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handoutMasterIdLst>
    <p:handoutMasterId r:id="rId15"/>
  </p:handoutMasterIdLst>
  <p:sldIdLst>
    <p:sldId id="286" r:id="rId2"/>
    <p:sldId id="291" r:id="rId3"/>
    <p:sldId id="277" r:id="rId4"/>
    <p:sldId id="259" r:id="rId5"/>
    <p:sldId id="270" r:id="rId6"/>
    <p:sldId id="271" r:id="rId7"/>
    <p:sldId id="276" r:id="rId8"/>
    <p:sldId id="293" r:id="rId9"/>
    <p:sldId id="275" r:id="rId10"/>
    <p:sldId id="292" r:id="rId11"/>
    <p:sldId id="266" r:id="rId12"/>
    <p:sldId id="269" r:id="rId13"/>
  </p:sldIdLst>
  <p:sldSz cx="6858000" cy="9144000" type="screen4x3"/>
  <p:notesSz cx="68580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3411">
          <p15:clr>
            <a:srgbClr val="A4A3A4"/>
          </p15:clr>
        </p15:guide>
        <p15:guide id="2" pos="27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6E05"/>
    <a:srgbClr val="D8A106"/>
    <a:srgbClr val="DD6F01"/>
    <a:srgbClr val="E4E4E4"/>
    <a:srgbClr val="FF0000"/>
    <a:srgbClr val="FF3300"/>
    <a:srgbClr val="DB4103"/>
    <a:srgbClr val="DB650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0" autoAdjust="0"/>
    <p:restoredTop sz="93132" autoAdjust="0"/>
  </p:normalViewPr>
  <p:slideViewPr>
    <p:cSldViewPr snapToGrid="0">
      <p:cViewPr>
        <p:scale>
          <a:sx n="60" d="100"/>
          <a:sy n="60" d="100"/>
        </p:scale>
        <p:origin x="1844" y="28"/>
      </p:cViewPr>
      <p:guideLst>
        <p:guide orient="horz" pos="3411"/>
        <p:guide pos="27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1" y="0"/>
            <a:ext cx="2971185"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299" tIns="46150" rIns="92299" bIns="46150" numCol="1" anchor="t" anchorCtr="0" compatLnSpc="1">
            <a:prstTxWarp prst="textNoShape">
              <a:avLst/>
            </a:prstTxWarp>
          </a:bodyPr>
          <a:lstStyle>
            <a:lvl1pPr defTabSz="922230">
              <a:defRPr sz="1200">
                <a:cs typeface="+mn-cs"/>
              </a:defRPr>
            </a:lvl1pPr>
          </a:lstStyle>
          <a:p>
            <a:pPr>
              <a:defRPr/>
            </a:pPr>
            <a:endParaRPr lang="en-US"/>
          </a:p>
        </p:txBody>
      </p:sp>
      <p:sp>
        <p:nvSpPr>
          <p:cNvPr id="19459" name="Rectangle 3"/>
          <p:cNvSpPr>
            <a:spLocks noGrp="1" noChangeArrowheads="1"/>
          </p:cNvSpPr>
          <p:nvPr>
            <p:ph type="dt" sz="quarter" idx="1"/>
          </p:nvPr>
        </p:nvSpPr>
        <p:spPr bwMode="auto">
          <a:xfrm>
            <a:off x="3886815" y="0"/>
            <a:ext cx="2971185"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299" tIns="46150" rIns="92299" bIns="46150" numCol="1" anchor="t" anchorCtr="0" compatLnSpc="1">
            <a:prstTxWarp prst="textNoShape">
              <a:avLst/>
            </a:prstTxWarp>
          </a:bodyPr>
          <a:lstStyle>
            <a:lvl1pPr algn="r" defTabSz="922230">
              <a:defRPr sz="1200">
                <a:cs typeface="+mn-cs"/>
              </a:defRPr>
            </a:lvl1pPr>
          </a:lstStyle>
          <a:p>
            <a:pPr>
              <a:defRPr/>
            </a:pPr>
            <a:endParaRPr lang="en-US"/>
          </a:p>
        </p:txBody>
      </p:sp>
      <p:sp>
        <p:nvSpPr>
          <p:cNvPr id="19460" name="Rectangle 4"/>
          <p:cNvSpPr>
            <a:spLocks noGrp="1" noChangeArrowheads="1"/>
          </p:cNvSpPr>
          <p:nvPr>
            <p:ph type="ftr" sz="quarter" idx="2"/>
          </p:nvPr>
        </p:nvSpPr>
        <p:spPr bwMode="auto">
          <a:xfrm>
            <a:off x="1" y="8831581"/>
            <a:ext cx="2971185"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299" tIns="46150" rIns="92299" bIns="46150" numCol="1" anchor="b" anchorCtr="0" compatLnSpc="1">
            <a:prstTxWarp prst="textNoShape">
              <a:avLst/>
            </a:prstTxWarp>
          </a:bodyPr>
          <a:lstStyle>
            <a:lvl1pPr defTabSz="922230">
              <a:defRPr sz="1200">
                <a:cs typeface="+mn-cs"/>
              </a:defRPr>
            </a:lvl1pPr>
          </a:lstStyle>
          <a:p>
            <a:pPr>
              <a:defRPr/>
            </a:pPr>
            <a:endParaRPr lang="en-US"/>
          </a:p>
        </p:txBody>
      </p:sp>
      <p:sp>
        <p:nvSpPr>
          <p:cNvPr id="19461" name="Rectangle 5"/>
          <p:cNvSpPr>
            <a:spLocks noGrp="1" noChangeArrowheads="1"/>
          </p:cNvSpPr>
          <p:nvPr>
            <p:ph type="sldNum" sz="quarter" idx="3"/>
          </p:nvPr>
        </p:nvSpPr>
        <p:spPr bwMode="auto">
          <a:xfrm>
            <a:off x="3886815" y="8831581"/>
            <a:ext cx="2971185"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299" tIns="46150" rIns="92299" bIns="46150" numCol="1" anchor="b" anchorCtr="0" compatLnSpc="1">
            <a:prstTxWarp prst="textNoShape">
              <a:avLst/>
            </a:prstTxWarp>
          </a:bodyPr>
          <a:lstStyle>
            <a:lvl1pPr algn="r" defTabSz="922230">
              <a:defRPr sz="1200">
                <a:cs typeface="+mn-cs"/>
              </a:defRPr>
            </a:lvl1pPr>
          </a:lstStyle>
          <a:p>
            <a:pPr>
              <a:defRPr/>
            </a:pPr>
            <a:fld id="{E84C2A2C-6CD9-8943-A5E9-30B69634F506}" type="slidenum">
              <a:rPr lang="en-US"/>
              <a:pPr>
                <a:defRPr/>
              </a:pPr>
              <a:t>‹#›</a:t>
            </a:fld>
            <a:endParaRPr lang="en-US"/>
          </a:p>
        </p:txBody>
      </p:sp>
    </p:spTree>
    <p:extLst>
      <p:ext uri="{BB962C8B-B14F-4D97-AF65-F5344CB8AC3E}">
        <p14:creationId xmlns:p14="http://schemas.microsoft.com/office/powerpoint/2010/main" val="3607804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185" cy="464820"/>
          </a:xfrm>
          <a:prstGeom prst="rect">
            <a:avLst/>
          </a:prstGeom>
        </p:spPr>
        <p:txBody>
          <a:bodyPr vert="horz" lIns="89428" tIns="44714" rIns="89428" bIns="44714" rtlCol="0"/>
          <a:lstStyle>
            <a:lvl1pPr algn="l">
              <a:defRPr sz="1200"/>
            </a:lvl1pPr>
          </a:lstStyle>
          <a:p>
            <a:endParaRPr lang="en-US"/>
          </a:p>
        </p:txBody>
      </p:sp>
      <p:sp>
        <p:nvSpPr>
          <p:cNvPr id="3" name="Date Placeholder 2"/>
          <p:cNvSpPr>
            <a:spLocks noGrp="1"/>
          </p:cNvSpPr>
          <p:nvPr>
            <p:ph type="dt" idx="1"/>
          </p:nvPr>
        </p:nvSpPr>
        <p:spPr>
          <a:xfrm>
            <a:off x="3885279" y="0"/>
            <a:ext cx="2971185" cy="464820"/>
          </a:xfrm>
          <a:prstGeom prst="rect">
            <a:avLst/>
          </a:prstGeom>
        </p:spPr>
        <p:txBody>
          <a:bodyPr vert="horz" lIns="89428" tIns="44714" rIns="89428" bIns="44714" rtlCol="0"/>
          <a:lstStyle>
            <a:lvl1pPr algn="r">
              <a:defRPr sz="1200"/>
            </a:lvl1pPr>
          </a:lstStyle>
          <a:p>
            <a:fld id="{51E0AC8D-9F7B-FF43-BF08-A1A37D1B352C}" type="datetimeFigureOut">
              <a:rPr lang="en-US" smtClean="0"/>
              <a:t>9/16/2020</a:t>
            </a:fld>
            <a:endParaRPr lang="en-US"/>
          </a:p>
        </p:txBody>
      </p:sp>
      <p:sp>
        <p:nvSpPr>
          <p:cNvPr id="4" name="Slide Image Placeholder 3"/>
          <p:cNvSpPr>
            <a:spLocks noGrp="1" noRot="1" noChangeAspect="1"/>
          </p:cNvSpPr>
          <p:nvPr>
            <p:ph type="sldImg" idx="2"/>
          </p:nvPr>
        </p:nvSpPr>
        <p:spPr>
          <a:xfrm>
            <a:off x="2122488" y="698500"/>
            <a:ext cx="2613025" cy="3484563"/>
          </a:xfrm>
          <a:prstGeom prst="rect">
            <a:avLst/>
          </a:prstGeom>
          <a:noFill/>
          <a:ln w="12700">
            <a:solidFill>
              <a:prstClr val="black"/>
            </a:solidFill>
          </a:ln>
        </p:spPr>
        <p:txBody>
          <a:bodyPr vert="horz" lIns="89428" tIns="44714" rIns="89428" bIns="44714" rtlCol="0" anchor="ctr"/>
          <a:lstStyle/>
          <a:p>
            <a:endParaRPr lang="en-US"/>
          </a:p>
        </p:txBody>
      </p:sp>
      <p:sp>
        <p:nvSpPr>
          <p:cNvPr id="5" name="Notes Placeholder 4"/>
          <p:cNvSpPr>
            <a:spLocks noGrp="1"/>
          </p:cNvSpPr>
          <p:nvPr>
            <p:ph type="body" sz="quarter" idx="3"/>
          </p:nvPr>
        </p:nvSpPr>
        <p:spPr>
          <a:xfrm>
            <a:off x="685186" y="4416573"/>
            <a:ext cx="5487629" cy="4183380"/>
          </a:xfrm>
          <a:prstGeom prst="rect">
            <a:avLst/>
          </a:prstGeom>
        </p:spPr>
        <p:txBody>
          <a:bodyPr vert="horz" lIns="89428" tIns="44714" rIns="89428" bIns="44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30015"/>
            <a:ext cx="2971185" cy="464820"/>
          </a:xfrm>
          <a:prstGeom prst="rect">
            <a:avLst/>
          </a:prstGeom>
        </p:spPr>
        <p:txBody>
          <a:bodyPr vert="horz" lIns="89428" tIns="44714" rIns="89428" bIns="44714" rtlCol="0" anchor="b"/>
          <a:lstStyle>
            <a:lvl1pPr algn="l">
              <a:defRPr sz="1200"/>
            </a:lvl1pPr>
          </a:lstStyle>
          <a:p>
            <a:endParaRPr lang="en-US"/>
          </a:p>
        </p:txBody>
      </p:sp>
      <p:sp>
        <p:nvSpPr>
          <p:cNvPr id="7" name="Slide Number Placeholder 6"/>
          <p:cNvSpPr>
            <a:spLocks noGrp="1"/>
          </p:cNvSpPr>
          <p:nvPr>
            <p:ph type="sldNum" sz="quarter" idx="5"/>
          </p:nvPr>
        </p:nvSpPr>
        <p:spPr>
          <a:xfrm>
            <a:off x="3885279" y="8830015"/>
            <a:ext cx="2971185" cy="464820"/>
          </a:xfrm>
          <a:prstGeom prst="rect">
            <a:avLst/>
          </a:prstGeom>
        </p:spPr>
        <p:txBody>
          <a:bodyPr vert="horz" lIns="89428" tIns="44714" rIns="89428" bIns="44714" rtlCol="0" anchor="b"/>
          <a:lstStyle>
            <a:lvl1pPr algn="r">
              <a:defRPr sz="1200"/>
            </a:lvl1pPr>
          </a:lstStyle>
          <a:p>
            <a:fld id="{B631F36F-B140-4047-AAC0-1F73A5E87761}" type="slidenum">
              <a:rPr lang="en-US" smtClean="0"/>
              <a:t>‹#›</a:t>
            </a:fld>
            <a:endParaRPr lang="en-US"/>
          </a:p>
        </p:txBody>
      </p:sp>
    </p:spTree>
    <p:extLst>
      <p:ext uri="{BB962C8B-B14F-4D97-AF65-F5344CB8AC3E}">
        <p14:creationId xmlns:p14="http://schemas.microsoft.com/office/powerpoint/2010/main" val="36338752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dirty="0"/>
              <a:t>© 2019 TRINITY - 800.985.5506</a:t>
            </a:r>
          </a:p>
        </p:txBody>
      </p:sp>
      <p:sp>
        <p:nvSpPr>
          <p:cNvPr id="5" name="Slide Number Placeholder 4"/>
          <p:cNvSpPr>
            <a:spLocks noGrp="1"/>
          </p:cNvSpPr>
          <p:nvPr>
            <p:ph type="sldNum" sz="quarter" idx="5"/>
          </p:nvPr>
        </p:nvSpPr>
        <p:spPr/>
        <p:txBody>
          <a:bodyPr/>
          <a:lstStyle/>
          <a:p>
            <a:fld id="{B631F36F-B140-4047-AAC0-1F73A5E87761}" type="slidenum">
              <a:rPr lang="en-US" smtClean="0"/>
              <a:t>1</a:t>
            </a:fld>
            <a:endParaRPr lang="en-US"/>
          </a:p>
        </p:txBody>
      </p:sp>
    </p:spTree>
    <p:extLst>
      <p:ext uri="{BB962C8B-B14F-4D97-AF65-F5344CB8AC3E}">
        <p14:creationId xmlns:p14="http://schemas.microsoft.com/office/powerpoint/2010/main" val="421790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31F36F-B140-4047-AAC0-1F73A5E87761}" type="slidenum">
              <a:rPr lang="en-US" smtClean="0"/>
              <a:t>4</a:t>
            </a:fld>
            <a:endParaRPr lang="en-US"/>
          </a:p>
        </p:txBody>
      </p:sp>
    </p:spTree>
    <p:extLst>
      <p:ext uri="{BB962C8B-B14F-4D97-AF65-F5344CB8AC3E}">
        <p14:creationId xmlns:p14="http://schemas.microsoft.com/office/powerpoint/2010/main" val="3465666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31F36F-B140-4047-AAC0-1F73A5E87761}" type="slidenum">
              <a:rPr lang="en-US" smtClean="0"/>
              <a:t>9</a:t>
            </a:fld>
            <a:endParaRPr lang="en-US"/>
          </a:p>
        </p:txBody>
      </p:sp>
    </p:spTree>
    <p:extLst>
      <p:ext uri="{BB962C8B-B14F-4D97-AF65-F5344CB8AC3E}">
        <p14:creationId xmlns:p14="http://schemas.microsoft.com/office/powerpoint/2010/main" val="3707538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31F36F-B140-4047-AAC0-1F73A5E87761}" type="slidenum">
              <a:rPr lang="en-US" smtClean="0"/>
              <a:t>10</a:t>
            </a:fld>
            <a:endParaRPr lang="en-US"/>
          </a:p>
        </p:txBody>
      </p:sp>
    </p:spTree>
    <p:extLst>
      <p:ext uri="{BB962C8B-B14F-4D97-AF65-F5344CB8AC3E}">
        <p14:creationId xmlns:p14="http://schemas.microsoft.com/office/powerpoint/2010/main" val="51964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514350" y="2840038"/>
            <a:ext cx="5829300" cy="1960562"/>
          </a:xfrm>
        </p:spPr>
        <p:txBody>
          <a:bodyPr/>
          <a:lstStyle>
            <a:lvl1pPr>
              <a:defRPr/>
            </a:lvl1pPr>
          </a:lstStyle>
          <a:p>
            <a:pPr lvl="0"/>
            <a:r>
              <a:rPr lang="en-US" noProof="0"/>
              <a:t>Click to edit Master title style</a:t>
            </a:r>
          </a:p>
        </p:txBody>
      </p:sp>
      <p:sp>
        <p:nvSpPr>
          <p:cNvPr id="40963" name="Rectangle 3"/>
          <p:cNvSpPr>
            <a:spLocks noGrp="1" noChangeArrowheads="1"/>
          </p:cNvSpPr>
          <p:nvPr>
            <p:ph type="subTitle" idx="1"/>
          </p:nvPr>
        </p:nvSpPr>
        <p:spPr>
          <a:xfrm>
            <a:off x="1028700" y="5181600"/>
            <a:ext cx="4800600" cy="23368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86FCB4-E80E-2448-A3FA-B56702434474}" type="slidenum">
              <a:rPr lang="en-US"/>
              <a:pPr>
                <a:defRPr/>
              </a:pPr>
              <a:t>‹#›</a:t>
            </a:fld>
            <a:endParaRPr lang="en-US"/>
          </a:p>
        </p:txBody>
      </p:sp>
    </p:spTree>
    <p:extLst>
      <p:ext uri="{BB962C8B-B14F-4D97-AF65-F5344CB8AC3E}">
        <p14:creationId xmlns:p14="http://schemas.microsoft.com/office/powerpoint/2010/main" val="1753370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6E02FA-863D-7249-A3DD-3E4930D0E19B}" type="slidenum">
              <a:rPr lang="en-US"/>
              <a:pPr>
                <a:defRPr/>
              </a:pPr>
              <a:t>‹#›</a:t>
            </a:fld>
            <a:endParaRPr lang="en-US"/>
          </a:p>
        </p:txBody>
      </p:sp>
    </p:spTree>
    <p:extLst>
      <p:ext uri="{BB962C8B-B14F-4D97-AF65-F5344CB8AC3E}">
        <p14:creationId xmlns:p14="http://schemas.microsoft.com/office/powerpoint/2010/main" val="2617095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713"/>
            <a:ext cx="1543050" cy="7800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713"/>
            <a:ext cx="4476750" cy="7800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566881-D734-DF44-94D4-C3ABF4876CC0}" type="slidenum">
              <a:rPr lang="en-US"/>
              <a:pPr>
                <a:defRPr/>
              </a:pPr>
              <a:t>‹#›</a:t>
            </a:fld>
            <a:endParaRPr lang="en-US"/>
          </a:p>
        </p:txBody>
      </p:sp>
    </p:spTree>
    <p:extLst>
      <p:ext uri="{BB962C8B-B14F-4D97-AF65-F5344CB8AC3E}">
        <p14:creationId xmlns:p14="http://schemas.microsoft.com/office/powerpoint/2010/main" val="3999870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829B68-443D-C646-8136-A01E529A9676}" type="slidenum">
              <a:rPr lang="en-US"/>
              <a:pPr>
                <a:defRPr/>
              </a:pPr>
              <a:t>‹#›</a:t>
            </a:fld>
            <a:endParaRPr lang="en-US"/>
          </a:p>
        </p:txBody>
      </p:sp>
    </p:spTree>
    <p:extLst>
      <p:ext uri="{BB962C8B-B14F-4D97-AF65-F5344CB8AC3E}">
        <p14:creationId xmlns:p14="http://schemas.microsoft.com/office/powerpoint/2010/main" val="2782267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19E606-ACD7-5A4F-9786-8F226D6117FD}" type="slidenum">
              <a:rPr lang="en-US"/>
              <a:pPr>
                <a:defRPr/>
              </a:pPr>
              <a:t>‹#›</a:t>
            </a:fld>
            <a:endParaRPr lang="en-US"/>
          </a:p>
        </p:txBody>
      </p:sp>
    </p:spTree>
    <p:extLst>
      <p:ext uri="{BB962C8B-B14F-4D97-AF65-F5344CB8AC3E}">
        <p14:creationId xmlns:p14="http://schemas.microsoft.com/office/powerpoint/2010/main" val="1147934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E41ABF-EB9F-FF4E-BD49-AD27A8A7A9A6}" type="slidenum">
              <a:rPr lang="en-US"/>
              <a:pPr>
                <a:defRPr/>
              </a:pPr>
              <a:t>‹#›</a:t>
            </a:fld>
            <a:endParaRPr lang="en-US"/>
          </a:p>
        </p:txBody>
      </p:sp>
    </p:spTree>
    <p:extLst>
      <p:ext uri="{BB962C8B-B14F-4D97-AF65-F5344CB8AC3E}">
        <p14:creationId xmlns:p14="http://schemas.microsoft.com/office/powerpoint/2010/main" val="2769246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74DA267-E47F-654B-990D-190083B2D052}" type="slidenum">
              <a:rPr lang="en-US"/>
              <a:pPr>
                <a:defRPr/>
              </a:pPr>
              <a:t>‹#›</a:t>
            </a:fld>
            <a:endParaRPr lang="en-US"/>
          </a:p>
        </p:txBody>
      </p:sp>
    </p:spTree>
    <p:extLst>
      <p:ext uri="{BB962C8B-B14F-4D97-AF65-F5344CB8AC3E}">
        <p14:creationId xmlns:p14="http://schemas.microsoft.com/office/powerpoint/2010/main" val="891533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FF823F0-829D-2E42-AE83-92FBF27B0B78}" type="slidenum">
              <a:rPr lang="en-US"/>
              <a:pPr>
                <a:defRPr/>
              </a:pPr>
              <a:t>‹#›</a:t>
            </a:fld>
            <a:endParaRPr lang="en-US"/>
          </a:p>
        </p:txBody>
      </p:sp>
    </p:spTree>
    <p:extLst>
      <p:ext uri="{BB962C8B-B14F-4D97-AF65-F5344CB8AC3E}">
        <p14:creationId xmlns:p14="http://schemas.microsoft.com/office/powerpoint/2010/main" val="4016674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CB1863F-4B5B-F847-8DD5-A4E00A06FEA5}" type="slidenum">
              <a:rPr lang="en-US"/>
              <a:pPr>
                <a:defRPr/>
              </a:pPr>
              <a:t>‹#›</a:t>
            </a:fld>
            <a:endParaRPr lang="en-US"/>
          </a:p>
        </p:txBody>
      </p:sp>
    </p:spTree>
    <p:extLst>
      <p:ext uri="{BB962C8B-B14F-4D97-AF65-F5344CB8AC3E}">
        <p14:creationId xmlns:p14="http://schemas.microsoft.com/office/powerpoint/2010/main" val="3402051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3E83809-B145-8542-8EC5-6292102AE291}" type="slidenum">
              <a:rPr lang="en-US"/>
              <a:pPr>
                <a:defRPr/>
              </a:pPr>
              <a:t>‹#›</a:t>
            </a:fld>
            <a:endParaRPr lang="en-US"/>
          </a:p>
        </p:txBody>
      </p:sp>
    </p:spTree>
    <p:extLst>
      <p:ext uri="{BB962C8B-B14F-4D97-AF65-F5344CB8AC3E}">
        <p14:creationId xmlns:p14="http://schemas.microsoft.com/office/powerpoint/2010/main" val="3191901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E4460B-4402-F94D-A75A-FDBD600B30D7}" type="slidenum">
              <a:rPr lang="en-US"/>
              <a:pPr>
                <a:defRPr/>
              </a:pPr>
              <a:t>‹#›</a:t>
            </a:fld>
            <a:endParaRPr lang="en-US"/>
          </a:p>
        </p:txBody>
      </p:sp>
    </p:spTree>
    <p:extLst>
      <p:ext uri="{BB962C8B-B14F-4D97-AF65-F5344CB8AC3E}">
        <p14:creationId xmlns:p14="http://schemas.microsoft.com/office/powerpoint/2010/main" val="3494707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342900" y="366713"/>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4819" name="Rectangle 3"/>
          <p:cNvSpPr>
            <a:spLocks noGrp="1" noChangeArrowheads="1"/>
          </p:cNvSpPr>
          <p:nvPr>
            <p:ph type="body" idx="1"/>
          </p:nvPr>
        </p:nvSpPr>
        <p:spPr bwMode="auto">
          <a:xfrm>
            <a:off x="342900" y="2133600"/>
            <a:ext cx="61722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820" name="Rectangle 4"/>
          <p:cNvSpPr>
            <a:spLocks noGrp="1" noChangeArrowheads="1"/>
          </p:cNvSpPr>
          <p:nvPr>
            <p:ph type="dt" sz="half" idx="2"/>
          </p:nvPr>
        </p:nvSpPr>
        <p:spPr bwMode="auto">
          <a:xfrm>
            <a:off x="342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34821" name="Rectangle 5"/>
          <p:cNvSpPr>
            <a:spLocks noGrp="1" noChangeArrowheads="1"/>
          </p:cNvSpPr>
          <p:nvPr>
            <p:ph type="ftr" sz="quarter" idx="3"/>
          </p:nvPr>
        </p:nvSpPr>
        <p:spPr bwMode="auto">
          <a:xfrm>
            <a:off x="2343150" y="8326438"/>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34822" name="Rectangle 6"/>
          <p:cNvSpPr>
            <a:spLocks noGrp="1" noChangeArrowheads="1"/>
          </p:cNvSpPr>
          <p:nvPr>
            <p:ph type="sldNum" sz="quarter" idx="4"/>
          </p:nvPr>
        </p:nvSpPr>
        <p:spPr bwMode="auto">
          <a:xfrm>
            <a:off x="4914900" y="8568267"/>
            <a:ext cx="1536700" cy="393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435EEB7E-2991-8745-A6B4-CCF2B500740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emf"/><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12.emf"/><Relationship Id="rId7" Type="http://schemas.openxmlformats.org/officeDocument/2006/relationships/image" Target="../media/image6.emf"/><Relationship Id="rId12" Type="http://schemas.openxmlformats.org/officeDocument/2006/relationships/image" Target="../media/image18.sv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7.png"/><Relationship Id="rId5" Type="http://schemas.openxmlformats.org/officeDocument/2006/relationships/image" Target="../media/image14.emf"/><Relationship Id="rId10" Type="http://schemas.openxmlformats.org/officeDocument/2006/relationships/image" Target="../media/image16.svg"/><Relationship Id="rId4" Type="http://schemas.openxmlformats.org/officeDocument/2006/relationships/image" Target="../media/image13.emf"/><Relationship Id="rId9"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9.emf"/><Relationship Id="rId1" Type="http://schemas.openxmlformats.org/officeDocument/2006/relationships/slideLayout" Target="../slideLayouts/slideLayout1.xml"/><Relationship Id="rId6" Type="http://schemas.openxmlformats.org/officeDocument/2006/relationships/image" Target="../media/image21.emf"/><Relationship Id="rId5" Type="http://schemas.openxmlformats.org/officeDocument/2006/relationships/image" Target="../media/image3.emf"/><Relationship Id="rId4" Type="http://schemas.openxmlformats.org/officeDocument/2006/relationships/image" Target="../media/image20.wmf"/></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8.svg"/><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9.sv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7" name="Group 11"/>
          <p:cNvGrpSpPr>
            <a:grpSpLocks/>
          </p:cNvGrpSpPr>
          <p:nvPr/>
        </p:nvGrpSpPr>
        <p:grpSpPr bwMode="auto">
          <a:xfrm>
            <a:off x="0" y="1447800"/>
            <a:ext cx="6858000" cy="781050"/>
            <a:chOff x="0" y="804"/>
            <a:chExt cx="4320" cy="492"/>
          </a:xfrm>
        </p:grpSpPr>
        <p:sp>
          <p:nvSpPr>
            <p:cNvPr id="43012" name="Rectangle 4"/>
            <p:cNvSpPr>
              <a:spLocks noChangeArrowheads="1"/>
            </p:cNvSpPr>
            <p:nvPr/>
          </p:nvSpPr>
          <p:spPr bwMode="auto">
            <a:xfrm>
              <a:off x="0" y="816"/>
              <a:ext cx="4320" cy="480"/>
            </a:xfrm>
            <a:prstGeom prst="rect">
              <a:avLst/>
            </a:prstGeom>
            <a:solidFill>
              <a:srgbClr val="FB6E0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sp>
          <p:nvSpPr>
            <p:cNvPr id="43017" name="Rectangle 9"/>
            <p:cNvSpPr>
              <a:spLocks noChangeArrowheads="1"/>
            </p:cNvSpPr>
            <p:nvPr/>
          </p:nvSpPr>
          <p:spPr bwMode="auto">
            <a:xfrm>
              <a:off x="336" y="804"/>
              <a:ext cx="3744" cy="480"/>
            </a:xfrm>
            <a:prstGeom prst="rect">
              <a:avLst/>
            </a:prstGeom>
            <a:noFill/>
            <a:ln>
              <a:noFill/>
            </a:ln>
            <a:effectLst/>
            <a:extLst>
              <a:ext uri="{909E8E84-426E-40DD-AFC4-6F175D3DCCD1}">
                <a14:hiddenFill xmlns:a14="http://schemas.microsoft.com/office/drawing/2010/main">
                  <a:solidFill>
                    <a:srgbClr val="96969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defRPr/>
              </a:pPr>
              <a:r>
                <a:rPr lang="en-US" b="1" dirty="0">
                  <a:solidFill>
                    <a:schemeClr val="bg1"/>
                  </a:solidFill>
                  <a:latin typeface="News Gothic Std"/>
                  <a:cs typeface="News Gothic Std"/>
                </a:rPr>
                <a:t>OWNER’S MANUAL</a:t>
              </a:r>
            </a:p>
          </p:txBody>
        </p:sp>
      </p:grpSp>
      <p:pic>
        <p:nvPicPr>
          <p:cNvPr id="19" name="Picture 2">
            <a:extLst>
              <a:ext uri="{FF2B5EF4-FFF2-40B4-BE49-F238E27FC236}">
                <a16:creationId xmlns:a16="http://schemas.microsoft.com/office/drawing/2014/main" id="{883B4ECB-C1F4-41D3-896E-4389F9CCE6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2" y="7338402"/>
            <a:ext cx="6894563" cy="182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Text Box 10">
            <a:extLst>
              <a:ext uri="{FF2B5EF4-FFF2-40B4-BE49-F238E27FC236}">
                <a16:creationId xmlns:a16="http://schemas.microsoft.com/office/drawing/2014/main" id="{08151C76-B31B-4A44-AA68-547A35BD216F}"/>
              </a:ext>
            </a:extLst>
          </p:cNvPr>
          <p:cNvSpPr>
            <a:spLocks noChangeArrowheads="1"/>
          </p:cNvSpPr>
          <p:nvPr/>
        </p:nvSpPr>
        <p:spPr bwMode="auto">
          <a:xfrm>
            <a:off x="-49428" y="7980355"/>
            <a:ext cx="521455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spcBef>
                <a:spcPct val="50000"/>
              </a:spcBef>
            </a:pPr>
            <a:r>
              <a:rPr lang="en-US" altLang="en-US" sz="1100" dirty="0">
                <a:solidFill>
                  <a:srgbClr val="000000"/>
                </a:solidFill>
                <a:latin typeface="News Gothic Std" charset="0"/>
                <a:ea typeface="MS PGothic" charset="-128"/>
                <a:sym typeface="News Gothic Std" charset="0"/>
              </a:rPr>
              <a:t>FOR QUICK &amp; EASY 3D ASSEMBLY INSTRUCTIONS</a:t>
            </a:r>
          </a:p>
          <a:p>
            <a:pPr algn="ctr">
              <a:spcBef>
                <a:spcPct val="50000"/>
              </a:spcBef>
            </a:pPr>
            <a:r>
              <a:rPr lang="fr-FR" altLang="en-US" sz="1100" cap="all" dirty="0">
                <a:solidFill>
                  <a:srgbClr val="000000"/>
                </a:solidFill>
                <a:latin typeface="News Gothic Std" charset="0"/>
                <a:ea typeface="MS PGothic" charset="-128"/>
                <a:sym typeface="News Gothic Std" charset="0"/>
              </a:rPr>
              <a:t>POUR DES DIRECTIVES D’ASSEMBLAGE 3D RAPIDES ET FACILES</a:t>
            </a:r>
            <a:endParaRPr lang="en-US" altLang="en-US" sz="1100" cap="all" dirty="0">
              <a:solidFill>
                <a:srgbClr val="000000"/>
              </a:solidFill>
              <a:latin typeface="News Gothic Std" charset="0"/>
              <a:ea typeface="MS PGothic" charset="-128"/>
              <a:sym typeface="News Gothic Std" charset="0"/>
            </a:endParaRPr>
          </a:p>
          <a:p>
            <a:pPr algn="ctr">
              <a:spcBef>
                <a:spcPct val="50000"/>
              </a:spcBef>
            </a:pPr>
            <a:r>
              <a:rPr lang="es-ES" sz="1100" cap="all" dirty="0">
                <a:solidFill>
                  <a:srgbClr val="000000"/>
                </a:solidFill>
                <a:latin typeface="News Gothic Std" charset="0"/>
                <a:ea typeface="MS PGothic" charset="-128"/>
              </a:rPr>
              <a:t>PARA INSTRUCCIONES DE ENSAMBLAJE </a:t>
            </a:r>
            <a:r>
              <a:rPr lang="es-ES" altLang="zh-CN" sz="1100" cap="all" dirty="0">
                <a:solidFill>
                  <a:srgbClr val="000000"/>
                </a:solidFill>
                <a:latin typeface="News Gothic Std" charset="0"/>
                <a:ea typeface="MS PGothic" charset="-128"/>
              </a:rPr>
              <a:t>RÁPIDAS</a:t>
            </a:r>
            <a:r>
              <a:rPr lang="es-ES" sz="1100" cap="all" dirty="0">
                <a:solidFill>
                  <a:srgbClr val="000000"/>
                </a:solidFill>
                <a:latin typeface="News Gothic Std" charset="0"/>
                <a:ea typeface="MS PGothic" charset="-128"/>
              </a:rPr>
              <a:t> Y SENCILLAS EN 3D</a:t>
            </a:r>
            <a:endParaRPr lang="en-US" altLang="en-US" sz="1100" dirty="0">
              <a:solidFill>
                <a:srgbClr val="000000"/>
              </a:solidFill>
              <a:latin typeface="News Gothic Std" charset="0"/>
              <a:sym typeface="News Gothic Std" charset="0"/>
            </a:endParaRPr>
          </a:p>
        </p:txBody>
      </p:sp>
      <p:pic>
        <p:nvPicPr>
          <p:cNvPr id="14" name="Picture 13">
            <a:extLst>
              <a:ext uri="{FF2B5EF4-FFF2-40B4-BE49-F238E27FC236}">
                <a16:creationId xmlns:a16="http://schemas.microsoft.com/office/drawing/2014/main" id="{4A9AA4D4-9E22-43A1-ACB4-B686410B7A86}"/>
              </a:ext>
            </a:extLst>
          </p:cNvPr>
          <p:cNvPicPr>
            <a:picLocks noChangeAspect="1"/>
          </p:cNvPicPr>
          <p:nvPr/>
        </p:nvPicPr>
        <p:blipFill>
          <a:blip r:embed="rId4">
            <a:grayscl/>
          </a:blip>
          <a:stretch>
            <a:fillRect/>
          </a:stretch>
        </p:blipFill>
        <p:spPr>
          <a:xfrm>
            <a:off x="2490655" y="403561"/>
            <a:ext cx="1828801" cy="688802"/>
          </a:xfrm>
          <a:prstGeom prst="rect">
            <a:avLst/>
          </a:prstGeom>
        </p:spPr>
      </p:pic>
      <p:sp>
        <p:nvSpPr>
          <p:cNvPr id="11" name="Text Box 10">
            <a:extLst>
              <a:ext uri="{FF2B5EF4-FFF2-40B4-BE49-F238E27FC236}">
                <a16:creationId xmlns:a16="http://schemas.microsoft.com/office/drawing/2014/main" id="{0D92B95B-D25C-41A7-9271-C30AD575F23F}"/>
              </a:ext>
            </a:extLst>
          </p:cNvPr>
          <p:cNvSpPr txBox="1">
            <a:spLocks noChangeArrowheads="1"/>
          </p:cNvSpPr>
          <p:nvPr/>
        </p:nvSpPr>
        <p:spPr bwMode="auto">
          <a:xfrm>
            <a:off x="0" y="6610152"/>
            <a:ext cx="6858000" cy="582595"/>
          </a:xfrm>
          <a:prstGeom prst="rect">
            <a:avLst/>
          </a:prstGeom>
          <a:noFill/>
          <a:ln>
            <a:noFill/>
          </a:ln>
          <a:effectLst/>
          <a:extLst>
            <a:ext uri="{909E8E84-426E-40DD-AFC4-6F175D3DCCD1}">
              <a14:hiddenFill xmlns:a14="http://schemas.microsoft.com/office/drawing/2010/main">
                <a:solidFill>
                  <a:srgbClr val="969696"/>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lnSpc>
                <a:spcPct val="60000"/>
              </a:lnSpc>
              <a:spcBef>
                <a:spcPct val="50000"/>
              </a:spcBef>
              <a:defRPr/>
            </a:pPr>
            <a:r>
              <a:rPr lang="en-US" sz="1800" b="1" dirty="0">
                <a:latin typeface="News Gothic Std" panose="020B0506020203020204"/>
                <a:cs typeface="News Gothic Std"/>
              </a:rPr>
              <a:t>TRINITY PRO </a:t>
            </a:r>
            <a:r>
              <a:rPr lang="en-US" altLang="zh-CN" sz="1800" b="1" dirty="0">
                <a:latin typeface="News Gothic Std" panose="020B0506020203020204"/>
                <a:cs typeface="News Gothic Std"/>
              </a:rPr>
              <a:t>36</a:t>
            </a:r>
            <a:r>
              <a:rPr lang="en-US" sz="1800" b="1" dirty="0">
                <a:latin typeface="News Gothic Std" panose="020B0506020203020204"/>
                <a:cs typeface="News Gothic Std"/>
              </a:rPr>
              <a:t>” LOCKER CABINET</a:t>
            </a:r>
          </a:p>
          <a:p>
            <a:pPr algn="ctr">
              <a:lnSpc>
                <a:spcPct val="60000"/>
              </a:lnSpc>
              <a:spcBef>
                <a:spcPct val="50000"/>
              </a:spcBef>
              <a:defRPr/>
            </a:pPr>
            <a:r>
              <a:rPr lang="en-US" sz="1800" b="1" dirty="0">
                <a:latin typeface="News Gothic Std" panose="020B0506020203020204"/>
                <a:cs typeface="News Gothic Std"/>
              </a:rPr>
              <a:t>Model # </a:t>
            </a:r>
            <a:r>
              <a:rPr lang="en-US" altLang="zh-CN" sz="1800" b="1" dirty="0">
                <a:solidFill>
                  <a:srgbClr val="000000"/>
                </a:solidFill>
                <a:latin typeface="News Gothic Std" panose="020B0506020203020204"/>
                <a:ea typeface="SimSun" panose="02010600030101010101" pitchFamily="2" charset="-122"/>
              </a:rPr>
              <a:t>TSNPBK-0610 </a:t>
            </a:r>
          </a:p>
        </p:txBody>
      </p:sp>
      <p:pic>
        <p:nvPicPr>
          <p:cNvPr id="13" name="Picture 12">
            <a:extLst>
              <a:ext uri="{FF2B5EF4-FFF2-40B4-BE49-F238E27FC236}">
                <a16:creationId xmlns:a16="http://schemas.microsoft.com/office/drawing/2014/main" id="{7DF447ED-BDE8-4DE2-91DA-178B4B554728}"/>
              </a:ext>
            </a:extLst>
          </p:cNvPr>
          <p:cNvPicPr>
            <a:picLocks noChangeAspect="1"/>
          </p:cNvPicPr>
          <p:nvPr/>
        </p:nvPicPr>
        <p:blipFill rotWithShape="1">
          <a:blip r:embed="rId5"/>
          <a:stretch/>
        </p:blipFill>
        <p:spPr>
          <a:xfrm>
            <a:off x="2032586" y="2459256"/>
            <a:ext cx="2450911" cy="4114800"/>
          </a:xfrm>
          <a:prstGeom prst="rect">
            <a:avLst/>
          </a:prstGeom>
        </p:spPr>
      </p:pic>
      <p:pic>
        <p:nvPicPr>
          <p:cNvPr id="1026" name="Picture 2">
            <a:extLst>
              <a:ext uri="{FF2B5EF4-FFF2-40B4-BE49-F238E27FC236}">
                <a16:creationId xmlns:a16="http://schemas.microsoft.com/office/drawing/2014/main" id="{106DE605-C1AA-46F5-AC0D-B12DECF1F4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77840" y="6492240"/>
            <a:ext cx="768096" cy="7680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Picture 81">
            <a:extLst>
              <a:ext uri="{FF2B5EF4-FFF2-40B4-BE49-F238E27FC236}">
                <a16:creationId xmlns:a16="http://schemas.microsoft.com/office/drawing/2014/main" id="{789F32BA-CC54-49D5-8D2D-53346388894A}"/>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205844" y="8453139"/>
            <a:ext cx="698500" cy="534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62" name="Rectangle 83">
            <a:extLst>
              <a:ext uri="{FF2B5EF4-FFF2-40B4-BE49-F238E27FC236}">
                <a16:creationId xmlns:a16="http://schemas.microsoft.com/office/drawing/2014/main" id="{AB1B1096-BFBA-4BFD-91FC-EFFBDFDFE65F}"/>
              </a:ext>
            </a:extLst>
          </p:cNvPr>
          <p:cNvSpPr>
            <a:spLocks noChangeArrowheads="1"/>
          </p:cNvSpPr>
          <p:nvPr/>
        </p:nvSpPr>
        <p:spPr bwMode="auto">
          <a:xfrm>
            <a:off x="106016" y="8638537"/>
            <a:ext cx="6432550" cy="220662"/>
          </a:xfrm>
          <a:prstGeom prst="rect">
            <a:avLst/>
          </a:prstGeom>
          <a:noFill/>
          <a:ln>
            <a:noFill/>
          </a:ln>
          <a:effectLst/>
          <a:extLst>
            <a:ext uri="{909E8E84-426E-40dd-AFC4-6F175D3DCCD1}">
              <a14:hiddenFill xmlns="" xmlns:a14="http://schemas.microsoft.com/office/drawing/2010/main">
                <a:solidFill>
                  <a:srgbClr val="FB6E05"/>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r">
              <a:defRPr/>
            </a:pPr>
            <a:r>
              <a:rPr lang="en-US" sz="1000" b="1" dirty="0">
                <a:solidFill>
                  <a:srgbClr val="FB6E05"/>
                </a:solidFill>
                <a:latin typeface="News Gothic Std"/>
                <a:cs typeface="News Gothic Std"/>
              </a:rPr>
              <a:t>© 2020 TRINITY - 800.985.5506</a:t>
            </a:r>
          </a:p>
        </p:txBody>
      </p:sp>
      <p:sp>
        <p:nvSpPr>
          <p:cNvPr id="63" name="Slide Number Placeholder 1">
            <a:extLst>
              <a:ext uri="{FF2B5EF4-FFF2-40B4-BE49-F238E27FC236}">
                <a16:creationId xmlns:a16="http://schemas.microsoft.com/office/drawing/2014/main" id="{AA878B81-4D22-48E5-920B-8D96A4059040}"/>
              </a:ext>
            </a:extLst>
          </p:cNvPr>
          <p:cNvSpPr>
            <a:spLocks noGrp="1"/>
          </p:cNvSpPr>
          <p:nvPr>
            <p:ph type="sldNum" sz="quarter" idx="12"/>
          </p:nvPr>
        </p:nvSpPr>
        <p:spPr>
          <a:xfrm>
            <a:off x="442285" y="8552283"/>
            <a:ext cx="1536700" cy="393170"/>
          </a:xfrm>
        </p:spPr>
        <p:txBody>
          <a:bodyPr/>
          <a:lstStyle/>
          <a:p>
            <a:pPr algn="l">
              <a:defRPr/>
            </a:pPr>
            <a:r>
              <a:rPr lang="en-US" dirty="0">
                <a:latin typeface="News Gothic Std"/>
              </a:rPr>
              <a:t>9</a:t>
            </a:r>
          </a:p>
        </p:txBody>
      </p:sp>
    </p:spTree>
    <p:extLst>
      <p:ext uri="{BB962C8B-B14F-4D97-AF65-F5344CB8AC3E}">
        <p14:creationId xmlns:p14="http://schemas.microsoft.com/office/powerpoint/2010/main" val="2380647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Text Box 6"/>
          <p:cNvSpPr txBox="1">
            <a:spLocks noChangeArrowheads="1"/>
          </p:cNvSpPr>
          <p:nvPr/>
        </p:nvSpPr>
        <p:spPr bwMode="auto">
          <a:xfrm>
            <a:off x="609600" y="1676400"/>
            <a:ext cx="563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endParaRPr lang="en-US" sz="1800">
              <a:latin typeface="News Gothic Std"/>
              <a:cs typeface="News Gothic Std"/>
            </a:endParaRPr>
          </a:p>
        </p:txBody>
      </p:sp>
      <p:sp>
        <p:nvSpPr>
          <p:cNvPr id="16419" name="Rectangle 35"/>
          <p:cNvSpPr>
            <a:spLocks noChangeArrowheads="1"/>
          </p:cNvSpPr>
          <p:nvPr/>
        </p:nvSpPr>
        <p:spPr bwMode="auto">
          <a:xfrm>
            <a:off x="304800" y="476250"/>
            <a:ext cx="32752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dirty="0">
                <a:latin typeface="News Gothic Std"/>
                <a:cs typeface="News Gothic Std"/>
              </a:rPr>
              <a:t>1 YEAR LIMITED WARRANTY</a:t>
            </a:r>
          </a:p>
        </p:txBody>
      </p:sp>
      <p:grpSp>
        <p:nvGrpSpPr>
          <p:cNvPr id="19459" name="Group 36"/>
          <p:cNvGrpSpPr>
            <a:grpSpLocks/>
          </p:cNvGrpSpPr>
          <p:nvPr/>
        </p:nvGrpSpPr>
        <p:grpSpPr bwMode="auto">
          <a:xfrm>
            <a:off x="336550" y="496888"/>
            <a:ext cx="6140450" cy="304800"/>
            <a:chOff x="480" y="619"/>
            <a:chExt cx="3552" cy="192"/>
          </a:xfrm>
        </p:grpSpPr>
        <p:sp>
          <p:nvSpPr>
            <p:cNvPr id="16421" name="Line 37"/>
            <p:cNvSpPr>
              <a:spLocks noChangeShapeType="1"/>
            </p:cNvSpPr>
            <p:nvPr/>
          </p:nvSpPr>
          <p:spPr bwMode="auto">
            <a:xfrm>
              <a:off x="480" y="624"/>
              <a:ext cx="3552" cy="0"/>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sp>
          <p:nvSpPr>
            <p:cNvPr id="16422" name="Line 38"/>
            <p:cNvSpPr>
              <a:spLocks noChangeShapeType="1"/>
            </p:cNvSpPr>
            <p:nvPr/>
          </p:nvSpPr>
          <p:spPr bwMode="auto">
            <a:xfrm>
              <a:off x="480" y="619"/>
              <a:ext cx="0" cy="192"/>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grpSp>
      <p:sp>
        <p:nvSpPr>
          <p:cNvPr id="19461" name="TextBox 1"/>
          <p:cNvSpPr txBox="1">
            <a:spLocks noChangeArrowheads="1"/>
          </p:cNvSpPr>
          <p:nvPr/>
        </p:nvSpPr>
        <p:spPr bwMode="auto">
          <a:xfrm>
            <a:off x="342900" y="927100"/>
            <a:ext cx="6108700" cy="7409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50000"/>
              </a:lnSpc>
              <a:spcBef>
                <a:spcPct val="50000"/>
              </a:spcBef>
            </a:pPr>
            <a:r>
              <a:rPr lang="en-US" altLang="en-US" sz="1200" b="1" dirty="0">
                <a:solidFill>
                  <a:srgbClr val="FB6E05"/>
                </a:solidFill>
                <a:latin typeface="News Gothic Std" panose="020B0506020203020204"/>
              </a:rPr>
              <a:t>TRINITY PRO 36” Locker Cabinet</a:t>
            </a:r>
          </a:p>
          <a:p>
            <a:pPr algn="ctr" eaLnBrk="1" hangingPunct="1">
              <a:lnSpc>
                <a:spcPct val="50000"/>
              </a:lnSpc>
              <a:spcBef>
                <a:spcPct val="50000"/>
              </a:spcBef>
            </a:pPr>
            <a:r>
              <a:rPr lang="en-US" altLang="en-US" sz="1200" b="1" dirty="0">
                <a:solidFill>
                  <a:srgbClr val="FB6E05"/>
                </a:solidFill>
                <a:latin typeface="News Gothic Std" panose="020B0506020203020204"/>
              </a:rPr>
              <a:t>Model # TSNPBK-0610</a:t>
            </a:r>
          </a:p>
          <a:p>
            <a:pPr eaLnBrk="1" hangingPunct="1"/>
            <a:endParaRPr lang="en-US" sz="1050" dirty="0">
              <a:latin typeface="News Gothic Std"/>
              <a:cs typeface="Arial" panose="020B0604020202020204" pitchFamily="34" charset="0"/>
            </a:endParaRPr>
          </a:p>
          <a:p>
            <a:pPr eaLnBrk="1" hangingPunct="1"/>
            <a:r>
              <a:rPr lang="en-US" sz="1050" dirty="0">
                <a:latin typeface="News Gothic Std"/>
                <a:cs typeface="Arial" panose="020B0604020202020204" pitchFamily="34" charset="0"/>
              </a:rPr>
              <a:t>Trinity International Industries (“Trinity”) warrants to the original consumer purchaser (“Purchaser”) of the </a:t>
            </a:r>
            <a:r>
              <a:rPr lang="en-US" altLang="en-US" sz="1050" dirty="0">
                <a:latin typeface="News Gothic Std" panose="020B0506020203020204"/>
              </a:rPr>
              <a:t>TRINITY PRO 36” Locker Cabinet </a:t>
            </a:r>
            <a:r>
              <a:rPr lang="en-US" sz="1050" dirty="0">
                <a:latin typeface="News Gothic Std"/>
                <a:cs typeface="Arial" panose="020B0604020202020204" pitchFamily="34" charset="0"/>
              </a:rPr>
              <a:t>(“Product”) that each Product shall be free from defects in workmanship and materials for a period of 1 year from the date of original purchase.  Trinity’s obligation under this warranty shall be limited to repair or replacement of, or adequate compensation for the Product which shall not be greater than the amount of the purchase price of the Product, at the option of Trinity, during the warranty period.  All replaced parts and Products become the property of Trinity and must be returned to Trinity.  </a:t>
            </a:r>
          </a:p>
          <a:p>
            <a:pPr eaLnBrk="1" hangingPunct="1"/>
            <a:endParaRPr lang="en-US" sz="1050" dirty="0">
              <a:latin typeface="News Gothic Std"/>
              <a:cs typeface="Arial" panose="020B0604020202020204" pitchFamily="34" charset="0"/>
            </a:endParaRPr>
          </a:p>
          <a:p>
            <a:pPr eaLnBrk="1" hangingPunct="1"/>
            <a:r>
              <a:rPr lang="en-US" sz="1050" dirty="0">
                <a:latin typeface="News Gothic Std"/>
                <a:cs typeface="Arial" panose="020B0604020202020204" pitchFamily="34" charset="0"/>
              </a:rPr>
              <a:t>This warranty excludes normal wear and tear of the Product and its parts or components, and damage arising from any of the following: negligent use or misuse of the Product, use contrary to this User’s Manual, or alteration by any one other than Trinity.  The warranty period of 1 year shall not be extended or renewed by the repair or replacement of, or compensation for, the Product.  Any warranty implied by applicable law is limited in duration to one year from the date of purchase and is subject to the same conditions and limitations as is provided for our express warranty.</a:t>
            </a:r>
          </a:p>
          <a:p>
            <a:pPr eaLnBrk="1" hangingPunct="1"/>
            <a:endParaRPr lang="en-US" sz="1050" dirty="0">
              <a:latin typeface="News Gothic Std"/>
              <a:cs typeface="Arial" panose="020B0604020202020204" pitchFamily="34" charset="0"/>
            </a:endParaRPr>
          </a:p>
          <a:p>
            <a:pPr eaLnBrk="1" hangingPunct="1"/>
            <a:r>
              <a:rPr lang="en-US" sz="1050" dirty="0">
                <a:latin typeface="News Gothic Std"/>
                <a:cs typeface="Arial" panose="020B0604020202020204" pitchFamily="34" charset="0"/>
              </a:rPr>
              <a:t>Except as set forth herein, and to the extent of applicable there are no warranties on this Product either express or implied, and Trinity disclaims all warranties including, but not limited to, any implied warranties of merchantability, infringement or fitness for a particular purpose.  No warranty or guarantee given by any person, firm, or corporation with respect to this product shall be binding on Trinity.  </a:t>
            </a:r>
          </a:p>
          <a:p>
            <a:pPr eaLnBrk="1" hangingPunct="1"/>
            <a:endParaRPr lang="en-US" sz="1050" dirty="0">
              <a:latin typeface="News Gothic Std"/>
              <a:cs typeface="Arial" panose="020B0604020202020204" pitchFamily="34" charset="0"/>
            </a:endParaRPr>
          </a:p>
          <a:p>
            <a:pPr eaLnBrk="1" hangingPunct="1"/>
            <a:r>
              <a:rPr lang="en-US" sz="1050" dirty="0">
                <a:latin typeface="News Gothic Std"/>
                <a:cs typeface="Arial" panose="020B0604020202020204" pitchFamily="34" charset="0"/>
              </a:rPr>
              <a:t>If your Product is defective or otherwise requires service or parts, please call TRINITY Customer Service toll-free at (800) 985-5506, between 5:00 a.m. and 5:00 p.m., PST.  Please tell us which model you purchased, the date of the purchase, and the problem with your Product.  A copy of your original purchase receipt must accompany your service request.</a:t>
            </a:r>
          </a:p>
          <a:p>
            <a:pPr eaLnBrk="1" hangingPunct="1"/>
            <a:endParaRPr lang="en-US" sz="900" dirty="0">
              <a:latin typeface="News Gothic Std"/>
              <a:cs typeface="Arial" panose="020B0604020202020204" pitchFamily="34" charset="0"/>
            </a:endParaRPr>
          </a:p>
          <a:p>
            <a:pPr algn="ctr" eaLnBrk="1" hangingPunct="1">
              <a:spcBef>
                <a:spcPct val="50000"/>
              </a:spcBef>
            </a:pPr>
            <a:r>
              <a:rPr lang="en-US" sz="1200" b="1" dirty="0">
                <a:solidFill>
                  <a:srgbClr val="FB6E05"/>
                </a:solidFill>
                <a:latin typeface="News Gothic Std"/>
                <a:cs typeface="Arial" panose="020B0604020202020204" pitchFamily="34" charset="0"/>
              </a:rPr>
              <a:t>LIMITATION OF REMEDIES AND LIABILITY</a:t>
            </a:r>
            <a:endParaRPr lang="en-US" sz="1200" dirty="0">
              <a:latin typeface="News Gothic Std"/>
              <a:cs typeface="Arial" panose="020B0604020202020204" pitchFamily="34" charset="0"/>
            </a:endParaRPr>
          </a:p>
          <a:p>
            <a:pPr eaLnBrk="1" hangingPunct="1"/>
            <a:endParaRPr lang="en-US" sz="1050" dirty="0">
              <a:latin typeface="News Gothic Std"/>
              <a:cs typeface="Arial" panose="020B0604020202020204" pitchFamily="34" charset="0"/>
            </a:endParaRPr>
          </a:p>
          <a:p>
            <a:pPr eaLnBrk="1" hangingPunct="1"/>
            <a:r>
              <a:rPr lang="en-US" sz="1050" dirty="0">
                <a:latin typeface="News Gothic Std"/>
                <a:cs typeface="Arial" panose="020B0604020202020204" pitchFamily="34" charset="0"/>
              </a:rPr>
              <a:t>Trinity (and its employees, officers, members, managers, affiliates an</a:t>
            </a:r>
            <a:r>
              <a:rPr lang="en-US" altLang="zh-CN" sz="1050" dirty="0">
                <a:latin typeface="News Gothic Std"/>
                <a:cs typeface="Arial" panose="020B0604020202020204" pitchFamily="34" charset="0"/>
              </a:rPr>
              <a:t>d</a:t>
            </a:r>
            <a:r>
              <a:rPr lang="en-US" sz="1050" dirty="0">
                <a:latin typeface="News Gothic Std"/>
                <a:cs typeface="Arial" panose="020B0604020202020204" pitchFamily="34" charset="0"/>
              </a:rPr>
              <a:t> assigns) shall not be liable for any incidental, consequential, special, indirect, remote, special or punitive damages for breach of any warranty, express or implied, including, but not limited to, lost profits, lost savings, loss of anticipated benefits and attorneys’ fees, which arise out of the purchase, use or inability to use the Product, whether arising out of contract, negligence, strict tort, product liability, or any other legal theory on which a claim is based. As noted above, to the extent damages are allowed by our express warranty or by applicable law, those damages may not exceed the purchase price paid for the Product. Without limiting the foregoing Purchaser assumes all risk and liability for loss, damage or injury to Purchaser and Purchaser’s property and to others and their property arising out of the use, misuse, or inability to use this Product.  This limited warranty shall not extend to anyone other than the original purchaser of this product, is nontransferable and states your exclusive remedy.</a:t>
            </a:r>
          </a:p>
          <a:p>
            <a:pPr eaLnBrk="1" hangingPunct="1"/>
            <a:endParaRPr lang="en-US" sz="1050" dirty="0">
              <a:latin typeface="News Gothic Std"/>
              <a:cs typeface="Arial" panose="020B0604020202020204" pitchFamily="34" charset="0"/>
            </a:endParaRPr>
          </a:p>
          <a:p>
            <a:pPr eaLnBrk="1" hangingPunct="1"/>
            <a:r>
              <a:rPr lang="en-US" sz="1050" dirty="0">
                <a:latin typeface="News Gothic Std"/>
                <a:cs typeface="Arial" panose="020B0604020202020204" pitchFamily="34" charset="0"/>
              </a:rPr>
              <a:t>Some states do not allow the exclusion or limitation of incidental, consequential, special, or punitive damages, so the above limitation or exclusion may not apply to you.  The above warranty gives you specific legal rights, and you may have other rights which vary from state to state.</a:t>
            </a:r>
          </a:p>
        </p:txBody>
      </p:sp>
      <p:grpSp>
        <p:nvGrpSpPr>
          <p:cNvPr id="13" name="Group 39"/>
          <p:cNvGrpSpPr>
            <a:grpSpLocks/>
          </p:cNvGrpSpPr>
          <p:nvPr/>
        </p:nvGrpSpPr>
        <p:grpSpPr bwMode="auto">
          <a:xfrm>
            <a:off x="5943600" y="8458200"/>
            <a:ext cx="698500" cy="534988"/>
            <a:chOff x="1992" y="5399"/>
            <a:chExt cx="440" cy="337"/>
          </a:xfrm>
        </p:grpSpPr>
        <p:pic>
          <p:nvPicPr>
            <p:cNvPr id="14" name="Picture 40"/>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92" y="5399"/>
              <a:ext cx="440" cy="3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15" name="Text Box 41"/>
            <p:cNvSpPr txBox="1">
              <a:spLocks noChangeArrowheads="1"/>
            </p:cNvSpPr>
            <p:nvPr/>
          </p:nvSpPr>
          <p:spPr bwMode="auto">
            <a:xfrm>
              <a:off x="2132" y="5487"/>
              <a:ext cx="116"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en-US" sz="1800" b="1" dirty="0">
                <a:cs typeface="+mn-cs"/>
              </a:endParaRPr>
            </a:p>
          </p:txBody>
        </p:sp>
      </p:grpSp>
      <p:sp>
        <p:nvSpPr>
          <p:cNvPr id="17" name="Rectangle 52"/>
          <p:cNvSpPr>
            <a:spLocks noChangeArrowheads="1"/>
          </p:cNvSpPr>
          <p:nvPr/>
        </p:nvSpPr>
        <p:spPr bwMode="auto">
          <a:xfrm>
            <a:off x="203200" y="8631238"/>
            <a:ext cx="6432550" cy="220662"/>
          </a:xfrm>
          <a:prstGeom prst="rect">
            <a:avLst/>
          </a:prstGeom>
          <a:noFill/>
          <a:ln>
            <a:noFill/>
          </a:ln>
          <a:effectLst/>
          <a:extLst>
            <a:ext uri="{909E8E84-426E-40dd-AFC4-6F175D3DCCD1}">
              <a14:hiddenFill xmlns="" xmlns:a14="http://schemas.microsoft.com/office/drawing/2010/main">
                <a:solidFill>
                  <a:srgbClr val="FB6E05"/>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r>
              <a:rPr lang="en-US" sz="1000" b="1" dirty="0">
                <a:solidFill>
                  <a:srgbClr val="FB6E05"/>
                </a:solidFill>
                <a:latin typeface="News Gothic Std" panose="020B0506020203020204"/>
                <a:cs typeface="+mn-cs"/>
              </a:rPr>
              <a:t>© 2020 TRINITY - 800.985.5506</a:t>
            </a:r>
          </a:p>
        </p:txBody>
      </p:sp>
      <p:sp>
        <p:nvSpPr>
          <p:cNvPr id="18" name="Slide Number Placeholder 2"/>
          <p:cNvSpPr>
            <a:spLocks noGrp="1"/>
          </p:cNvSpPr>
          <p:nvPr>
            <p:ph type="sldNum" sz="quarter" idx="12"/>
          </p:nvPr>
        </p:nvSpPr>
        <p:spPr>
          <a:xfrm>
            <a:off x="4940300" y="8574618"/>
            <a:ext cx="1536700" cy="393170"/>
          </a:xfrm>
        </p:spPr>
        <p:txBody>
          <a:bodyPr/>
          <a:lstStyle/>
          <a:p>
            <a:pPr>
              <a:defRPr/>
            </a:pPr>
            <a:r>
              <a:rPr lang="en-US" dirty="0">
                <a:latin typeface="News Gothic Std"/>
              </a:rPr>
              <a:t>10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1" descr="trinity watermark"/>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52450" y="2057400"/>
            <a:ext cx="57531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Text Box 6"/>
          <p:cNvSpPr txBox="1">
            <a:spLocks noChangeArrowheads="1"/>
          </p:cNvSpPr>
          <p:nvPr/>
        </p:nvSpPr>
        <p:spPr bwMode="auto">
          <a:xfrm>
            <a:off x="365125" y="2919413"/>
            <a:ext cx="6111875" cy="402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2700000" algn="ctr" rotWithShape="0">
                    <a:schemeClr val="bg2">
                      <a:alpha val="50000"/>
                    </a:schemeClr>
                  </a:outerShdw>
                </a:effectLst>
              </a14:hiddenEffects>
            </a:ext>
          </a:extLst>
        </p:spPr>
        <p:txBody>
          <a:bodyPr>
            <a:spAutoFit/>
          </a:bodyPr>
          <a:lstStyle/>
          <a:p>
            <a:pPr algn="ctr">
              <a:defRPr/>
            </a:pPr>
            <a:endParaRPr lang="en-US" sz="1800" b="1" dirty="0">
              <a:solidFill>
                <a:srgbClr val="FB6E05"/>
              </a:solidFill>
              <a:latin typeface="News Gothic Std"/>
              <a:cs typeface="News Gothic Std"/>
            </a:endParaRPr>
          </a:p>
          <a:p>
            <a:pPr algn="ctr">
              <a:defRPr/>
            </a:pPr>
            <a:endParaRPr lang="en-US" sz="1800" b="1" dirty="0">
              <a:solidFill>
                <a:srgbClr val="FB6E05"/>
              </a:solidFill>
              <a:latin typeface="News Gothic Std"/>
              <a:cs typeface="News Gothic Std"/>
            </a:endParaRPr>
          </a:p>
          <a:p>
            <a:pPr algn="ctr">
              <a:defRPr/>
            </a:pPr>
            <a:r>
              <a:rPr lang="en-US" b="1" dirty="0">
                <a:solidFill>
                  <a:srgbClr val="FB6E05"/>
                </a:solidFill>
                <a:latin typeface="News Gothic Std"/>
                <a:cs typeface="News Gothic Std"/>
              </a:rPr>
              <a:t>TRINITY Customer Service</a:t>
            </a:r>
          </a:p>
          <a:p>
            <a:pPr algn="ctr">
              <a:defRPr/>
            </a:pPr>
            <a:r>
              <a:rPr lang="en-US" sz="1800" b="1" dirty="0">
                <a:solidFill>
                  <a:srgbClr val="FB6E05"/>
                </a:solidFill>
                <a:latin typeface="News Gothic Std"/>
                <a:cs typeface="News Gothic Std"/>
              </a:rPr>
              <a:t>TEL: 800.985.5506</a:t>
            </a:r>
          </a:p>
          <a:p>
            <a:pPr algn="ctr">
              <a:defRPr/>
            </a:pPr>
            <a:r>
              <a:rPr lang="en-US" sz="1800" b="1" dirty="0">
                <a:solidFill>
                  <a:srgbClr val="FB6E05"/>
                </a:solidFill>
                <a:latin typeface="News Gothic Std"/>
                <a:cs typeface="News Gothic Std"/>
              </a:rPr>
              <a:t>FAX: 310.347.4134</a:t>
            </a:r>
          </a:p>
          <a:p>
            <a:pPr algn="ctr">
              <a:defRPr/>
            </a:pPr>
            <a:r>
              <a:rPr lang="en-US" sz="1800" b="1" dirty="0">
                <a:solidFill>
                  <a:srgbClr val="FB6E05"/>
                </a:solidFill>
                <a:latin typeface="News Gothic Std"/>
                <a:cs typeface="News Gothic Std"/>
              </a:rPr>
              <a:t>EMAIL: </a:t>
            </a:r>
            <a:r>
              <a:rPr lang="en-US" sz="1800" b="1" u="sng" dirty="0" err="1">
                <a:solidFill>
                  <a:srgbClr val="FB6E05"/>
                </a:solidFill>
                <a:latin typeface="News Gothic Std"/>
                <a:cs typeface="News Gothic Std"/>
              </a:rPr>
              <a:t>customerservice@trinityii.com</a:t>
            </a:r>
            <a:endParaRPr lang="en-US" sz="1800" b="1" u="sng" dirty="0">
              <a:solidFill>
                <a:srgbClr val="FB6E05"/>
              </a:solidFill>
              <a:latin typeface="News Gothic Std"/>
              <a:cs typeface="News Gothic Std"/>
            </a:endParaRPr>
          </a:p>
          <a:p>
            <a:pPr algn="ctr">
              <a:defRPr/>
            </a:pPr>
            <a:endParaRPr lang="en-US" sz="1800" b="1" dirty="0">
              <a:solidFill>
                <a:srgbClr val="FB6E05"/>
              </a:solidFill>
              <a:latin typeface="News Gothic Std"/>
              <a:cs typeface="News Gothic Std"/>
            </a:endParaRPr>
          </a:p>
          <a:p>
            <a:pPr algn="ctr">
              <a:defRPr/>
            </a:pPr>
            <a:r>
              <a:rPr lang="en-US" sz="1800" b="1" dirty="0">
                <a:solidFill>
                  <a:srgbClr val="FB6E05"/>
                </a:solidFill>
                <a:latin typeface="News Gothic Std"/>
                <a:cs typeface="News Gothic Std"/>
              </a:rPr>
              <a:t>Monday through Friday</a:t>
            </a:r>
          </a:p>
          <a:p>
            <a:pPr algn="ctr">
              <a:defRPr/>
            </a:pPr>
            <a:r>
              <a:rPr lang="en-US" sz="1800" b="1" dirty="0">
                <a:solidFill>
                  <a:srgbClr val="FB6E05"/>
                </a:solidFill>
                <a:latin typeface="News Gothic Std"/>
                <a:cs typeface="News Gothic Std"/>
              </a:rPr>
              <a:t> 5:00 AM – 5:00 PM (PST)</a:t>
            </a:r>
          </a:p>
          <a:p>
            <a:pPr algn="ctr">
              <a:defRPr/>
            </a:pPr>
            <a:endParaRPr lang="en-US" sz="1800" b="1" dirty="0">
              <a:solidFill>
                <a:srgbClr val="FB6E05"/>
              </a:solidFill>
              <a:latin typeface="News Gothic Std"/>
              <a:cs typeface="News Gothic Std"/>
            </a:endParaRPr>
          </a:p>
          <a:p>
            <a:pPr algn="ctr">
              <a:defRPr/>
            </a:pPr>
            <a:endParaRPr lang="en-US" sz="1800" b="1" dirty="0">
              <a:solidFill>
                <a:srgbClr val="FB6E05"/>
              </a:solidFill>
              <a:latin typeface="News Gothic Std"/>
              <a:cs typeface="News Gothic Std"/>
            </a:endParaRPr>
          </a:p>
          <a:p>
            <a:pPr algn="ctr">
              <a:defRPr/>
            </a:pPr>
            <a:r>
              <a:rPr lang="en-US" sz="1800" b="1" u="sng" dirty="0" err="1">
                <a:solidFill>
                  <a:srgbClr val="FB6E05"/>
                </a:solidFill>
                <a:latin typeface="News Gothic Std"/>
                <a:cs typeface="News Gothic Std"/>
              </a:rPr>
              <a:t>www.trinityii.com</a:t>
            </a:r>
            <a:endParaRPr lang="en-US" sz="1800" b="1" u="sng" dirty="0">
              <a:solidFill>
                <a:srgbClr val="FB6E05"/>
              </a:solidFill>
              <a:latin typeface="News Gothic Std"/>
              <a:cs typeface="News Gothic Std"/>
            </a:endParaRPr>
          </a:p>
          <a:p>
            <a:pPr algn="ctr">
              <a:defRPr/>
            </a:pPr>
            <a:endParaRPr lang="en-US" sz="1800" b="1" dirty="0">
              <a:solidFill>
                <a:srgbClr val="FB6E05"/>
              </a:solidFill>
              <a:latin typeface="News Gothic Std"/>
              <a:cs typeface="News Gothic Std"/>
            </a:endParaRPr>
          </a:p>
          <a:p>
            <a:pPr algn="ctr">
              <a:defRPr/>
            </a:pPr>
            <a:endParaRPr lang="en-US" sz="1800" b="1" dirty="0">
              <a:solidFill>
                <a:srgbClr val="FB6E05"/>
              </a:solidFill>
              <a:latin typeface="News Gothic Std"/>
              <a:cs typeface="News Gothic Std"/>
            </a:endParaRPr>
          </a:p>
        </p:txBody>
      </p:sp>
      <p:sp>
        <p:nvSpPr>
          <p:cNvPr id="19467" name="Text Box 11"/>
          <p:cNvSpPr txBox="1">
            <a:spLocks noChangeArrowheads="1"/>
          </p:cNvSpPr>
          <p:nvPr/>
        </p:nvSpPr>
        <p:spPr bwMode="auto">
          <a:xfrm>
            <a:off x="931334" y="1871133"/>
            <a:ext cx="51816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r>
              <a:rPr lang="en-US" sz="1600" b="1" dirty="0">
                <a:latin typeface="News Gothic Std"/>
                <a:cs typeface="News Gothic Std"/>
              </a:rPr>
              <a:t>QUESTIONS? NEED PARTS? </a:t>
            </a:r>
          </a:p>
          <a:p>
            <a:pPr algn="ctr">
              <a:defRPr/>
            </a:pPr>
            <a:r>
              <a:rPr lang="en-US" sz="1600" b="1" dirty="0">
                <a:latin typeface="News Gothic Std"/>
                <a:cs typeface="News Gothic Std"/>
              </a:rPr>
              <a:t>WE ARE HERE TO HELP!</a:t>
            </a:r>
          </a:p>
          <a:p>
            <a:pPr algn="ctr">
              <a:defRPr/>
            </a:pPr>
            <a:endParaRPr lang="en-US" sz="1400" b="1" dirty="0">
              <a:latin typeface="News Gothic Std"/>
              <a:cs typeface="News Gothic Std"/>
            </a:endParaRPr>
          </a:p>
          <a:p>
            <a:pPr algn="ctr">
              <a:defRPr/>
            </a:pPr>
            <a:r>
              <a:rPr lang="en-US" sz="1400" b="1" dirty="0">
                <a:latin typeface="News Gothic Std"/>
                <a:cs typeface="News Gothic Std"/>
              </a:rPr>
              <a:t>Please feel free to contact us.  There are no questions too small, or any problems too big.  We’re committed to providing our customers with the highest level of service.</a:t>
            </a:r>
          </a:p>
        </p:txBody>
      </p:sp>
      <p:sp>
        <p:nvSpPr>
          <p:cNvPr id="19469" name="Rectangle 13"/>
          <p:cNvSpPr>
            <a:spLocks noChangeArrowheads="1"/>
          </p:cNvSpPr>
          <p:nvPr/>
        </p:nvSpPr>
        <p:spPr bwMode="auto">
          <a:xfrm>
            <a:off x="304800" y="476250"/>
            <a:ext cx="168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dirty="0">
                <a:latin typeface="News Gothic Std"/>
                <a:cs typeface="News Gothic Std"/>
              </a:rPr>
              <a:t>CONTACT US</a:t>
            </a:r>
          </a:p>
        </p:txBody>
      </p:sp>
      <p:grpSp>
        <p:nvGrpSpPr>
          <p:cNvPr id="21509" name="Group 14"/>
          <p:cNvGrpSpPr>
            <a:grpSpLocks/>
          </p:cNvGrpSpPr>
          <p:nvPr/>
        </p:nvGrpSpPr>
        <p:grpSpPr bwMode="auto">
          <a:xfrm>
            <a:off x="336550" y="496888"/>
            <a:ext cx="6140450" cy="304800"/>
            <a:chOff x="480" y="619"/>
            <a:chExt cx="3552" cy="192"/>
          </a:xfrm>
        </p:grpSpPr>
        <p:sp>
          <p:nvSpPr>
            <p:cNvPr id="19471" name="Line 15"/>
            <p:cNvSpPr>
              <a:spLocks noChangeShapeType="1"/>
            </p:cNvSpPr>
            <p:nvPr/>
          </p:nvSpPr>
          <p:spPr bwMode="auto">
            <a:xfrm>
              <a:off x="480" y="624"/>
              <a:ext cx="3552" cy="0"/>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sp>
          <p:nvSpPr>
            <p:cNvPr id="19472" name="Line 16"/>
            <p:cNvSpPr>
              <a:spLocks noChangeShapeType="1"/>
            </p:cNvSpPr>
            <p:nvPr/>
          </p:nvSpPr>
          <p:spPr bwMode="auto">
            <a:xfrm>
              <a:off x="480" y="619"/>
              <a:ext cx="0" cy="192"/>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Picture 81">
            <a:extLst>
              <a:ext uri="{FF2B5EF4-FFF2-40B4-BE49-F238E27FC236}">
                <a16:creationId xmlns:a16="http://schemas.microsoft.com/office/drawing/2014/main" id="{789F32BA-CC54-49D5-8D2D-53346388894A}"/>
              </a:ext>
            </a:extLst>
          </p:cNvPr>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205844" y="8453139"/>
            <a:ext cx="698500" cy="534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62" name="Rectangle 83">
            <a:extLst>
              <a:ext uri="{FF2B5EF4-FFF2-40B4-BE49-F238E27FC236}">
                <a16:creationId xmlns:a16="http://schemas.microsoft.com/office/drawing/2014/main" id="{AB1B1096-BFBA-4BFD-91FC-EFFBDFDFE65F}"/>
              </a:ext>
            </a:extLst>
          </p:cNvPr>
          <p:cNvSpPr>
            <a:spLocks noChangeArrowheads="1"/>
          </p:cNvSpPr>
          <p:nvPr/>
        </p:nvSpPr>
        <p:spPr bwMode="auto">
          <a:xfrm>
            <a:off x="106016" y="8638537"/>
            <a:ext cx="6432550" cy="220662"/>
          </a:xfrm>
          <a:prstGeom prst="rect">
            <a:avLst/>
          </a:prstGeom>
          <a:noFill/>
          <a:ln>
            <a:noFill/>
          </a:ln>
          <a:effectLst/>
          <a:extLst>
            <a:ext uri="{909E8E84-426E-40dd-AFC4-6F175D3DCCD1}">
              <a14:hiddenFill xmlns="" xmlns:a14="http://schemas.microsoft.com/office/drawing/2010/main">
                <a:solidFill>
                  <a:srgbClr val="FB6E05"/>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r">
              <a:defRPr/>
            </a:pPr>
            <a:r>
              <a:rPr lang="en-US" sz="1000" b="1" dirty="0">
                <a:solidFill>
                  <a:srgbClr val="FB6E05"/>
                </a:solidFill>
                <a:latin typeface="News Gothic Std"/>
                <a:cs typeface="News Gothic Std"/>
              </a:rPr>
              <a:t>© 2020 TRINITY - 800.985.5506</a:t>
            </a:r>
          </a:p>
        </p:txBody>
      </p:sp>
      <p:sp>
        <p:nvSpPr>
          <p:cNvPr id="63" name="Slide Number Placeholder 1">
            <a:extLst>
              <a:ext uri="{FF2B5EF4-FFF2-40B4-BE49-F238E27FC236}">
                <a16:creationId xmlns:a16="http://schemas.microsoft.com/office/drawing/2014/main" id="{AA878B81-4D22-48E5-920B-8D96A4059040}"/>
              </a:ext>
            </a:extLst>
          </p:cNvPr>
          <p:cNvSpPr>
            <a:spLocks noGrp="1"/>
          </p:cNvSpPr>
          <p:nvPr>
            <p:ph type="sldNum" sz="quarter" idx="12"/>
          </p:nvPr>
        </p:nvSpPr>
        <p:spPr>
          <a:xfrm>
            <a:off x="446434" y="8594957"/>
            <a:ext cx="1536700" cy="393170"/>
          </a:xfrm>
        </p:spPr>
        <p:txBody>
          <a:bodyPr/>
          <a:lstStyle/>
          <a:p>
            <a:pPr algn="l">
              <a:defRPr/>
            </a:pPr>
            <a:r>
              <a:rPr lang="en-US" dirty="0">
                <a:latin typeface="News Gothic Std"/>
              </a:rPr>
              <a:t>1</a:t>
            </a:r>
          </a:p>
        </p:txBody>
      </p:sp>
    </p:spTree>
    <p:extLst>
      <p:ext uri="{BB962C8B-B14F-4D97-AF65-F5344CB8AC3E}">
        <p14:creationId xmlns:p14="http://schemas.microsoft.com/office/powerpoint/2010/main" val="3405479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11"/>
          <p:cNvSpPr txBox="1">
            <a:spLocks noChangeArrowheads="1"/>
          </p:cNvSpPr>
          <p:nvPr/>
        </p:nvSpPr>
        <p:spPr bwMode="auto">
          <a:xfrm>
            <a:off x="350838" y="872127"/>
            <a:ext cx="6111875"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en-US" sz="1100" dirty="0">
                <a:latin typeface="News Gothic Std"/>
                <a:cs typeface="News Gothic Std"/>
              </a:rPr>
              <a:t>Your </a:t>
            </a:r>
            <a:r>
              <a:rPr lang="en-US" altLang="en-US" sz="1100" dirty="0">
                <a:latin typeface="News Gothic Std"/>
              </a:rPr>
              <a:t>TRINITY PRO </a:t>
            </a:r>
            <a:r>
              <a:rPr lang="de-DE" altLang="en-US" sz="1100" dirty="0">
                <a:latin typeface="News Gothic Std"/>
              </a:rPr>
              <a:t>36“ Locker Cabinet </a:t>
            </a:r>
            <a:r>
              <a:rPr lang="en-US" sz="1100" dirty="0">
                <a:latin typeface="News Gothic Std"/>
                <a:cs typeface="News Gothic Std"/>
              </a:rPr>
              <a:t>should include the following parts. Please inspect box contents to ensure you have received all components.</a:t>
            </a:r>
          </a:p>
          <a:p>
            <a:pPr>
              <a:defRPr/>
            </a:pPr>
            <a:endParaRPr lang="en-US" sz="1100" dirty="0">
              <a:latin typeface="News Gothic Std"/>
              <a:cs typeface="News Gothic Std"/>
            </a:endParaRPr>
          </a:p>
          <a:p>
            <a:pPr>
              <a:defRPr/>
            </a:pPr>
            <a:r>
              <a:rPr lang="en-US" sz="1100" dirty="0">
                <a:latin typeface="News Gothic Std"/>
                <a:cs typeface="News Gothic Std"/>
              </a:rPr>
              <a:t>If you are missing any parts, need assistance with assembly or have questions, please contact TRINITY Customer Service: 800.985.5506 or </a:t>
            </a:r>
            <a:r>
              <a:rPr lang="en-US" sz="1100" u="sng" dirty="0">
                <a:latin typeface="News Gothic Std"/>
                <a:cs typeface="News Gothic Std"/>
              </a:rPr>
              <a:t>customerservice@trinityii.com</a:t>
            </a:r>
            <a:r>
              <a:rPr lang="en-US" sz="1100" dirty="0">
                <a:latin typeface="News Gothic Std"/>
                <a:cs typeface="News Gothic Std"/>
              </a:rPr>
              <a:t>. Parts can also be requested online</a:t>
            </a:r>
            <a:r>
              <a:rPr lang="en-US" sz="1100" dirty="0">
                <a:latin typeface="News Gothic Std" charset="0"/>
                <a:cs typeface="News Gothic Std"/>
              </a:rPr>
              <a:t> </a:t>
            </a:r>
            <a:r>
              <a:rPr lang="en-US" altLang="zh-CN" sz="1100" dirty="0">
                <a:latin typeface="News Gothic Std"/>
                <a:cs typeface="News Gothic Std"/>
              </a:rPr>
              <a:t>via “Contact Us” section at </a:t>
            </a:r>
            <a:r>
              <a:rPr lang="en-US" altLang="zh-CN" sz="1100" u="sng" dirty="0">
                <a:latin typeface="News Gothic Std"/>
                <a:cs typeface="News Gothic Std"/>
              </a:rPr>
              <a:t>www.trinityii.com</a:t>
            </a:r>
            <a:r>
              <a:rPr lang="en-US" altLang="zh-CN" sz="1100" dirty="0">
                <a:latin typeface="News Gothic Std"/>
                <a:cs typeface="News Gothic Std"/>
              </a:rPr>
              <a:t>.</a:t>
            </a:r>
            <a:endParaRPr lang="en-US" sz="1100" dirty="0">
              <a:latin typeface="News Gothic Std"/>
              <a:cs typeface="News Gothic Std"/>
            </a:endParaRPr>
          </a:p>
          <a:p>
            <a:pPr>
              <a:defRPr/>
            </a:pPr>
            <a:endParaRPr lang="en-US" sz="1100" u="sng" dirty="0">
              <a:latin typeface="News Gothic Std"/>
              <a:cs typeface="News Gothic Std"/>
            </a:endParaRPr>
          </a:p>
          <a:p>
            <a:pPr>
              <a:defRPr/>
            </a:pPr>
            <a:r>
              <a:rPr lang="en-US" sz="1100" dirty="0">
                <a:latin typeface="News Gothic Std"/>
                <a:cs typeface="News Gothic Std"/>
              </a:rPr>
              <a:t>No tools required for assembly. </a:t>
            </a:r>
          </a:p>
        </p:txBody>
      </p:sp>
      <p:grpSp>
        <p:nvGrpSpPr>
          <p:cNvPr id="15368" name="Group 210"/>
          <p:cNvGrpSpPr>
            <a:grpSpLocks/>
          </p:cNvGrpSpPr>
          <p:nvPr/>
        </p:nvGrpSpPr>
        <p:grpSpPr bwMode="auto">
          <a:xfrm>
            <a:off x="448733" y="2610106"/>
            <a:ext cx="228600" cy="228600"/>
            <a:chOff x="480" y="1920"/>
            <a:chExt cx="144" cy="144"/>
          </a:xfrm>
        </p:grpSpPr>
        <p:sp>
          <p:nvSpPr>
            <p:cNvPr id="25" name="Line 211"/>
            <p:cNvSpPr>
              <a:spLocks noChangeShapeType="1"/>
            </p:cNvSpPr>
            <p:nvPr/>
          </p:nvSpPr>
          <p:spPr bwMode="auto">
            <a:xfrm>
              <a:off x="480" y="2064"/>
              <a:ext cx="144" cy="0"/>
            </a:xfrm>
            <a:prstGeom prst="line">
              <a:avLst/>
            </a:prstGeom>
            <a:noFill/>
            <a:ln w="95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sp>
          <p:nvSpPr>
            <p:cNvPr id="26" name="Line 212"/>
            <p:cNvSpPr>
              <a:spLocks noChangeShapeType="1"/>
            </p:cNvSpPr>
            <p:nvPr/>
          </p:nvSpPr>
          <p:spPr bwMode="auto">
            <a:xfrm flipV="1">
              <a:off x="624" y="1920"/>
              <a:ext cx="0" cy="144"/>
            </a:xfrm>
            <a:prstGeom prst="line">
              <a:avLst/>
            </a:prstGeom>
            <a:noFill/>
            <a:ln w="95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grpSp>
      <p:sp>
        <p:nvSpPr>
          <p:cNvPr id="27" name="Text Box 213"/>
          <p:cNvSpPr txBox="1">
            <a:spLocks noChangeArrowheads="1"/>
          </p:cNvSpPr>
          <p:nvPr/>
        </p:nvSpPr>
        <p:spPr bwMode="auto">
          <a:xfrm>
            <a:off x="414448" y="2538239"/>
            <a:ext cx="3000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defRPr/>
            </a:pPr>
            <a:r>
              <a:rPr lang="en-US" sz="1600" dirty="0">
                <a:latin typeface="News Gothic Std"/>
                <a:cs typeface="News Gothic Std"/>
              </a:rPr>
              <a:t>A</a:t>
            </a:r>
            <a:endParaRPr lang="en-US" sz="1800" dirty="0">
              <a:latin typeface="News Gothic Std"/>
              <a:cs typeface="News Gothic Std"/>
            </a:endParaRPr>
          </a:p>
        </p:txBody>
      </p:sp>
      <p:sp>
        <p:nvSpPr>
          <p:cNvPr id="29" name="Text Box 205"/>
          <p:cNvSpPr txBox="1">
            <a:spLocks noChangeArrowheads="1"/>
          </p:cNvSpPr>
          <p:nvPr/>
        </p:nvSpPr>
        <p:spPr bwMode="auto">
          <a:xfrm>
            <a:off x="2608894" y="5154080"/>
            <a:ext cx="72487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defRPr/>
            </a:pPr>
            <a:r>
              <a:rPr lang="en-US" sz="1100" b="1" dirty="0">
                <a:latin typeface="News Gothic Std"/>
                <a:cs typeface="News Gothic Std"/>
              </a:rPr>
              <a:t>SHELF (3)</a:t>
            </a:r>
          </a:p>
        </p:txBody>
      </p:sp>
      <p:grpSp>
        <p:nvGrpSpPr>
          <p:cNvPr id="15371" name="Group 210"/>
          <p:cNvGrpSpPr>
            <a:grpSpLocks/>
          </p:cNvGrpSpPr>
          <p:nvPr/>
        </p:nvGrpSpPr>
        <p:grpSpPr bwMode="auto">
          <a:xfrm>
            <a:off x="2146898" y="2643375"/>
            <a:ext cx="228600" cy="228600"/>
            <a:chOff x="480" y="1920"/>
            <a:chExt cx="144" cy="144"/>
          </a:xfrm>
        </p:grpSpPr>
        <p:sp>
          <p:nvSpPr>
            <p:cNvPr id="31" name="Line 211"/>
            <p:cNvSpPr>
              <a:spLocks noChangeShapeType="1"/>
            </p:cNvSpPr>
            <p:nvPr/>
          </p:nvSpPr>
          <p:spPr bwMode="auto">
            <a:xfrm>
              <a:off x="480" y="2064"/>
              <a:ext cx="144" cy="0"/>
            </a:xfrm>
            <a:prstGeom prst="line">
              <a:avLst/>
            </a:prstGeom>
            <a:noFill/>
            <a:ln w="95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sp>
          <p:nvSpPr>
            <p:cNvPr id="32" name="Line 212"/>
            <p:cNvSpPr>
              <a:spLocks noChangeShapeType="1"/>
            </p:cNvSpPr>
            <p:nvPr/>
          </p:nvSpPr>
          <p:spPr bwMode="auto">
            <a:xfrm flipV="1">
              <a:off x="624" y="1920"/>
              <a:ext cx="0" cy="144"/>
            </a:xfrm>
            <a:prstGeom prst="line">
              <a:avLst/>
            </a:prstGeom>
            <a:noFill/>
            <a:ln w="95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grpSp>
      <p:sp>
        <p:nvSpPr>
          <p:cNvPr id="33" name="Text Box 213"/>
          <p:cNvSpPr txBox="1">
            <a:spLocks noChangeArrowheads="1"/>
          </p:cNvSpPr>
          <p:nvPr/>
        </p:nvSpPr>
        <p:spPr bwMode="auto">
          <a:xfrm>
            <a:off x="2118957" y="2555129"/>
            <a:ext cx="2285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defRPr/>
            </a:pPr>
            <a:r>
              <a:rPr lang="en-US" sz="1600" dirty="0">
                <a:latin typeface="News Gothic Std"/>
                <a:cs typeface="News Gothic Std"/>
              </a:rPr>
              <a:t>B</a:t>
            </a:r>
            <a:endParaRPr lang="en-US" sz="1800" dirty="0">
              <a:latin typeface="News Gothic Std"/>
              <a:cs typeface="News Gothic Std"/>
            </a:endParaRPr>
          </a:p>
        </p:txBody>
      </p:sp>
      <p:grpSp>
        <p:nvGrpSpPr>
          <p:cNvPr id="15376" name="Group 210"/>
          <p:cNvGrpSpPr>
            <a:grpSpLocks/>
          </p:cNvGrpSpPr>
          <p:nvPr/>
        </p:nvGrpSpPr>
        <p:grpSpPr bwMode="auto">
          <a:xfrm>
            <a:off x="3844769" y="2643375"/>
            <a:ext cx="228600" cy="228600"/>
            <a:chOff x="480" y="1920"/>
            <a:chExt cx="144" cy="144"/>
          </a:xfrm>
        </p:grpSpPr>
        <p:sp>
          <p:nvSpPr>
            <p:cNvPr id="38" name="Line 211"/>
            <p:cNvSpPr>
              <a:spLocks noChangeShapeType="1"/>
            </p:cNvSpPr>
            <p:nvPr/>
          </p:nvSpPr>
          <p:spPr bwMode="auto">
            <a:xfrm>
              <a:off x="480" y="2064"/>
              <a:ext cx="144" cy="0"/>
            </a:xfrm>
            <a:prstGeom prst="line">
              <a:avLst/>
            </a:prstGeom>
            <a:noFill/>
            <a:ln w="95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sp>
          <p:nvSpPr>
            <p:cNvPr id="39" name="Line 212"/>
            <p:cNvSpPr>
              <a:spLocks noChangeShapeType="1"/>
            </p:cNvSpPr>
            <p:nvPr/>
          </p:nvSpPr>
          <p:spPr bwMode="auto">
            <a:xfrm flipV="1">
              <a:off x="624" y="1920"/>
              <a:ext cx="0" cy="144"/>
            </a:xfrm>
            <a:prstGeom prst="line">
              <a:avLst/>
            </a:prstGeom>
            <a:noFill/>
            <a:ln w="95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grpSp>
      <p:sp>
        <p:nvSpPr>
          <p:cNvPr id="40" name="Text Box 213"/>
          <p:cNvSpPr txBox="1">
            <a:spLocks noChangeArrowheads="1"/>
          </p:cNvSpPr>
          <p:nvPr/>
        </p:nvSpPr>
        <p:spPr bwMode="auto">
          <a:xfrm>
            <a:off x="3807867" y="2555129"/>
            <a:ext cx="33214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defRPr/>
            </a:pPr>
            <a:r>
              <a:rPr lang="en-US" sz="1600" dirty="0">
                <a:latin typeface="News Gothic Std"/>
                <a:cs typeface="News Gothic Std"/>
              </a:rPr>
              <a:t>C</a:t>
            </a:r>
            <a:endParaRPr lang="en-US" sz="1800" dirty="0">
              <a:latin typeface="News Gothic Std"/>
              <a:cs typeface="News Gothic Std"/>
            </a:endParaRPr>
          </a:p>
        </p:txBody>
      </p:sp>
      <p:grpSp>
        <p:nvGrpSpPr>
          <p:cNvPr id="15383" name="Group 215"/>
          <p:cNvGrpSpPr>
            <a:grpSpLocks/>
          </p:cNvGrpSpPr>
          <p:nvPr/>
        </p:nvGrpSpPr>
        <p:grpSpPr bwMode="auto">
          <a:xfrm>
            <a:off x="5397917" y="2661577"/>
            <a:ext cx="228600" cy="228600"/>
            <a:chOff x="480" y="1920"/>
            <a:chExt cx="144" cy="144"/>
          </a:xfrm>
        </p:grpSpPr>
        <p:sp>
          <p:nvSpPr>
            <p:cNvPr id="49" name="Line 216"/>
            <p:cNvSpPr>
              <a:spLocks noChangeShapeType="1"/>
            </p:cNvSpPr>
            <p:nvPr/>
          </p:nvSpPr>
          <p:spPr bwMode="auto">
            <a:xfrm>
              <a:off x="480" y="2064"/>
              <a:ext cx="144" cy="0"/>
            </a:xfrm>
            <a:prstGeom prst="line">
              <a:avLst/>
            </a:prstGeom>
            <a:noFill/>
            <a:ln w="95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sp>
          <p:nvSpPr>
            <p:cNvPr id="50" name="Line 217"/>
            <p:cNvSpPr>
              <a:spLocks noChangeShapeType="1"/>
            </p:cNvSpPr>
            <p:nvPr/>
          </p:nvSpPr>
          <p:spPr bwMode="auto">
            <a:xfrm flipV="1">
              <a:off x="624" y="1920"/>
              <a:ext cx="0" cy="144"/>
            </a:xfrm>
            <a:prstGeom prst="line">
              <a:avLst/>
            </a:prstGeom>
            <a:noFill/>
            <a:ln w="95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grpSp>
      <p:sp>
        <p:nvSpPr>
          <p:cNvPr id="51" name="Text Box 218"/>
          <p:cNvSpPr txBox="1">
            <a:spLocks noChangeArrowheads="1"/>
          </p:cNvSpPr>
          <p:nvPr/>
        </p:nvSpPr>
        <p:spPr bwMode="auto">
          <a:xfrm flipH="1">
            <a:off x="5350063" y="2588398"/>
            <a:ext cx="38019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defRPr/>
            </a:pPr>
            <a:r>
              <a:rPr lang="en-US" sz="1600" dirty="0">
                <a:latin typeface="News Gothic Std"/>
                <a:cs typeface="News Gothic Std"/>
              </a:rPr>
              <a:t>D</a:t>
            </a:r>
            <a:endParaRPr lang="en-US" sz="1800" dirty="0">
              <a:latin typeface="News Gothic Std"/>
              <a:cs typeface="News Gothic Std"/>
            </a:endParaRPr>
          </a:p>
        </p:txBody>
      </p:sp>
      <p:sp>
        <p:nvSpPr>
          <p:cNvPr id="120" name="Text Box 209"/>
          <p:cNvSpPr txBox="1">
            <a:spLocks noChangeArrowheads="1"/>
          </p:cNvSpPr>
          <p:nvPr/>
        </p:nvSpPr>
        <p:spPr bwMode="auto">
          <a:xfrm>
            <a:off x="3634970" y="5154080"/>
            <a:ext cx="164534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a:defRPr/>
            </a:pPr>
            <a:r>
              <a:rPr lang="en-US" sz="1100" b="1" dirty="0">
                <a:latin typeface="News Gothic Std"/>
                <a:cs typeface="News Gothic Std"/>
              </a:rPr>
              <a:t>SHELF SUPPORT (12)</a:t>
            </a:r>
          </a:p>
        </p:txBody>
      </p:sp>
      <p:sp>
        <p:nvSpPr>
          <p:cNvPr id="71" name="Text Box 209"/>
          <p:cNvSpPr txBox="1">
            <a:spLocks noChangeArrowheads="1"/>
          </p:cNvSpPr>
          <p:nvPr/>
        </p:nvSpPr>
        <p:spPr bwMode="auto">
          <a:xfrm>
            <a:off x="5301942" y="5154080"/>
            <a:ext cx="116891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defRPr/>
            </a:pPr>
            <a:r>
              <a:rPr lang="en-US" sz="1100" b="1" dirty="0">
                <a:latin typeface="News Gothic Std"/>
                <a:cs typeface="News Gothic Std"/>
              </a:rPr>
              <a:t>FEET LEVELER (4)</a:t>
            </a:r>
          </a:p>
        </p:txBody>
      </p:sp>
      <p:grpSp>
        <p:nvGrpSpPr>
          <p:cNvPr id="76" name="Group 50"/>
          <p:cNvGrpSpPr>
            <a:grpSpLocks/>
          </p:cNvGrpSpPr>
          <p:nvPr/>
        </p:nvGrpSpPr>
        <p:grpSpPr bwMode="auto">
          <a:xfrm>
            <a:off x="5822950" y="8445076"/>
            <a:ext cx="698500" cy="534988"/>
            <a:chOff x="1992" y="5399"/>
            <a:chExt cx="440" cy="337"/>
          </a:xfrm>
        </p:grpSpPr>
        <p:pic>
          <p:nvPicPr>
            <p:cNvPr id="78" name="Picture 48"/>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992" y="5399"/>
              <a:ext cx="440" cy="3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79" name="Text Box 47"/>
            <p:cNvSpPr txBox="1">
              <a:spLocks noChangeArrowheads="1"/>
            </p:cNvSpPr>
            <p:nvPr/>
          </p:nvSpPr>
          <p:spPr bwMode="auto">
            <a:xfrm>
              <a:off x="2132" y="5487"/>
              <a:ext cx="116"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en-US" sz="1800" b="1" dirty="0">
                <a:latin typeface="News Gothic Std"/>
                <a:cs typeface="News Gothic Std"/>
              </a:endParaRPr>
            </a:p>
          </p:txBody>
        </p:sp>
      </p:grpSp>
      <p:sp>
        <p:nvSpPr>
          <p:cNvPr id="80" name="Rectangle 32"/>
          <p:cNvSpPr>
            <a:spLocks noChangeArrowheads="1"/>
          </p:cNvSpPr>
          <p:nvPr/>
        </p:nvSpPr>
        <p:spPr bwMode="auto">
          <a:xfrm>
            <a:off x="203200" y="8631238"/>
            <a:ext cx="6432550" cy="220662"/>
          </a:xfrm>
          <a:prstGeom prst="rect">
            <a:avLst/>
          </a:prstGeom>
          <a:noFill/>
          <a:ln>
            <a:noFill/>
          </a:ln>
          <a:effectLst/>
          <a:extLst>
            <a:ext uri="{909E8E84-426E-40dd-AFC4-6F175D3DCCD1}">
              <a14:hiddenFill xmlns="" xmlns:a14="http://schemas.microsoft.com/office/drawing/2010/main">
                <a:solidFill>
                  <a:srgbClr val="FB6E05"/>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r>
              <a:rPr lang="en-US" sz="1000" b="1" dirty="0">
                <a:solidFill>
                  <a:srgbClr val="FB6E05"/>
                </a:solidFill>
                <a:latin typeface="News Gothic Std"/>
                <a:cs typeface="News Gothic Std"/>
              </a:rPr>
              <a:t>© 2020 TRINITY - 800.985.5506</a:t>
            </a:r>
          </a:p>
        </p:txBody>
      </p:sp>
      <p:sp>
        <p:nvSpPr>
          <p:cNvPr id="81" name="Slide Number Placeholder 10"/>
          <p:cNvSpPr>
            <a:spLocks noGrp="1"/>
          </p:cNvSpPr>
          <p:nvPr>
            <p:ph type="sldNum" sz="quarter" idx="12"/>
          </p:nvPr>
        </p:nvSpPr>
        <p:spPr>
          <a:xfrm>
            <a:off x="6045200" y="8573135"/>
            <a:ext cx="1536700" cy="393170"/>
          </a:xfrm>
        </p:spPr>
        <p:txBody>
          <a:bodyPr/>
          <a:lstStyle/>
          <a:p>
            <a:pPr algn="l">
              <a:defRPr/>
            </a:pPr>
            <a:r>
              <a:rPr lang="en-US" dirty="0">
                <a:latin typeface="News Gothic Std"/>
              </a:rPr>
              <a:t>2</a:t>
            </a:r>
          </a:p>
        </p:txBody>
      </p:sp>
      <p:sp>
        <p:nvSpPr>
          <p:cNvPr id="23" name="Text Box 205"/>
          <p:cNvSpPr txBox="1">
            <a:spLocks noChangeArrowheads="1"/>
          </p:cNvSpPr>
          <p:nvPr/>
        </p:nvSpPr>
        <p:spPr bwMode="auto">
          <a:xfrm>
            <a:off x="695076" y="5154080"/>
            <a:ext cx="125226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defRPr/>
            </a:pPr>
            <a:r>
              <a:rPr lang="en-US" sz="1100" b="1" dirty="0">
                <a:latin typeface="News Gothic Std"/>
                <a:cs typeface="News Gothic Std"/>
              </a:rPr>
              <a:t>CABINET BODY (1)</a:t>
            </a:r>
          </a:p>
        </p:txBody>
      </p:sp>
      <p:sp>
        <p:nvSpPr>
          <p:cNvPr id="86" name="Rectangle 57">
            <a:extLst>
              <a:ext uri="{FF2B5EF4-FFF2-40B4-BE49-F238E27FC236}">
                <a16:creationId xmlns:a16="http://schemas.microsoft.com/office/drawing/2014/main" id="{8FE5561B-04AD-4B5D-880E-F0779D61D0DC}"/>
              </a:ext>
            </a:extLst>
          </p:cNvPr>
          <p:cNvSpPr>
            <a:spLocks noChangeArrowheads="1"/>
          </p:cNvSpPr>
          <p:nvPr/>
        </p:nvSpPr>
        <p:spPr bwMode="auto">
          <a:xfrm>
            <a:off x="304800" y="476250"/>
            <a:ext cx="12133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dirty="0">
                <a:latin typeface="News Gothic Std"/>
                <a:cs typeface="News Gothic Std"/>
              </a:rPr>
              <a:t>PARTS LIST</a:t>
            </a:r>
          </a:p>
        </p:txBody>
      </p:sp>
      <p:grpSp>
        <p:nvGrpSpPr>
          <p:cNvPr id="94" name="Group 58">
            <a:extLst>
              <a:ext uri="{FF2B5EF4-FFF2-40B4-BE49-F238E27FC236}">
                <a16:creationId xmlns:a16="http://schemas.microsoft.com/office/drawing/2014/main" id="{4E38BCE1-71C6-48BA-BB07-FCF07DEB953A}"/>
              </a:ext>
            </a:extLst>
          </p:cNvPr>
          <p:cNvGrpSpPr>
            <a:grpSpLocks/>
          </p:cNvGrpSpPr>
          <p:nvPr/>
        </p:nvGrpSpPr>
        <p:grpSpPr bwMode="auto">
          <a:xfrm>
            <a:off x="336550" y="496888"/>
            <a:ext cx="6140450" cy="304800"/>
            <a:chOff x="480" y="619"/>
            <a:chExt cx="3552" cy="192"/>
          </a:xfrm>
        </p:grpSpPr>
        <p:sp>
          <p:nvSpPr>
            <p:cNvPr id="95" name="Line 59">
              <a:extLst>
                <a:ext uri="{FF2B5EF4-FFF2-40B4-BE49-F238E27FC236}">
                  <a16:creationId xmlns:a16="http://schemas.microsoft.com/office/drawing/2014/main" id="{495F824F-4A85-4900-AEE1-976784ECC674}"/>
                </a:ext>
              </a:extLst>
            </p:cNvPr>
            <p:cNvSpPr>
              <a:spLocks noChangeShapeType="1"/>
            </p:cNvSpPr>
            <p:nvPr/>
          </p:nvSpPr>
          <p:spPr bwMode="auto">
            <a:xfrm>
              <a:off x="480" y="624"/>
              <a:ext cx="3552" cy="0"/>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sp>
          <p:nvSpPr>
            <p:cNvPr id="96" name="Line 60">
              <a:extLst>
                <a:ext uri="{FF2B5EF4-FFF2-40B4-BE49-F238E27FC236}">
                  <a16:creationId xmlns:a16="http://schemas.microsoft.com/office/drawing/2014/main" id="{4D61B1D6-C238-4544-B71C-070CA69B01C9}"/>
                </a:ext>
              </a:extLst>
            </p:cNvPr>
            <p:cNvSpPr>
              <a:spLocks noChangeShapeType="1"/>
            </p:cNvSpPr>
            <p:nvPr/>
          </p:nvSpPr>
          <p:spPr bwMode="auto">
            <a:xfrm>
              <a:off x="480" y="619"/>
              <a:ext cx="0" cy="192"/>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grpSp>
      <p:pic>
        <p:nvPicPr>
          <p:cNvPr id="10" name="Picture 9">
            <a:extLst>
              <a:ext uri="{FF2B5EF4-FFF2-40B4-BE49-F238E27FC236}">
                <a16:creationId xmlns:a16="http://schemas.microsoft.com/office/drawing/2014/main" id="{1374503D-9371-48F8-B3F5-5374E2654547}"/>
              </a:ext>
            </a:extLst>
          </p:cNvPr>
          <p:cNvPicPr>
            <a:picLocks noChangeAspect="1"/>
          </p:cNvPicPr>
          <p:nvPr/>
        </p:nvPicPr>
        <p:blipFill>
          <a:blip r:embed="rId3"/>
          <a:stretch>
            <a:fillRect/>
          </a:stretch>
        </p:blipFill>
        <p:spPr>
          <a:xfrm>
            <a:off x="705113" y="2998581"/>
            <a:ext cx="1204722" cy="2103120"/>
          </a:xfrm>
          <a:prstGeom prst="rect">
            <a:avLst/>
          </a:prstGeom>
        </p:spPr>
      </p:pic>
      <p:pic>
        <p:nvPicPr>
          <p:cNvPr id="37" name="Picture 36">
            <a:extLst>
              <a:ext uri="{FF2B5EF4-FFF2-40B4-BE49-F238E27FC236}">
                <a16:creationId xmlns:a16="http://schemas.microsoft.com/office/drawing/2014/main" id="{2B8F5392-4593-4EB7-AFF9-146EBD2E1270}"/>
              </a:ext>
            </a:extLst>
          </p:cNvPr>
          <p:cNvPicPr>
            <a:picLocks noChangeAspect="1"/>
          </p:cNvPicPr>
          <p:nvPr/>
        </p:nvPicPr>
        <p:blipFill>
          <a:blip r:embed="rId4"/>
          <a:stretch>
            <a:fillRect/>
          </a:stretch>
        </p:blipFill>
        <p:spPr>
          <a:xfrm>
            <a:off x="5668383" y="3712037"/>
            <a:ext cx="431293" cy="676209"/>
          </a:xfrm>
          <a:prstGeom prst="rect">
            <a:avLst/>
          </a:prstGeom>
        </p:spPr>
      </p:pic>
      <p:pic>
        <p:nvPicPr>
          <p:cNvPr id="36" name="Graphic 35">
            <a:extLst>
              <a:ext uri="{FF2B5EF4-FFF2-40B4-BE49-F238E27FC236}">
                <a16:creationId xmlns:a16="http://schemas.microsoft.com/office/drawing/2014/main" id="{C0F6D607-F0B9-47CC-AF4D-F15B5E9412E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2476865">
            <a:off x="2179718" y="3866898"/>
            <a:ext cx="1371600" cy="366487"/>
          </a:xfrm>
          <a:prstGeom prst="rect">
            <a:avLst/>
          </a:prstGeom>
        </p:spPr>
      </p:pic>
      <p:pic>
        <p:nvPicPr>
          <p:cNvPr id="42" name="Graphic 41">
            <a:extLst>
              <a:ext uri="{FF2B5EF4-FFF2-40B4-BE49-F238E27FC236}">
                <a16:creationId xmlns:a16="http://schemas.microsoft.com/office/drawing/2014/main" id="{0609D32D-ABA5-4AA4-B134-FE08F493A91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274760" y="3889504"/>
            <a:ext cx="365760" cy="321275"/>
          </a:xfrm>
          <a:prstGeom prst="rect">
            <a:avLst/>
          </a:prstGeom>
        </p:spPr>
      </p:pic>
    </p:spTree>
    <p:extLst>
      <p:ext uri="{BB962C8B-B14F-4D97-AF65-F5344CB8AC3E}">
        <p14:creationId xmlns:p14="http://schemas.microsoft.com/office/powerpoint/2010/main" val="98559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 name="Picture 121">
            <a:extLst>
              <a:ext uri="{FF2B5EF4-FFF2-40B4-BE49-F238E27FC236}">
                <a16:creationId xmlns:a16="http://schemas.microsoft.com/office/drawing/2014/main" id="{3B1B45C0-3075-4A3E-85AE-C6A9E6A69209}"/>
              </a:ext>
            </a:extLst>
          </p:cNvPr>
          <p:cNvPicPr>
            <a:picLocks noChangeAspect="1"/>
          </p:cNvPicPr>
          <p:nvPr/>
        </p:nvPicPr>
        <p:blipFill>
          <a:blip r:embed="rId3"/>
          <a:stretch>
            <a:fillRect/>
          </a:stretch>
        </p:blipFill>
        <p:spPr>
          <a:xfrm>
            <a:off x="2100395" y="7141773"/>
            <a:ext cx="1676300" cy="1260188"/>
          </a:xfrm>
          <a:prstGeom prst="rect">
            <a:avLst/>
          </a:prstGeom>
        </p:spPr>
      </p:pic>
      <p:pic>
        <p:nvPicPr>
          <p:cNvPr id="10" name="Picture 9">
            <a:extLst>
              <a:ext uri="{FF2B5EF4-FFF2-40B4-BE49-F238E27FC236}">
                <a16:creationId xmlns:a16="http://schemas.microsoft.com/office/drawing/2014/main" id="{13C581CE-1B92-4359-AEE4-914F6EE080C3}"/>
              </a:ext>
            </a:extLst>
          </p:cNvPr>
          <p:cNvPicPr>
            <a:picLocks noChangeAspect="1"/>
          </p:cNvPicPr>
          <p:nvPr/>
        </p:nvPicPr>
        <p:blipFill>
          <a:blip r:embed="rId4"/>
          <a:stretch>
            <a:fillRect/>
          </a:stretch>
        </p:blipFill>
        <p:spPr>
          <a:xfrm>
            <a:off x="3959680" y="5842955"/>
            <a:ext cx="2164666" cy="2750935"/>
          </a:xfrm>
          <a:prstGeom prst="rect">
            <a:avLst/>
          </a:prstGeom>
        </p:spPr>
      </p:pic>
      <p:pic>
        <p:nvPicPr>
          <p:cNvPr id="4" name="Picture 3">
            <a:extLst>
              <a:ext uri="{FF2B5EF4-FFF2-40B4-BE49-F238E27FC236}">
                <a16:creationId xmlns:a16="http://schemas.microsoft.com/office/drawing/2014/main" id="{43E7261F-4C8C-4A6F-BA2C-9484CB8B81B6}"/>
              </a:ext>
            </a:extLst>
          </p:cNvPr>
          <p:cNvPicPr>
            <a:picLocks noChangeAspect="1"/>
          </p:cNvPicPr>
          <p:nvPr/>
        </p:nvPicPr>
        <p:blipFill>
          <a:blip r:embed="rId5"/>
          <a:stretch>
            <a:fillRect/>
          </a:stretch>
        </p:blipFill>
        <p:spPr>
          <a:xfrm>
            <a:off x="2945680" y="2315455"/>
            <a:ext cx="3390347" cy="1857353"/>
          </a:xfrm>
          <a:prstGeom prst="rect">
            <a:avLst/>
          </a:prstGeom>
        </p:spPr>
      </p:pic>
      <p:sp>
        <p:nvSpPr>
          <p:cNvPr id="9273" name="Rectangle 57"/>
          <p:cNvSpPr>
            <a:spLocks noChangeArrowheads="1"/>
          </p:cNvSpPr>
          <p:nvPr/>
        </p:nvSpPr>
        <p:spPr bwMode="auto">
          <a:xfrm>
            <a:off x="304800" y="476250"/>
            <a:ext cx="30957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dirty="0">
                <a:latin typeface="News Gothic Std"/>
                <a:cs typeface="News Gothic Std"/>
              </a:rPr>
              <a:t>ASSEMBLY INSTRUCTIONS</a:t>
            </a:r>
          </a:p>
        </p:txBody>
      </p:sp>
      <p:grpSp>
        <p:nvGrpSpPr>
          <p:cNvPr id="16389" name="Group 58"/>
          <p:cNvGrpSpPr>
            <a:grpSpLocks/>
          </p:cNvGrpSpPr>
          <p:nvPr/>
        </p:nvGrpSpPr>
        <p:grpSpPr bwMode="auto">
          <a:xfrm>
            <a:off x="336550" y="496888"/>
            <a:ext cx="6140450" cy="304800"/>
            <a:chOff x="480" y="619"/>
            <a:chExt cx="3552" cy="192"/>
          </a:xfrm>
        </p:grpSpPr>
        <p:sp>
          <p:nvSpPr>
            <p:cNvPr id="9275" name="Line 59"/>
            <p:cNvSpPr>
              <a:spLocks noChangeShapeType="1"/>
            </p:cNvSpPr>
            <p:nvPr/>
          </p:nvSpPr>
          <p:spPr bwMode="auto">
            <a:xfrm>
              <a:off x="480" y="624"/>
              <a:ext cx="3552" cy="0"/>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sp>
          <p:nvSpPr>
            <p:cNvPr id="9276" name="Line 60"/>
            <p:cNvSpPr>
              <a:spLocks noChangeShapeType="1"/>
            </p:cNvSpPr>
            <p:nvPr/>
          </p:nvSpPr>
          <p:spPr bwMode="auto">
            <a:xfrm>
              <a:off x="480" y="619"/>
              <a:ext cx="0" cy="192"/>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grpSp>
      <p:sp>
        <p:nvSpPr>
          <p:cNvPr id="70" name="TextBox 69"/>
          <p:cNvSpPr txBox="1"/>
          <p:nvPr/>
        </p:nvSpPr>
        <p:spPr>
          <a:xfrm>
            <a:off x="368300" y="5067672"/>
            <a:ext cx="3489676" cy="1446550"/>
          </a:xfrm>
          <a:prstGeom prst="rect">
            <a:avLst/>
          </a:prstGeom>
          <a:noFill/>
        </p:spPr>
        <p:txBody>
          <a:bodyPr wrap="square" rtlCol="0">
            <a:spAutoFit/>
          </a:bodyPr>
          <a:lstStyle/>
          <a:p>
            <a:pPr eaLnBrk="1" hangingPunct="1"/>
            <a:r>
              <a:rPr lang="en-US" altLang="zh-CN" sz="1100" dirty="0">
                <a:solidFill>
                  <a:srgbClr val="000000"/>
                </a:solidFill>
                <a:latin typeface="News Gothic Std" charset="0"/>
                <a:ea typeface="News Gothic Std" charset="0"/>
                <a:cs typeface="News Gothic Std" charset="0"/>
              </a:rPr>
              <a:t>Attach SHELF SUPPORT (C) by hooking it over position tab at desired height.  Make sure all four SHELF SUPPORTS (C) are at same level. </a:t>
            </a:r>
          </a:p>
          <a:p>
            <a:pPr eaLnBrk="1" hangingPunct="1"/>
            <a:endParaRPr lang="en-US" altLang="zh-CN" sz="1100" dirty="0">
              <a:solidFill>
                <a:srgbClr val="000000"/>
              </a:solidFill>
              <a:latin typeface="News Gothic Std" charset="0"/>
              <a:ea typeface="News Gothic Std" charset="0"/>
              <a:cs typeface="News Gothic Std" charset="0"/>
            </a:endParaRPr>
          </a:p>
          <a:p>
            <a:pPr eaLnBrk="1" hangingPunct="1"/>
            <a:r>
              <a:rPr lang="en-US" altLang="zh-CN" sz="1100" dirty="0">
                <a:solidFill>
                  <a:srgbClr val="000000"/>
                </a:solidFill>
                <a:latin typeface="News Gothic Std" charset="0"/>
                <a:ea typeface="News Gothic Std" charset="0"/>
                <a:cs typeface="News Gothic Std" charset="0"/>
              </a:rPr>
              <a:t>Tilt SHELF (B) diagonally to move it inside cabinet. Place SHELF (B) on top of all four SHELF SUPPORTS (C).</a:t>
            </a:r>
          </a:p>
          <a:p>
            <a:pPr eaLnBrk="1" hangingPunct="1"/>
            <a:endParaRPr lang="en-US" altLang="zh-CN" sz="1100" dirty="0">
              <a:solidFill>
                <a:srgbClr val="000000"/>
              </a:solidFill>
              <a:latin typeface="News Gothic Std" charset="0"/>
              <a:ea typeface="News Gothic Std" charset="0"/>
              <a:cs typeface="News Gothic Std" charset="0"/>
            </a:endParaRPr>
          </a:p>
          <a:p>
            <a:pPr eaLnBrk="1" hangingPunct="1"/>
            <a:r>
              <a:rPr lang="en-US" altLang="zh-CN" sz="1100" dirty="0">
                <a:solidFill>
                  <a:srgbClr val="000000"/>
                </a:solidFill>
                <a:latin typeface="News Gothic Std" charset="0"/>
                <a:ea typeface="News Gothic Std" charset="0"/>
                <a:cs typeface="News Gothic Std" charset="0"/>
              </a:rPr>
              <a:t>Repeat above to install remaining shelves. </a:t>
            </a:r>
          </a:p>
        </p:txBody>
      </p:sp>
      <p:grpSp>
        <p:nvGrpSpPr>
          <p:cNvPr id="57" name="Group 49"/>
          <p:cNvGrpSpPr>
            <a:grpSpLocks/>
          </p:cNvGrpSpPr>
          <p:nvPr/>
        </p:nvGrpSpPr>
        <p:grpSpPr bwMode="auto">
          <a:xfrm>
            <a:off x="212725" y="8458200"/>
            <a:ext cx="698500" cy="534988"/>
            <a:chOff x="1992" y="5399"/>
            <a:chExt cx="440" cy="337"/>
          </a:xfrm>
        </p:grpSpPr>
        <p:pic>
          <p:nvPicPr>
            <p:cNvPr id="58" name="Picture 50"/>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1992" y="5399"/>
              <a:ext cx="440" cy="3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59" name="Text Box 51"/>
            <p:cNvSpPr txBox="1">
              <a:spLocks noChangeArrowheads="1"/>
            </p:cNvSpPr>
            <p:nvPr/>
          </p:nvSpPr>
          <p:spPr bwMode="auto">
            <a:xfrm>
              <a:off x="2176" y="5513"/>
              <a:ext cx="72" cy="2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defRPr/>
              </a:pPr>
              <a:endParaRPr lang="en-US" sz="1800" b="1" dirty="0">
                <a:latin typeface="News Gothic Std"/>
                <a:cs typeface="News Gothic Std"/>
              </a:endParaRPr>
            </a:p>
          </p:txBody>
        </p:sp>
      </p:grpSp>
      <p:sp>
        <p:nvSpPr>
          <p:cNvPr id="62" name="Rectangle 52"/>
          <p:cNvSpPr>
            <a:spLocks noChangeArrowheads="1"/>
          </p:cNvSpPr>
          <p:nvPr/>
        </p:nvSpPr>
        <p:spPr bwMode="auto">
          <a:xfrm>
            <a:off x="190500" y="8666082"/>
            <a:ext cx="6432550" cy="220662"/>
          </a:xfrm>
          <a:prstGeom prst="rect">
            <a:avLst/>
          </a:prstGeom>
          <a:noFill/>
          <a:ln>
            <a:noFill/>
          </a:ln>
          <a:effectLst/>
          <a:extLst>
            <a:ext uri="{909E8E84-426E-40dd-AFC4-6F175D3DCCD1}">
              <a14:hiddenFill xmlns="" xmlns:a14="http://schemas.microsoft.com/office/drawing/2010/main">
                <a:solidFill>
                  <a:srgbClr val="FB6E05"/>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r">
              <a:defRPr/>
            </a:pPr>
            <a:r>
              <a:rPr lang="en-US" sz="1000" b="1" dirty="0">
                <a:solidFill>
                  <a:srgbClr val="FB6E05"/>
                </a:solidFill>
                <a:latin typeface="News Gothic Std"/>
                <a:cs typeface="News Gothic Std"/>
              </a:rPr>
              <a:t>© 2020 TRINITY - 800.985.5506</a:t>
            </a:r>
          </a:p>
        </p:txBody>
      </p:sp>
      <p:sp>
        <p:nvSpPr>
          <p:cNvPr id="63" name="Slide Number Placeholder 15"/>
          <p:cNvSpPr>
            <a:spLocks noGrp="1"/>
          </p:cNvSpPr>
          <p:nvPr>
            <p:ph type="sldNum" sz="quarter" idx="12"/>
          </p:nvPr>
        </p:nvSpPr>
        <p:spPr>
          <a:xfrm>
            <a:off x="-813968" y="8574618"/>
            <a:ext cx="1536700" cy="393170"/>
          </a:xfrm>
        </p:spPr>
        <p:txBody>
          <a:bodyPr/>
          <a:lstStyle/>
          <a:p>
            <a:pPr>
              <a:defRPr/>
            </a:pPr>
            <a:r>
              <a:rPr lang="en-US" dirty="0">
                <a:latin typeface="News Gothic Std"/>
              </a:rPr>
              <a:t>3</a:t>
            </a:r>
          </a:p>
        </p:txBody>
      </p:sp>
      <p:sp>
        <p:nvSpPr>
          <p:cNvPr id="52" name="TextBox 51"/>
          <p:cNvSpPr txBox="1"/>
          <p:nvPr/>
        </p:nvSpPr>
        <p:spPr>
          <a:xfrm>
            <a:off x="368300" y="994833"/>
            <a:ext cx="975898" cy="369332"/>
          </a:xfrm>
          <a:prstGeom prst="rect">
            <a:avLst/>
          </a:prstGeom>
          <a:noFill/>
        </p:spPr>
        <p:txBody>
          <a:bodyPr wrap="none" rtlCol="0">
            <a:spAutoFit/>
          </a:bodyPr>
          <a:lstStyle/>
          <a:p>
            <a:r>
              <a:rPr lang="en-US" sz="1800" b="1" dirty="0">
                <a:latin typeface="News Gothic Std"/>
                <a:cs typeface="News Gothic Std"/>
              </a:rPr>
              <a:t>STEP 1</a:t>
            </a:r>
          </a:p>
        </p:txBody>
      </p:sp>
      <p:cxnSp>
        <p:nvCxnSpPr>
          <p:cNvPr id="65" name="Straight Connector 64"/>
          <p:cNvCxnSpPr/>
          <p:nvPr/>
        </p:nvCxnSpPr>
        <p:spPr bwMode="auto">
          <a:xfrm>
            <a:off x="504919" y="4369117"/>
            <a:ext cx="57912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91" name="TextBox 90"/>
          <p:cNvSpPr txBox="1"/>
          <p:nvPr/>
        </p:nvSpPr>
        <p:spPr>
          <a:xfrm>
            <a:off x="378652" y="4620049"/>
            <a:ext cx="975898" cy="369332"/>
          </a:xfrm>
          <a:prstGeom prst="rect">
            <a:avLst/>
          </a:prstGeom>
          <a:noFill/>
        </p:spPr>
        <p:txBody>
          <a:bodyPr wrap="none" rtlCol="0">
            <a:spAutoFit/>
          </a:bodyPr>
          <a:lstStyle/>
          <a:p>
            <a:r>
              <a:rPr lang="en-US" sz="1800" b="1" dirty="0">
                <a:latin typeface="News Gothic Std"/>
                <a:cs typeface="News Gothic Std"/>
              </a:rPr>
              <a:t>STEP 2</a:t>
            </a:r>
          </a:p>
        </p:txBody>
      </p:sp>
      <p:sp>
        <p:nvSpPr>
          <p:cNvPr id="113" name="TextBox 67"/>
          <p:cNvSpPr txBox="1">
            <a:spLocks noChangeArrowheads="1"/>
          </p:cNvSpPr>
          <p:nvPr/>
        </p:nvSpPr>
        <p:spPr bwMode="auto">
          <a:xfrm>
            <a:off x="5374778" y="5456349"/>
            <a:ext cx="37542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800" dirty="0">
                <a:latin typeface="News Gothic Std"/>
                <a:cs typeface="News Gothic Std"/>
              </a:rPr>
              <a:t>B (3)</a:t>
            </a:r>
          </a:p>
        </p:txBody>
      </p:sp>
      <p:sp>
        <p:nvSpPr>
          <p:cNvPr id="114" name="TextBox 67"/>
          <p:cNvSpPr txBox="1">
            <a:spLocks noChangeArrowheads="1"/>
          </p:cNvSpPr>
          <p:nvPr/>
        </p:nvSpPr>
        <p:spPr bwMode="auto">
          <a:xfrm>
            <a:off x="5925263" y="5456349"/>
            <a:ext cx="4700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800" dirty="0">
                <a:latin typeface="News Gothic Std"/>
                <a:cs typeface="News Gothic Std"/>
              </a:rPr>
              <a:t>C (12)</a:t>
            </a:r>
          </a:p>
        </p:txBody>
      </p:sp>
      <p:grpSp>
        <p:nvGrpSpPr>
          <p:cNvPr id="75" name="Group 74"/>
          <p:cNvGrpSpPr/>
          <p:nvPr/>
        </p:nvGrpSpPr>
        <p:grpSpPr>
          <a:xfrm>
            <a:off x="4543860" y="2106671"/>
            <a:ext cx="282575" cy="304800"/>
            <a:chOff x="3803446" y="1631044"/>
            <a:chExt cx="282575" cy="304800"/>
          </a:xfrm>
        </p:grpSpPr>
        <p:cxnSp>
          <p:nvCxnSpPr>
            <p:cNvPr id="76" name="AutoShape 23"/>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85" name="AutoShape 24"/>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86" name="Rectangle 25"/>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A</a:t>
              </a:r>
            </a:p>
          </p:txBody>
        </p:sp>
      </p:grpSp>
      <p:grpSp>
        <p:nvGrpSpPr>
          <p:cNvPr id="88" name="Group 87"/>
          <p:cNvGrpSpPr/>
          <p:nvPr/>
        </p:nvGrpSpPr>
        <p:grpSpPr>
          <a:xfrm>
            <a:off x="2641792" y="2595077"/>
            <a:ext cx="282575" cy="304800"/>
            <a:chOff x="3803446" y="1631044"/>
            <a:chExt cx="282575" cy="304800"/>
          </a:xfrm>
        </p:grpSpPr>
        <p:cxnSp>
          <p:nvCxnSpPr>
            <p:cNvPr id="90" name="AutoShape 23"/>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04" name="AutoShape 24"/>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05" name="Rectangle 25"/>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D</a:t>
              </a:r>
            </a:p>
          </p:txBody>
        </p:sp>
      </p:grpSp>
      <p:grpSp>
        <p:nvGrpSpPr>
          <p:cNvPr id="103" name="Group 102">
            <a:extLst>
              <a:ext uri="{FF2B5EF4-FFF2-40B4-BE49-F238E27FC236}">
                <a16:creationId xmlns:a16="http://schemas.microsoft.com/office/drawing/2014/main" id="{FA8D326E-61ED-42F9-9D83-6E2D6790B42F}"/>
              </a:ext>
            </a:extLst>
          </p:cNvPr>
          <p:cNvGrpSpPr/>
          <p:nvPr/>
        </p:nvGrpSpPr>
        <p:grpSpPr>
          <a:xfrm>
            <a:off x="2760027" y="8081208"/>
            <a:ext cx="282575" cy="304800"/>
            <a:chOff x="3803446" y="1631044"/>
            <a:chExt cx="282575" cy="304800"/>
          </a:xfrm>
        </p:grpSpPr>
        <p:cxnSp>
          <p:nvCxnSpPr>
            <p:cNvPr id="107" name="AutoShape 23">
              <a:extLst>
                <a:ext uri="{FF2B5EF4-FFF2-40B4-BE49-F238E27FC236}">
                  <a16:creationId xmlns:a16="http://schemas.microsoft.com/office/drawing/2014/main" id="{CA1B3932-34C6-4270-B137-4FE8A0ECBE47}"/>
                </a:ext>
              </a:extLst>
            </p:cNvPr>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08" name="AutoShape 24">
              <a:extLst>
                <a:ext uri="{FF2B5EF4-FFF2-40B4-BE49-F238E27FC236}">
                  <a16:creationId xmlns:a16="http://schemas.microsoft.com/office/drawing/2014/main" id="{7C826F7A-A46F-4232-9F01-BFCA82EC41D5}"/>
                </a:ext>
              </a:extLst>
            </p:cNvPr>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09" name="Rectangle 25">
              <a:extLst>
                <a:ext uri="{FF2B5EF4-FFF2-40B4-BE49-F238E27FC236}">
                  <a16:creationId xmlns:a16="http://schemas.microsoft.com/office/drawing/2014/main" id="{6E90FCCC-D9D0-4680-85F3-F41D539C8135}"/>
                </a:ext>
              </a:extLst>
            </p:cNvPr>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C</a:t>
              </a:r>
            </a:p>
          </p:txBody>
        </p:sp>
      </p:grpSp>
      <p:cxnSp>
        <p:nvCxnSpPr>
          <p:cNvPr id="110" name="Straight Connector 109">
            <a:extLst>
              <a:ext uri="{FF2B5EF4-FFF2-40B4-BE49-F238E27FC236}">
                <a16:creationId xmlns:a16="http://schemas.microsoft.com/office/drawing/2014/main" id="{58B299C5-6153-4845-8033-9E90DC87DEE5}"/>
              </a:ext>
            </a:extLst>
          </p:cNvPr>
          <p:cNvCxnSpPr>
            <a:cxnSpLocks/>
          </p:cNvCxnSpPr>
          <p:nvPr/>
        </p:nvCxnSpPr>
        <p:spPr bwMode="auto">
          <a:xfrm>
            <a:off x="2530928" y="8013733"/>
            <a:ext cx="252151" cy="204558"/>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aphicFrame>
        <p:nvGraphicFramePr>
          <p:cNvPr id="73" name="Table 72">
            <a:extLst>
              <a:ext uri="{FF2B5EF4-FFF2-40B4-BE49-F238E27FC236}">
                <a16:creationId xmlns:a16="http://schemas.microsoft.com/office/drawing/2014/main" id="{BEA67CA2-0981-495F-9335-3369B509EF88}"/>
              </a:ext>
            </a:extLst>
          </p:cNvPr>
          <p:cNvGraphicFramePr>
            <a:graphicFrameLocks noGrp="1"/>
          </p:cNvGraphicFramePr>
          <p:nvPr>
            <p:extLst>
              <p:ext uri="{D42A27DB-BD31-4B8C-83A1-F6EECF244321}">
                <p14:modId xmlns:p14="http://schemas.microsoft.com/office/powerpoint/2010/main" val="4238199702"/>
              </p:ext>
            </p:extLst>
          </p:nvPr>
        </p:nvGraphicFramePr>
        <p:xfrm>
          <a:off x="5210966" y="967113"/>
          <a:ext cx="1254916" cy="842232"/>
        </p:xfrm>
        <a:graphic>
          <a:graphicData uri="http://schemas.openxmlformats.org/drawingml/2006/table">
            <a:tbl>
              <a:tblPr firstRow="1" bandRow="1">
                <a:tableStyleId>{2D5ABB26-0587-4C30-8999-92F81FD0307C}</a:tableStyleId>
              </a:tblPr>
              <a:tblGrid>
                <a:gridCol w="628387">
                  <a:extLst>
                    <a:ext uri="{9D8B030D-6E8A-4147-A177-3AD203B41FA5}">
                      <a16:colId xmlns:a16="http://schemas.microsoft.com/office/drawing/2014/main" val="20000"/>
                    </a:ext>
                  </a:extLst>
                </a:gridCol>
                <a:gridCol w="626529">
                  <a:extLst>
                    <a:ext uri="{9D8B030D-6E8A-4147-A177-3AD203B41FA5}">
                      <a16:colId xmlns:a16="http://schemas.microsoft.com/office/drawing/2014/main" val="20003"/>
                    </a:ext>
                  </a:extLst>
                </a:gridCol>
              </a:tblGrid>
              <a:tr h="84223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pic>
        <p:nvPicPr>
          <p:cNvPr id="97" name="Picture 96">
            <a:extLst>
              <a:ext uri="{FF2B5EF4-FFF2-40B4-BE49-F238E27FC236}">
                <a16:creationId xmlns:a16="http://schemas.microsoft.com/office/drawing/2014/main" id="{894B6A9D-CC7F-4824-B998-80E091C4DC88}"/>
              </a:ext>
            </a:extLst>
          </p:cNvPr>
          <p:cNvPicPr>
            <a:picLocks noChangeAspect="1"/>
          </p:cNvPicPr>
          <p:nvPr/>
        </p:nvPicPr>
        <p:blipFill>
          <a:blip r:embed="rId7"/>
          <a:stretch>
            <a:fillRect/>
          </a:stretch>
        </p:blipFill>
        <p:spPr>
          <a:xfrm>
            <a:off x="5275246" y="1092639"/>
            <a:ext cx="457200" cy="644810"/>
          </a:xfrm>
          <a:prstGeom prst="rect">
            <a:avLst/>
          </a:prstGeom>
        </p:spPr>
      </p:pic>
      <p:pic>
        <p:nvPicPr>
          <p:cNvPr id="115" name="Picture 114">
            <a:extLst>
              <a:ext uri="{FF2B5EF4-FFF2-40B4-BE49-F238E27FC236}">
                <a16:creationId xmlns:a16="http://schemas.microsoft.com/office/drawing/2014/main" id="{9A7C02AF-0E2F-477E-87E6-3B66CCEA311A}"/>
              </a:ext>
            </a:extLst>
          </p:cNvPr>
          <p:cNvPicPr>
            <a:picLocks noChangeAspect="1"/>
          </p:cNvPicPr>
          <p:nvPr/>
        </p:nvPicPr>
        <p:blipFill>
          <a:blip r:embed="rId8"/>
          <a:stretch>
            <a:fillRect/>
          </a:stretch>
        </p:blipFill>
        <p:spPr>
          <a:xfrm>
            <a:off x="5968682" y="1128313"/>
            <a:ext cx="365760" cy="573463"/>
          </a:xfrm>
          <a:prstGeom prst="rect">
            <a:avLst/>
          </a:prstGeom>
        </p:spPr>
      </p:pic>
      <p:sp>
        <p:nvSpPr>
          <p:cNvPr id="117" name="TextBox 67">
            <a:extLst>
              <a:ext uri="{FF2B5EF4-FFF2-40B4-BE49-F238E27FC236}">
                <a16:creationId xmlns:a16="http://schemas.microsoft.com/office/drawing/2014/main" id="{FF255734-DCE6-4053-8CC4-3F5796B9A04B}"/>
              </a:ext>
            </a:extLst>
          </p:cNvPr>
          <p:cNvSpPr txBox="1">
            <a:spLocks noChangeArrowheads="1"/>
          </p:cNvSpPr>
          <p:nvPr/>
        </p:nvSpPr>
        <p:spPr bwMode="auto">
          <a:xfrm>
            <a:off x="5305709" y="1873511"/>
            <a:ext cx="40748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800" dirty="0">
                <a:latin typeface="News Gothic Std"/>
                <a:cs typeface="News Gothic Std"/>
              </a:rPr>
              <a:t>A (1)</a:t>
            </a:r>
          </a:p>
        </p:txBody>
      </p:sp>
      <p:sp>
        <p:nvSpPr>
          <p:cNvPr id="118" name="TextBox 67">
            <a:extLst>
              <a:ext uri="{FF2B5EF4-FFF2-40B4-BE49-F238E27FC236}">
                <a16:creationId xmlns:a16="http://schemas.microsoft.com/office/drawing/2014/main" id="{6BA4AF68-DFE8-4925-819F-0CC711DE894C}"/>
              </a:ext>
            </a:extLst>
          </p:cNvPr>
          <p:cNvSpPr txBox="1">
            <a:spLocks noChangeArrowheads="1"/>
          </p:cNvSpPr>
          <p:nvPr/>
        </p:nvSpPr>
        <p:spPr bwMode="auto">
          <a:xfrm>
            <a:off x="6000853" y="1873511"/>
            <a:ext cx="381836"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800" dirty="0">
                <a:latin typeface="News Gothic Std"/>
                <a:cs typeface="News Gothic Std"/>
              </a:rPr>
              <a:t>D (4)</a:t>
            </a:r>
          </a:p>
        </p:txBody>
      </p:sp>
      <p:graphicFrame>
        <p:nvGraphicFramePr>
          <p:cNvPr id="119" name="Table 118">
            <a:extLst>
              <a:ext uri="{FF2B5EF4-FFF2-40B4-BE49-F238E27FC236}">
                <a16:creationId xmlns:a16="http://schemas.microsoft.com/office/drawing/2014/main" id="{4C6B7B55-3ADD-49F5-A94B-A15DF8556B02}"/>
              </a:ext>
            </a:extLst>
          </p:cNvPr>
          <p:cNvGraphicFramePr>
            <a:graphicFrameLocks noGrp="1"/>
          </p:cNvGraphicFramePr>
          <p:nvPr>
            <p:extLst>
              <p:ext uri="{D42A27DB-BD31-4B8C-83A1-F6EECF244321}">
                <p14:modId xmlns:p14="http://schemas.microsoft.com/office/powerpoint/2010/main" val="3465718776"/>
              </p:ext>
            </p:extLst>
          </p:nvPr>
        </p:nvGraphicFramePr>
        <p:xfrm>
          <a:off x="5210966" y="4542546"/>
          <a:ext cx="1254916" cy="842232"/>
        </p:xfrm>
        <a:graphic>
          <a:graphicData uri="http://schemas.openxmlformats.org/drawingml/2006/table">
            <a:tbl>
              <a:tblPr firstRow="1" bandRow="1">
                <a:tableStyleId>{2D5ABB26-0587-4C30-8999-92F81FD0307C}</a:tableStyleId>
              </a:tblPr>
              <a:tblGrid>
                <a:gridCol w="628387">
                  <a:extLst>
                    <a:ext uri="{9D8B030D-6E8A-4147-A177-3AD203B41FA5}">
                      <a16:colId xmlns:a16="http://schemas.microsoft.com/office/drawing/2014/main" val="20000"/>
                    </a:ext>
                  </a:extLst>
                </a:gridCol>
                <a:gridCol w="626529">
                  <a:extLst>
                    <a:ext uri="{9D8B030D-6E8A-4147-A177-3AD203B41FA5}">
                      <a16:colId xmlns:a16="http://schemas.microsoft.com/office/drawing/2014/main" val="20003"/>
                    </a:ext>
                  </a:extLst>
                </a:gridCol>
              </a:tblGrid>
              <a:tr h="84223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123" name="Straight Arrow Connector 122">
            <a:extLst>
              <a:ext uri="{FF2B5EF4-FFF2-40B4-BE49-F238E27FC236}">
                <a16:creationId xmlns:a16="http://schemas.microsoft.com/office/drawing/2014/main" id="{A459BA3C-A733-40B3-89D2-20F2D889C7ED}"/>
              </a:ext>
            </a:extLst>
          </p:cNvPr>
          <p:cNvCxnSpPr>
            <a:cxnSpLocks/>
          </p:cNvCxnSpPr>
          <p:nvPr/>
        </p:nvCxnSpPr>
        <p:spPr bwMode="auto">
          <a:xfrm flipH="1">
            <a:off x="3745064" y="6949844"/>
            <a:ext cx="940083" cy="564095"/>
          </a:xfrm>
          <a:prstGeom prst="straightConnector1">
            <a:avLst/>
          </a:prstGeom>
          <a:solidFill>
            <a:schemeClr val="accent1"/>
          </a:solidFill>
          <a:ln w="6350" cap="flat" cmpd="sng" algn="ctr">
            <a:solidFill>
              <a:schemeClr val="tx1"/>
            </a:solidFill>
            <a:prstDash val="dash"/>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25" name="Group 124">
            <a:extLst>
              <a:ext uri="{FF2B5EF4-FFF2-40B4-BE49-F238E27FC236}">
                <a16:creationId xmlns:a16="http://schemas.microsoft.com/office/drawing/2014/main" id="{C3559806-0BE5-44AA-9A91-EEE2E7639F99}"/>
              </a:ext>
            </a:extLst>
          </p:cNvPr>
          <p:cNvGrpSpPr/>
          <p:nvPr/>
        </p:nvGrpSpPr>
        <p:grpSpPr>
          <a:xfrm>
            <a:off x="3117944" y="7820685"/>
            <a:ext cx="282575" cy="304800"/>
            <a:chOff x="3803446" y="1631044"/>
            <a:chExt cx="282575" cy="304800"/>
          </a:xfrm>
        </p:grpSpPr>
        <p:cxnSp>
          <p:nvCxnSpPr>
            <p:cNvPr id="126" name="AutoShape 23">
              <a:extLst>
                <a:ext uri="{FF2B5EF4-FFF2-40B4-BE49-F238E27FC236}">
                  <a16:creationId xmlns:a16="http://schemas.microsoft.com/office/drawing/2014/main" id="{A82FA1D6-53D4-4EA3-A673-FD15270A91E7}"/>
                </a:ext>
              </a:extLst>
            </p:cNvPr>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27" name="AutoShape 24">
              <a:extLst>
                <a:ext uri="{FF2B5EF4-FFF2-40B4-BE49-F238E27FC236}">
                  <a16:creationId xmlns:a16="http://schemas.microsoft.com/office/drawing/2014/main" id="{897929B7-5D39-4E45-B7FB-A9CD5A9E709D}"/>
                </a:ext>
              </a:extLst>
            </p:cNvPr>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28" name="Rectangle 25">
              <a:extLst>
                <a:ext uri="{FF2B5EF4-FFF2-40B4-BE49-F238E27FC236}">
                  <a16:creationId xmlns:a16="http://schemas.microsoft.com/office/drawing/2014/main" id="{2E74FBFF-3B3F-48DC-911F-DA167FA4F292}"/>
                </a:ext>
              </a:extLst>
            </p:cNvPr>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B</a:t>
              </a:r>
            </a:p>
          </p:txBody>
        </p:sp>
      </p:grpSp>
      <p:cxnSp>
        <p:nvCxnSpPr>
          <p:cNvPr id="129" name="Straight Connector 128">
            <a:extLst>
              <a:ext uri="{FF2B5EF4-FFF2-40B4-BE49-F238E27FC236}">
                <a16:creationId xmlns:a16="http://schemas.microsoft.com/office/drawing/2014/main" id="{8AB73942-CC0A-4599-B4F4-71BC4B5A08AD}"/>
              </a:ext>
            </a:extLst>
          </p:cNvPr>
          <p:cNvCxnSpPr>
            <a:cxnSpLocks/>
          </p:cNvCxnSpPr>
          <p:nvPr/>
        </p:nvCxnSpPr>
        <p:spPr bwMode="auto">
          <a:xfrm>
            <a:off x="2992342" y="7574057"/>
            <a:ext cx="176402" cy="246628"/>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40" name="TextBox 139">
            <a:extLst>
              <a:ext uri="{FF2B5EF4-FFF2-40B4-BE49-F238E27FC236}">
                <a16:creationId xmlns:a16="http://schemas.microsoft.com/office/drawing/2014/main" id="{4CE5E129-31F0-4DE3-8ED1-DC7C5B08A0C1}"/>
              </a:ext>
            </a:extLst>
          </p:cNvPr>
          <p:cNvSpPr txBox="1"/>
          <p:nvPr/>
        </p:nvSpPr>
        <p:spPr>
          <a:xfrm>
            <a:off x="392118" y="1557869"/>
            <a:ext cx="2367909" cy="2292935"/>
          </a:xfrm>
          <a:prstGeom prst="rect">
            <a:avLst/>
          </a:prstGeom>
          <a:noFill/>
        </p:spPr>
        <p:txBody>
          <a:bodyPr wrap="square" rtlCol="0">
            <a:spAutoFit/>
          </a:bodyPr>
          <a:lstStyle/>
          <a:p>
            <a:r>
              <a:rPr lang="en-US" sz="1100" dirty="0">
                <a:latin typeface="News Gothic Std"/>
                <a:cs typeface="News Gothic Std"/>
              </a:rPr>
              <a:t>Lay CABINET BODY (A) gently on its back. Two people are needed, do NOT attempt this alone. </a:t>
            </a:r>
          </a:p>
          <a:p>
            <a:endParaRPr lang="en-US" sz="1100" dirty="0">
              <a:latin typeface="News Gothic Std"/>
              <a:cs typeface="News Gothic Std"/>
            </a:endParaRPr>
          </a:p>
          <a:p>
            <a:r>
              <a:rPr lang="en-US" sz="1100" dirty="0">
                <a:latin typeface="News Gothic Std"/>
                <a:cs typeface="News Gothic Std"/>
              </a:rPr>
              <a:t>Screw FEET LEVELER (D) fully into each pre-installed nut on four corners of cabinet bottom.</a:t>
            </a:r>
          </a:p>
          <a:p>
            <a:endParaRPr lang="en-US" sz="1100" dirty="0">
              <a:latin typeface="News Gothic Std"/>
              <a:cs typeface="News Gothic Std"/>
            </a:endParaRPr>
          </a:p>
          <a:p>
            <a:r>
              <a:rPr lang="en-US" altLang="zh-CN" sz="1100" dirty="0">
                <a:solidFill>
                  <a:srgbClr val="000000"/>
                </a:solidFill>
                <a:latin typeface="News Gothic Std" charset="0"/>
                <a:ea typeface="News Gothic Std" charset="0"/>
                <a:cs typeface="News Gothic Std" charset="0"/>
              </a:rPr>
              <a:t>Stand cabinet right side up.</a:t>
            </a:r>
          </a:p>
          <a:p>
            <a:r>
              <a:rPr lang="en-US" sz="1100" dirty="0">
                <a:latin typeface="News Gothic Std"/>
                <a:cs typeface="News Gothic Std"/>
              </a:rPr>
              <a:t>Move it to desired location. </a:t>
            </a:r>
            <a:r>
              <a:rPr lang="en-US" altLang="zh-CN" sz="1100" dirty="0">
                <a:solidFill>
                  <a:srgbClr val="000000"/>
                </a:solidFill>
                <a:latin typeface="News Gothic Std" charset="0"/>
                <a:ea typeface="News Gothic Std" charset="0"/>
                <a:cs typeface="News Gothic Std" charset="0"/>
              </a:rPr>
              <a:t>Adjust FEET LEVELER (D) as needed to ensure your cabinet is level and stable.</a:t>
            </a:r>
          </a:p>
        </p:txBody>
      </p:sp>
      <p:cxnSp>
        <p:nvCxnSpPr>
          <p:cNvPr id="141" name="Straight Arrow Connector 140">
            <a:extLst>
              <a:ext uri="{FF2B5EF4-FFF2-40B4-BE49-F238E27FC236}">
                <a16:creationId xmlns:a16="http://schemas.microsoft.com/office/drawing/2014/main" id="{5AF1F7BF-6F0C-4A77-9964-E6D562D6B37D}"/>
              </a:ext>
            </a:extLst>
          </p:cNvPr>
          <p:cNvCxnSpPr>
            <a:cxnSpLocks/>
          </p:cNvCxnSpPr>
          <p:nvPr/>
        </p:nvCxnSpPr>
        <p:spPr bwMode="auto">
          <a:xfrm flipV="1">
            <a:off x="2945680" y="2981299"/>
            <a:ext cx="307843" cy="76112"/>
          </a:xfrm>
          <a:prstGeom prst="straightConnector1">
            <a:avLst/>
          </a:prstGeom>
          <a:ln w="9525">
            <a:solidFill>
              <a:srgbClr val="FB6E05"/>
            </a:solidFill>
            <a:headEnd type="none" w="med" len="med"/>
            <a:tailEnd type="triangle" w="sm" len="lg"/>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0">
            <a:schemeClr val="dk1"/>
          </a:fillRef>
          <a:effectRef idx="0">
            <a:schemeClr val="dk1"/>
          </a:effectRef>
          <a:fontRef idx="minor">
            <a:schemeClr val="tx1"/>
          </a:fontRef>
        </p:style>
      </p:cxnSp>
      <p:sp>
        <p:nvSpPr>
          <p:cNvPr id="142" name="Arc 141">
            <a:extLst>
              <a:ext uri="{FF2B5EF4-FFF2-40B4-BE49-F238E27FC236}">
                <a16:creationId xmlns:a16="http://schemas.microsoft.com/office/drawing/2014/main" id="{84B8F42E-01DD-4E4F-8EEC-719C5825F8A1}"/>
              </a:ext>
            </a:extLst>
          </p:cNvPr>
          <p:cNvSpPr/>
          <p:nvPr/>
        </p:nvSpPr>
        <p:spPr bwMode="auto">
          <a:xfrm rot="8186355" flipH="1" flipV="1">
            <a:off x="2542632" y="2608668"/>
            <a:ext cx="757120" cy="838525"/>
          </a:xfrm>
          <a:prstGeom prst="arc">
            <a:avLst>
              <a:gd name="adj1" fmla="val 20494520"/>
              <a:gd name="adj2" fmla="val 3996975"/>
            </a:avLst>
          </a:prstGeom>
          <a:noFill/>
          <a:ln w="9525" cap="flat" cmpd="sng" algn="ctr">
            <a:solidFill>
              <a:srgbClr val="FB6E05"/>
            </a:solidFill>
            <a:prstDash val="solid"/>
            <a:round/>
            <a:headEnd type="none" w="med" len="med"/>
            <a:tailEnd type="triangle" w="sm"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endParaRPr>
          </a:p>
        </p:txBody>
      </p:sp>
      <p:pic>
        <p:nvPicPr>
          <p:cNvPr id="54" name="Graphic 53">
            <a:extLst>
              <a:ext uri="{FF2B5EF4-FFF2-40B4-BE49-F238E27FC236}">
                <a16:creationId xmlns:a16="http://schemas.microsoft.com/office/drawing/2014/main" id="{F8B7D12A-1560-496B-9000-CC590E05EA7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3573951">
            <a:off x="5140595" y="4905082"/>
            <a:ext cx="743368" cy="198625"/>
          </a:xfrm>
          <a:prstGeom prst="rect">
            <a:avLst/>
          </a:prstGeom>
        </p:spPr>
      </p:pic>
      <p:pic>
        <p:nvPicPr>
          <p:cNvPr id="55" name="Graphic 54">
            <a:extLst>
              <a:ext uri="{FF2B5EF4-FFF2-40B4-BE49-F238E27FC236}">
                <a16:creationId xmlns:a16="http://schemas.microsoft.com/office/drawing/2014/main" id="{F2ED018B-E43A-485D-A68D-069D549A832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000853" y="4864498"/>
            <a:ext cx="320040" cy="28111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614F862-2C7E-43B6-B52F-1F35C5A07345}"/>
              </a:ext>
            </a:extLst>
          </p:cNvPr>
          <p:cNvPicPr>
            <a:picLocks noChangeAspect="1"/>
          </p:cNvPicPr>
          <p:nvPr/>
        </p:nvPicPr>
        <p:blipFill rotWithShape="1">
          <a:blip r:embed="rId2"/>
          <a:srcRect l="61783" t="19433" b="34599"/>
          <a:stretch/>
        </p:blipFill>
        <p:spPr>
          <a:xfrm>
            <a:off x="2817533" y="2609047"/>
            <a:ext cx="1828800" cy="2380883"/>
          </a:xfrm>
          <a:prstGeom prst="rect">
            <a:avLst/>
          </a:prstGeom>
        </p:spPr>
      </p:pic>
      <p:grpSp>
        <p:nvGrpSpPr>
          <p:cNvPr id="16389" name="Group 58"/>
          <p:cNvGrpSpPr>
            <a:grpSpLocks/>
          </p:cNvGrpSpPr>
          <p:nvPr/>
        </p:nvGrpSpPr>
        <p:grpSpPr bwMode="auto">
          <a:xfrm>
            <a:off x="336550" y="496888"/>
            <a:ext cx="6140450" cy="304800"/>
            <a:chOff x="480" y="619"/>
            <a:chExt cx="3552" cy="192"/>
          </a:xfrm>
        </p:grpSpPr>
        <p:sp>
          <p:nvSpPr>
            <p:cNvPr id="9275" name="Line 59"/>
            <p:cNvSpPr>
              <a:spLocks noChangeShapeType="1"/>
            </p:cNvSpPr>
            <p:nvPr/>
          </p:nvSpPr>
          <p:spPr bwMode="auto">
            <a:xfrm>
              <a:off x="480" y="624"/>
              <a:ext cx="3552" cy="0"/>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sp>
          <p:nvSpPr>
            <p:cNvPr id="9276" name="Line 60"/>
            <p:cNvSpPr>
              <a:spLocks noChangeShapeType="1"/>
            </p:cNvSpPr>
            <p:nvPr/>
          </p:nvSpPr>
          <p:spPr bwMode="auto">
            <a:xfrm>
              <a:off x="480" y="619"/>
              <a:ext cx="0" cy="192"/>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News Gothic Std"/>
                <a:cs typeface="News Gothic Std"/>
              </a:endParaRPr>
            </a:p>
          </p:txBody>
        </p:sp>
      </p:grpSp>
      <p:sp>
        <p:nvSpPr>
          <p:cNvPr id="53" name="Rectangle 7"/>
          <p:cNvSpPr>
            <a:spLocks noChangeArrowheads="1"/>
          </p:cNvSpPr>
          <p:nvPr/>
        </p:nvSpPr>
        <p:spPr bwMode="auto">
          <a:xfrm>
            <a:off x="304800" y="476250"/>
            <a:ext cx="2774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800" b="1" dirty="0">
                <a:solidFill>
                  <a:srgbClr val="000000"/>
                </a:solidFill>
                <a:latin typeface="News Gothic Std" panose="020B0506020203020204"/>
                <a:ea typeface="SimSun" panose="02010600030101010101" pitchFamily="2" charset="-122"/>
              </a:rPr>
              <a:t>USAGE INSTRUCTIONS</a:t>
            </a:r>
          </a:p>
        </p:txBody>
      </p:sp>
      <p:sp>
        <p:nvSpPr>
          <p:cNvPr id="56" name="TextBox 55"/>
          <p:cNvSpPr txBox="1"/>
          <p:nvPr/>
        </p:nvSpPr>
        <p:spPr>
          <a:xfrm>
            <a:off x="360023" y="5609726"/>
            <a:ext cx="2501667" cy="1954381"/>
          </a:xfrm>
          <a:prstGeom prst="rect">
            <a:avLst/>
          </a:prstGeom>
          <a:noFill/>
        </p:spPr>
        <p:txBody>
          <a:bodyPr wrap="square" rtlCol="0">
            <a:spAutoFit/>
          </a:bodyPr>
          <a:lstStyle/>
          <a:p>
            <a:pPr eaLnBrk="1" hangingPunct="1"/>
            <a:r>
              <a:rPr lang="en-US" altLang="zh-CN" sz="1100" dirty="0">
                <a:solidFill>
                  <a:srgbClr val="000000"/>
                </a:solidFill>
                <a:latin typeface="News Gothic Std" charset="0"/>
                <a:ea typeface="News Gothic Std" charset="0"/>
                <a:cs typeface="News Gothic Std" charset="0"/>
              </a:rPr>
              <a:t>Ensure all items have been removed from shelf.</a:t>
            </a:r>
          </a:p>
          <a:p>
            <a:pPr eaLnBrk="1" hangingPunct="1"/>
            <a:endParaRPr lang="en-US" altLang="zh-CN" sz="1100" dirty="0">
              <a:solidFill>
                <a:srgbClr val="000000"/>
              </a:solidFill>
              <a:latin typeface="News Gothic Std" charset="0"/>
              <a:ea typeface="News Gothic Std" charset="0"/>
              <a:cs typeface="News Gothic Std" charset="0"/>
            </a:endParaRPr>
          </a:p>
          <a:p>
            <a:pPr eaLnBrk="1" hangingPunct="1"/>
            <a:r>
              <a:rPr lang="en-US" altLang="zh-CN" sz="1100" dirty="0">
                <a:solidFill>
                  <a:srgbClr val="000000"/>
                </a:solidFill>
                <a:latin typeface="News Gothic Std" charset="0"/>
                <a:ea typeface="News Gothic Std" charset="0"/>
                <a:cs typeface="News Gothic Std" charset="0"/>
              </a:rPr>
              <a:t>To adjust shelf height position, take shelf out of cabinet, re-attach shelf supports to position tabs at desired height.  </a:t>
            </a:r>
          </a:p>
          <a:p>
            <a:pPr eaLnBrk="1" hangingPunct="1"/>
            <a:endParaRPr lang="en-US" altLang="zh-CN" sz="1100" dirty="0">
              <a:solidFill>
                <a:srgbClr val="000000"/>
              </a:solidFill>
              <a:latin typeface="News Gothic Std" charset="0"/>
              <a:ea typeface="News Gothic Std" charset="0"/>
              <a:cs typeface="News Gothic Std" charset="0"/>
            </a:endParaRPr>
          </a:p>
          <a:p>
            <a:pPr eaLnBrk="1" hangingPunct="1"/>
            <a:r>
              <a:rPr lang="en-US" altLang="zh-CN" sz="1100" dirty="0">
                <a:solidFill>
                  <a:srgbClr val="000000"/>
                </a:solidFill>
                <a:latin typeface="News Gothic Std" charset="0"/>
                <a:ea typeface="News Gothic Std" charset="0"/>
                <a:cs typeface="News Gothic Std" charset="0"/>
              </a:rPr>
              <a:t>Tilt shelf diagonally to move it inside cabinet. Place shelf on top of all shelf supports.</a:t>
            </a:r>
          </a:p>
          <a:p>
            <a:pPr eaLnBrk="1" hangingPunct="1"/>
            <a:endParaRPr lang="en-US" altLang="zh-CN" sz="1100" dirty="0">
              <a:solidFill>
                <a:srgbClr val="000000"/>
              </a:solidFill>
              <a:latin typeface="News Gothic Std" charset="0"/>
              <a:ea typeface="News Gothic Std" charset="0"/>
              <a:cs typeface="News Gothic Std" charset="0"/>
            </a:endParaRPr>
          </a:p>
        </p:txBody>
      </p:sp>
      <p:grpSp>
        <p:nvGrpSpPr>
          <p:cNvPr id="45" name="Group 49"/>
          <p:cNvGrpSpPr>
            <a:grpSpLocks/>
          </p:cNvGrpSpPr>
          <p:nvPr/>
        </p:nvGrpSpPr>
        <p:grpSpPr bwMode="auto">
          <a:xfrm>
            <a:off x="5792787" y="8474075"/>
            <a:ext cx="698500" cy="534988"/>
            <a:chOff x="1992" y="5399"/>
            <a:chExt cx="440" cy="337"/>
          </a:xfrm>
        </p:grpSpPr>
        <p:pic>
          <p:nvPicPr>
            <p:cNvPr id="48" name="Picture 50"/>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92" y="5399"/>
              <a:ext cx="440" cy="3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49" name="Text Box 51"/>
            <p:cNvSpPr txBox="1">
              <a:spLocks noChangeArrowheads="1"/>
            </p:cNvSpPr>
            <p:nvPr/>
          </p:nvSpPr>
          <p:spPr bwMode="auto">
            <a:xfrm>
              <a:off x="2132" y="5487"/>
              <a:ext cx="116"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en-US" sz="1800" b="1" dirty="0">
                <a:latin typeface="News Gothic Std"/>
                <a:cs typeface="News Gothic Std"/>
              </a:endParaRPr>
            </a:p>
          </p:txBody>
        </p:sp>
      </p:grpSp>
      <p:sp>
        <p:nvSpPr>
          <p:cNvPr id="50" name="Rectangle 52"/>
          <p:cNvSpPr>
            <a:spLocks noChangeArrowheads="1"/>
          </p:cNvSpPr>
          <p:nvPr/>
        </p:nvSpPr>
        <p:spPr bwMode="auto">
          <a:xfrm>
            <a:off x="203200" y="8631238"/>
            <a:ext cx="6432550" cy="220662"/>
          </a:xfrm>
          <a:prstGeom prst="rect">
            <a:avLst/>
          </a:prstGeom>
          <a:noFill/>
          <a:ln>
            <a:noFill/>
          </a:ln>
          <a:effectLst/>
          <a:extLst>
            <a:ext uri="{909E8E84-426E-40dd-AFC4-6F175D3DCCD1}">
              <a14:hiddenFill xmlns="" xmlns:a14="http://schemas.microsoft.com/office/drawing/2010/main">
                <a:solidFill>
                  <a:srgbClr val="FB6E05"/>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r>
              <a:rPr lang="en-US" sz="1000" b="1" dirty="0">
                <a:solidFill>
                  <a:srgbClr val="FB6E05"/>
                </a:solidFill>
                <a:latin typeface="News Gothic Std"/>
                <a:cs typeface="News Gothic Std"/>
              </a:rPr>
              <a:t>© 2020 TRINITY - 800.985.5506</a:t>
            </a:r>
          </a:p>
        </p:txBody>
      </p:sp>
      <p:sp>
        <p:nvSpPr>
          <p:cNvPr id="51" name="Slide Number Placeholder 8"/>
          <p:cNvSpPr>
            <a:spLocks noGrp="1"/>
          </p:cNvSpPr>
          <p:nvPr>
            <p:ph type="sldNum" sz="quarter" idx="12"/>
          </p:nvPr>
        </p:nvSpPr>
        <p:spPr>
          <a:xfrm>
            <a:off x="6015037" y="8588375"/>
            <a:ext cx="1536700" cy="393170"/>
          </a:xfrm>
        </p:spPr>
        <p:txBody>
          <a:bodyPr/>
          <a:lstStyle/>
          <a:p>
            <a:pPr algn="l">
              <a:defRPr/>
            </a:pPr>
            <a:r>
              <a:rPr lang="en-US" dirty="0">
                <a:latin typeface="News Gothic Std"/>
              </a:rPr>
              <a:t>4</a:t>
            </a:r>
          </a:p>
        </p:txBody>
      </p:sp>
      <p:pic>
        <p:nvPicPr>
          <p:cNvPr id="3" name="Picture 2">
            <a:extLst>
              <a:ext uri="{FF2B5EF4-FFF2-40B4-BE49-F238E27FC236}">
                <a16:creationId xmlns:a16="http://schemas.microsoft.com/office/drawing/2014/main" id="{22B041E7-F079-48F0-B8F4-25C252CA1D2B}"/>
              </a:ext>
            </a:extLst>
          </p:cNvPr>
          <p:cNvPicPr>
            <a:picLocks noChangeAspect="1"/>
          </p:cNvPicPr>
          <p:nvPr/>
        </p:nvPicPr>
        <p:blipFill rotWithShape="1">
          <a:blip r:embed="rId4"/>
          <a:srcRect l="12338"/>
          <a:stretch/>
        </p:blipFill>
        <p:spPr>
          <a:xfrm>
            <a:off x="3871546" y="5707436"/>
            <a:ext cx="2164986" cy="2492657"/>
          </a:xfrm>
          <a:prstGeom prst="rect">
            <a:avLst/>
          </a:prstGeom>
        </p:spPr>
      </p:pic>
      <p:pic>
        <p:nvPicPr>
          <p:cNvPr id="5" name="Picture 4">
            <a:extLst>
              <a:ext uri="{FF2B5EF4-FFF2-40B4-BE49-F238E27FC236}">
                <a16:creationId xmlns:a16="http://schemas.microsoft.com/office/drawing/2014/main" id="{D56BFCB9-AA8F-4FF3-B279-FB4404016C4F}"/>
              </a:ext>
            </a:extLst>
          </p:cNvPr>
          <p:cNvPicPr>
            <a:picLocks noChangeAspect="1"/>
          </p:cNvPicPr>
          <p:nvPr/>
        </p:nvPicPr>
        <p:blipFill rotWithShape="1">
          <a:blip r:embed="rId4"/>
          <a:srcRect t="48875" r="86413" b="33227"/>
          <a:stretch/>
        </p:blipFill>
        <p:spPr>
          <a:xfrm>
            <a:off x="2688734" y="6887914"/>
            <a:ext cx="1426557" cy="2006226"/>
          </a:xfrm>
          <a:prstGeom prst="rect">
            <a:avLst/>
          </a:prstGeom>
        </p:spPr>
      </p:pic>
      <p:cxnSp>
        <p:nvCxnSpPr>
          <p:cNvPr id="19" name="Straight Arrow Connector 18">
            <a:extLst>
              <a:ext uri="{FF2B5EF4-FFF2-40B4-BE49-F238E27FC236}">
                <a16:creationId xmlns:a16="http://schemas.microsoft.com/office/drawing/2014/main" id="{AD5E6BBC-8DF8-4109-9493-F80EF1B824FD}"/>
              </a:ext>
            </a:extLst>
          </p:cNvPr>
          <p:cNvCxnSpPr>
            <a:cxnSpLocks/>
          </p:cNvCxnSpPr>
          <p:nvPr/>
        </p:nvCxnSpPr>
        <p:spPr bwMode="auto">
          <a:xfrm flipH="1">
            <a:off x="3619500" y="6693408"/>
            <a:ext cx="1190244" cy="732697"/>
          </a:xfrm>
          <a:prstGeom prst="straightConnector1">
            <a:avLst/>
          </a:prstGeom>
          <a:solidFill>
            <a:schemeClr val="accent1"/>
          </a:solidFill>
          <a:ln w="6350" cap="flat" cmpd="sng" algn="ctr">
            <a:solidFill>
              <a:schemeClr val="tx1"/>
            </a:solidFill>
            <a:prstDash val="dash"/>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Arrow Connector 21">
            <a:extLst>
              <a:ext uri="{FF2B5EF4-FFF2-40B4-BE49-F238E27FC236}">
                <a16:creationId xmlns:a16="http://schemas.microsoft.com/office/drawing/2014/main" id="{5D6C5B03-50BA-4CEF-8235-8FAC015A1384}"/>
              </a:ext>
            </a:extLst>
          </p:cNvPr>
          <p:cNvCxnSpPr>
            <a:cxnSpLocks/>
          </p:cNvCxnSpPr>
          <p:nvPr/>
        </p:nvCxnSpPr>
        <p:spPr bwMode="auto">
          <a:xfrm flipH="1" flipV="1">
            <a:off x="3477514" y="7937977"/>
            <a:ext cx="637777" cy="385982"/>
          </a:xfrm>
          <a:prstGeom prst="straightConnector1">
            <a:avLst/>
          </a:prstGeom>
          <a:ln w="9525">
            <a:solidFill>
              <a:srgbClr val="FB6E05"/>
            </a:solidFill>
            <a:headEnd type="none" w="med" len="med"/>
            <a:tailEnd type="triangle" w="sm" len="lg"/>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0">
            <a:schemeClr val="dk1"/>
          </a:fillRef>
          <a:effectRef idx="0">
            <a:schemeClr val="dk1"/>
          </a:effectRef>
          <a:fontRef idx="minor">
            <a:schemeClr val="tx1"/>
          </a:fontRef>
        </p:style>
      </p:cxnSp>
      <p:sp>
        <p:nvSpPr>
          <p:cNvPr id="31" name="TextBox 30">
            <a:extLst>
              <a:ext uri="{FF2B5EF4-FFF2-40B4-BE49-F238E27FC236}">
                <a16:creationId xmlns:a16="http://schemas.microsoft.com/office/drawing/2014/main" id="{6543BAEE-09EE-4A18-AF21-384D0FE124EB}"/>
              </a:ext>
            </a:extLst>
          </p:cNvPr>
          <p:cNvSpPr txBox="1"/>
          <p:nvPr/>
        </p:nvSpPr>
        <p:spPr>
          <a:xfrm>
            <a:off x="3760326" y="8308724"/>
            <a:ext cx="2164986" cy="246221"/>
          </a:xfrm>
          <a:prstGeom prst="rect">
            <a:avLst/>
          </a:prstGeom>
          <a:noFill/>
        </p:spPr>
        <p:txBody>
          <a:bodyPr wrap="square" rtlCol="0">
            <a:spAutoFit/>
          </a:bodyPr>
          <a:lstStyle/>
          <a:p>
            <a:r>
              <a:rPr lang="en-US" sz="1000" dirty="0">
                <a:solidFill>
                  <a:srgbClr val="FB6E05"/>
                </a:solidFill>
              </a:rPr>
              <a:t>Shelf support attach to position tab</a:t>
            </a:r>
          </a:p>
        </p:txBody>
      </p:sp>
      <p:sp>
        <p:nvSpPr>
          <p:cNvPr id="20" name="Rectangle 10">
            <a:extLst>
              <a:ext uri="{FF2B5EF4-FFF2-40B4-BE49-F238E27FC236}">
                <a16:creationId xmlns:a16="http://schemas.microsoft.com/office/drawing/2014/main" id="{AEEFD750-AC25-46D8-84C3-4DD6E59A61D4}"/>
              </a:ext>
            </a:extLst>
          </p:cNvPr>
          <p:cNvSpPr>
            <a:spLocks noChangeArrowheads="1"/>
          </p:cNvSpPr>
          <p:nvPr/>
        </p:nvSpPr>
        <p:spPr bwMode="auto">
          <a:xfrm>
            <a:off x="338138" y="1155599"/>
            <a:ext cx="6127750" cy="274320"/>
          </a:xfrm>
          <a:prstGeom prst="rect">
            <a:avLst/>
          </a:prstGeom>
          <a:solidFill>
            <a:srgbClr val="FB6E0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nchor="ct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algn="ctr" eaLnBrk="1" hangingPunct="1"/>
            <a:r>
              <a:rPr lang="en-US" altLang="zh-CN" sz="1600" b="1" dirty="0">
                <a:solidFill>
                  <a:srgbClr val="FFFFFF"/>
                </a:solidFill>
                <a:latin typeface="News Gothic Std" panose="020B0506020203020204"/>
                <a:ea typeface="SimSun" panose="02010600030101010101" pitchFamily="2" charset="-122"/>
              </a:rPr>
              <a:t>OPEN AND CLOSE DOOR</a:t>
            </a:r>
          </a:p>
        </p:txBody>
      </p:sp>
      <p:sp>
        <p:nvSpPr>
          <p:cNvPr id="21" name="Rectangle 12">
            <a:extLst>
              <a:ext uri="{FF2B5EF4-FFF2-40B4-BE49-F238E27FC236}">
                <a16:creationId xmlns:a16="http://schemas.microsoft.com/office/drawing/2014/main" id="{4D527EB1-8293-4D6E-98D3-02C4FA919DD0}"/>
              </a:ext>
            </a:extLst>
          </p:cNvPr>
          <p:cNvSpPr>
            <a:spLocks noChangeArrowheads="1"/>
          </p:cNvSpPr>
          <p:nvPr/>
        </p:nvSpPr>
        <p:spPr bwMode="auto">
          <a:xfrm>
            <a:off x="347662" y="5098561"/>
            <a:ext cx="6143625" cy="271463"/>
          </a:xfrm>
          <a:prstGeom prst="rect">
            <a:avLst/>
          </a:prstGeom>
          <a:solidFill>
            <a:srgbClr val="FB6E0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nchor="ct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algn="ctr" eaLnBrk="1" hangingPunct="1"/>
            <a:r>
              <a:rPr lang="en-US" altLang="zh-CN" sz="1600" b="1" dirty="0">
                <a:solidFill>
                  <a:srgbClr val="FFFFFF"/>
                </a:solidFill>
                <a:latin typeface="News Gothic Std" panose="020B0506020203020204"/>
                <a:ea typeface="SimSun" panose="02010600030101010101" pitchFamily="2" charset="-122"/>
              </a:rPr>
              <a:t>SHELF ADJUSTMENT</a:t>
            </a:r>
          </a:p>
        </p:txBody>
      </p:sp>
      <p:sp>
        <p:nvSpPr>
          <p:cNvPr id="24" name="TextBox 23">
            <a:extLst>
              <a:ext uri="{FF2B5EF4-FFF2-40B4-BE49-F238E27FC236}">
                <a16:creationId xmlns:a16="http://schemas.microsoft.com/office/drawing/2014/main" id="{045B7810-D7CE-4328-BE29-936DEB885200}"/>
              </a:ext>
            </a:extLst>
          </p:cNvPr>
          <p:cNvSpPr txBox="1"/>
          <p:nvPr/>
        </p:nvSpPr>
        <p:spPr>
          <a:xfrm>
            <a:off x="283862" y="1629379"/>
            <a:ext cx="2404872" cy="3139321"/>
          </a:xfrm>
          <a:prstGeom prst="rect">
            <a:avLst/>
          </a:prstGeom>
          <a:noFill/>
        </p:spPr>
        <p:txBody>
          <a:bodyPr wrap="square" rtlCol="0">
            <a:spAutoFit/>
          </a:bodyPr>
          <a:lstStyle/>
          <a:p>
            <a:pPr eaLnBrk="1" hangingPunct="1"/>
            <a:r>
              <a:rPr lang="en-US" altLang="zh-CN" sz="1100" dirty="0">
                <a:solidFill>
                  <a:srgbClr val="000000"/>
                </a:solidFill>
                <a:latin typeface="News Gothic Std" charset="0"/>
                <a:ea typeface="News Gothic Std" charset="0"/>
                <a:cs typeface="News Gothic Std" charset="0"/>
              </a:rPr>
              <a:t>Lift up door handle to release it from slot on handle base plate, rotate it forward and pull it to open door. </a:t>
            </a:r>
          </a:p>
          <a:p>
            <a:pPr eaLnBrk="1" hangingPunct="1"/>
            <a:endParaRPr lang="en-US" altLang="zh-CN" sz="1100" dirty="0">
              <a:solidFill>
                <a:srgbClr val="000000"/>
              </a:solidFill>
              <a:latin typeface="News Gothic Std" charset="0"/>
              <a:ea typeface="News Gothic Std" charset="0"/>
              <a:cs typeface="News Gothic Std" charset="0"/>
            </a:endParaRPr>
          </a:p>
          <a:p>
            <a:pPr eaLnBrk="1" hangingPunct="1"/>
            <a:r>
              <a:rPr lang="en-US" altLang="zh-CN" sz="1100" dirty="0">
                <a:solidFill>
                  <a:srgbClr val="000000"/>
                </a:solidFill>
                <a:latin typeface="News Gothic Std" charset="0"/>
                <a:ea typeface="News Gothic Std" charset="0"/>
                <a:cs typeface="News Gothic Std" charset="0"/>
              </a:rPr>
              <a:t>Close door by making sure ends of door bar is pushed against the stopper plate both on top and bottom.  Rotate the door handle against door and slide into the slot on door handle base plate to keep door closed.</a:t>
            </a:r>
          </a:p>
          <a:p>
            <a:pPr eaLnBrk="1" hangingPunct="1"/>
            <a:endParaRPr lang="en-US" altLang="zh-CN" sz="1100" dirty="0">
              <a:solidFill>
                <a:srgbClr val="000000"/>
              </a:solidFill>
              <a:latin typeface="News Gothic Std" charset="0"/>
              <a:ea typeface="News Gothic Std" charset="0"/>
              <a:cs typeface="News Gothic Std" charset="0"/>
            </a:endParaRPr>
          </a:p>
          <a:p>
            <a:pPr eaLnBrk="1" hangingPunct="1"/>
            <a:r>
              <a:rPr lang="en-US" altLang="zh-CN" sz="1100" b="1" dirty="0">
                <a:solidFill>
                  <a:srgbClr val="000000"/>
                </a:solidFill>
                <a:latin typeface="News Gothic Std" charset="0"/>
                <a:ea typeface="News Gothic Std" charset="0"/>
                <a:cs typeface="News Gothic Std" charset="0"/>
              </a:rPr>
              <a:t>Note: </a:t>
            </a:r>
            <a:r>
              <a:rPr lang="en-US" altLang="zh-CN" sz="1100" dirty="0">
                <a:solidFill>
                  <a:srgbClr val="000000"/>
                </a:solidFill>
                <a:latin typeface="News Gothic Std" charset="0"/>
                <a:ea typeface="News Gothic Std" charset="0"/>
                <a:cs typeface="News Gothic Std" charset="0"/>
              </a:rPr>
              <a:t>To lock the door you need to buy a padlock with shackle diameter no larger than 9/32” (7mm).  Put the shackle through the holes on door handle and handle base plate to lock the door. </a:t>
            </a:r>
          </a:p>
          <a:p>
            <a:pPr eaLnBrk="1" hangingPunct="1"/>
            <a:endParaRPr lang="en-US" altLang="zh-CN" sz="1100" dirty="0">
              <a:solidFill>
                <a:srgbClr val="000000"/>
              </a:solidFill>
              <a:latin typeface="News Gothic Std" charset="0"/>
              <a:ea typeface="News Gothic Std" charset="0"/>
              <a:cs typeface="News Gothic Std" charset="0"/>
            </a:endParaRPr>
          </a:p>
        </p:txBody>
      </p:sp>
      <p:pic>
        <p:nvPicPr>
          <p:cNvPr id="25" name="Picture 24">
            <a:extLst>
              <a:ext uri="{FF2B5EF4-FFF2-40B4-BE49-F238E27FC236}">
                <a16:creationId xmlns:a16="http://schemas.microsoft.com/office/drawing/2014/main" id="{045174E8-A5E6-422E-94E4-396C5F5F3FFD}"/>
              </a:ext>
            </a:extLst>
          </p:cNvPr>
          <p:cNvPicPr>
            <a:picLocks noChangeAspect="1"/>
          </p:cNvPicPr>
          <p:nvPr/>
        </p:nvPicPr>
        <p:blipFill rotWithShape="1">
          <a:blip r:embed="rId5"/>
          <a:stretch/>
        </p:blipFill>
        <p:spPr>
          <a:xfrm>
            <a:off x="4776565" y="1564293"/>
            <a:ext cx="1645920" cy="2567638"/>
          </a:xfrm>
          <a:prstGeom prst="rect">
            <a:avLst/>
          </a:prstGeom>
        </p:spPr>
      </p:pic>
      <p:sp>
        <p:nvSpPr>
          <p:cNvPr id="28" name="TextBox 27">
            <a:extLst>
              <a:ext uri="{FF2B5EF4-FFF2-40B4-BE49-F238E27FC236}">
                <a16:creationId xmlns:a16="http://schemas.microsoft.com/office/drawing/2014/main" id="{55C2C240-B22C-46A2-B74F-AB101261314E}"/>
              </a:ext>
            </a:extLst>
          </p:cNvPr>
          <p:cNvSpPr txBox="1"/>
          <p:nvPr/>
        </p:nvSpPr>
        <p:spPr>
          <a:xfrm>
            <a:off x="4546511" y="4136143"/>
            <a:ext cx="1473909" cy="276999"/>
          </a:xfrm>
          <a:prstGeom prst="rect">
            <a:avLst/>
          </a:prstGeom>
          <a:noFill/>
        </p:spPr>
        <p:txBody>
          <a:bodyPr wrap="square" rtlCol="0">
            <a:spAutoFit/>
          </a:bodyPr>
          <a:lstStyle/>
          <a:p>
            <a:r>
              <a:rPr lang="en-US" sz="1200" dirty="0">
                <a:solidFill>
                  <a:srgbClr val="FB6E05"/>
                </a:solidFill>
              </a:rPr>
              <a:t>Handle Base Plate </a:t>
            </a:r>
          </a:p>
        </p:txBody>
      </p:sp>
      <p:cxnSp>
        <p:nvCxnSpPr>
          <p:cNvPr id="33" name="Straight Arrow Connector 32">
            <a:extLst>
              <a:ext uri="{FF2B5EF4-FFF2-40B4-BE49-F238E27FC236}">
                <a16:creationId xmlns:a16="http://schemas.microsoft.com/office/drawing/2014/main" id="{94988254-A6BF-46B7-AC8C-CB0B1A22B5E5}"/>
              </a:ext>
            </a:extLst>
          </p:cNvPr>
          <p:cNvCxnSpPr>
            <a:cxnSpLocks/>
          </p:cNvCxnSpPr>
          <p:nvPr/>
        </p:nvCxnSpPr>
        <p:spPr bwMode="auto">
          <a:xfrm flipH="1" flipV="1">
            <a:off x="3834409" y="3619460"/>
            <a:ext cx="1091171" cy="463997"/>
          </a:xfrm>
          <a:prstGeom prst="straightConnector1">
            <a:avLst/>
          </a:prstGeom>
          <a:ln w="9525">
            <a:solidFill>
              <a:srgbClr val="FB6E05"/>
            </a:solidFill>
            <a:headEnd type="none" w="med" len="med"/>
            <a:tailEnd type="triangle" w="sm" len="lg"/>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BEF4C0FF-309A-4539-BE72-E594AEB22ACC}"/>
              </a:ext>
            </a:extLst>
          </p:cNvPr>
          <p:cNvCxnSpPr>
            <a:cxnSpLocks/>
          </p:cNvCxnSpPr>
          <p:nvPr/>
        </p:nvCxnSpPr>
        <p:spPr bwMode="auto">
          <a:xfrm flipH="1" flipV="1">
            <a:off x="4115445" y="3944245"/>
            <a:ext cx="494629" cy="612926"/>
          </a:xfrm>
          <a:prstGeom prst="straightConnector1">
            <a:avLst/>
          </a:prstGeom>
          <a:ln w="9525">
            <a:solidFill>
              <a:srgbClr val="FB6E05"/>
            </a:solidFill>
            <a:headEnd type="none" w="med" len="med"/>
            <a:tailEnd type="triangle" w="sm" len="lg"/>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0">
            <a:schemeClr val="dk1"/>
          </a:fillRef>
          <a:effectRef idx="0">
            <a:schemeClr val="dk1"/>
          </a:effectRef>
          <a:fontRef idx="minor">
            <a:schemeClr val="tx1"/>
          </a:fontRef>
        </p:style>
      </p:cxnSp>
      <p:sp>
        <p:nvSpPr>
          <p:cNvPr id="37" name="TextBox 36">
            <a:extLst>
              <a:ext uri="{FF2B5EF4-FFF2-40B4-BE49-F238E27FC236}">
                <a16:creationId xmlns:a16="http://schemas.microsoft.com/office/drawing/2014/main" id="{D7B77E9C-E26E-4919-BD9B-5416813BF396}"/>
              </a:ext>
            </a:extLst>
          </p:cNvPr>
          <p:cNvSpPr txBox="1"/>
          <p:nvPr/>
        </p:nvSpPr>
        <p:spPr>
          <a:xfrm>
            <a:off x="4311051" y="4567680"/>
            <a:ext cx="1071004" cy="276999"/>
          </a:xfrm>
          <a:prstGeom prst="rect">
            <a:avLst/>
          </a:prstGeom>
          <a:noFill/>
        </p:spPr>
        <p:txBody>
          <a:bodyPr wrap="square" rtlCol="0">
            <a:spAutoFit/>
          </a:bodyPr>
          <a:lstStyle/>
          <a:p>
            <a:r>
              <a:rPr lang="en-US" sz="1200" dirty="0">
                <a:solidFill>
                  <a:srgbClr val="FB6E05"/>
                </a:solidFill>
              </a:rPr>
              <a:t>Door Handle </a:t>
            </a:r>
          </a:p>
        </p:txBody>
      </p:sp>
      <p:cxnSp>
        <p:nvCxnSpPr>
          <p:cNvPr id="47" name="Straight Arrow Connector 46">
            <a:extLst>
              <a:ext uri="{FF2B5EF4-FFF2-40B4-BE49-F238E27FC236}">
                <a16:creationId xmlns:a16="http://schemas.microsoft.com/office/drawing/2014/main" id="{3EA5FA20-47AD-4EC5-BD5A-2F2DC903843D}"/>
              </a:ext>
            </a:extLst>
          </p:cNvPr>
          <p:cNvCxnSpPr>
            <a:cxnSpLocks/>
          </p:cNvCxnSpPr>
          <p:nvPr/>
        </p:nvCxnSpPr>
        <p:spPr bwMode="auto">
          <a:xfrm flipV="1">
            <a:off x="3575807" y="3860673"/>
            <a:ext cx="166411" cy="944028"/>
          </a:xfrm>
          <a:prstGeom prst="straightConnector1">
            <a:avLst/>
          </a:prstGeom>
          <a:ln w="9525">
            <a:solidFill>
              <a:srgbClr val="FB6E05"/>
            </a:solidFill>
            <a:headEnd type="none" w="med" len="med"/>
            <a:tailEnd type="triangle" w="sm" len="lg"/>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0">
            <a:schemeClr val="dk1"/>
          </a:fillRef>
          <a:effectRef idx="0">
            <a:schemeClr val="dk1"/>
          </a:effectRef>
          <a:fontRef idx="minor">
            <a:schemeClr val="tx1"/>
          </a:fontRef>
        </p:style>
      </p:cxnSp>
      <p:sp>
        <p:nvSpPr>
          <p:cNvPr id="55" name="TextBox 54">
            <a:extLst>
              <a:ext uri="{FF2B5EF4-FFF2-40B4-BE49-F238E27FC236}">
                <a16:creationId xmlns:a16="http://schemas.microsoft.com/office/drawing/2014/main" id="{C851FB28-0FBD-47B6-9F33-F326145BF45E}"/>
              </a:ext>
            </a:extLst>
          </p:cNvPr>
          <p:cNvSpPr txBox="1"/>
          <p:nvPr/>
        </p:nvSpPr>
        <p:spPr>
          <a:xfrm>
            <a:off x="2726408" y="4790132"/>
            <a:ext cx="1986985" cy="276999"/>
          </a:xfrm>
          <a:prstGeom prst="rect">
            <a:avLst/>
          </a:prstGeom>
          <a:noFill/>
        </p:spPr>
        <p:txBody>
          <a:bodyPr wrap="square" rtlCol="0">
            <a:spAutoFit/>
          </a:bodyPr>
          <a:lstStyle/>
          <a:p>
            <a:r>
              <a:rPr lang="en-US" sz="1200" dirty="0">
                <a:solidFill>
                  <a:srgbClr val="FB6E05"/>
                </a:solidFill>
              </a:rPr>
              <a:t>Slot on Handle Base Plate </a:t>
            </a:r>
          </a:p>
        </p:txBody>
      </p:sp>
      <p:cxnSp>
        <p:nvCxnSpPr>
          <p:cNvPr id="34" name="Straight Arrow Connector 33">
            <a:extLst>
              <a:ext uri="{FF2B5EF4-FFF2-40B4-BE49-F238E27FC236}">
                <a16:creationId xmlns:a16="http://schemas.microsoft.com/office/drawing/2014/main" id="{FB5DA3C3-A4F1-46D3-9D3A-F8E3EF461BCC}"/>
              </a:ext>
            </a:extLst>
          </p:cNvPr>
          <p:cNvCxnSpPr>
            <a:cxnSpLocks/>
          </p:cNvCxnSpPr>
          <p:nvPr/>
        </p:nvCxnSpPr>
        <p:spPr bwMode="auto">
          <a:xfrm flipH="1">
            <a:off x="4546511" y="2895638"/>
            <a:ext cx="941323" cy="545394"/>
          </a:xfrm>
          <a:prstGeom prst="straightConnector1">
            <a:avLst/>
          </a:prstGeom>
          <a:solidFill>
            <a:schemeClr val="accent1"/>
          </a:solidFill>
          <a:ln w="6350" cap="flat" cmpd="sng" algn="ctr">
            <a:solidFill>
              <a:schemeClr val="tx1"/>
            </a:solidFill>
            <a:prstDash val="dash"/>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 name="Flowchart: Connector 11">
            <a:extLst>
              <a:ext uri="{FF2B5EF4-FFF2-40B4-BE49-F238E27FC236}">
                <a16:creationId xmlns:a16="http://schemas.microsoft.com/office/drawing/2014/main" id="{8999C01C-08CE-465C-9BEE-9C7734A3ABE7}"/>
              </a:ext>
            </a:extLst>
          </p:cNvPr>
          <p:cNvSpPr/>
          <p:nvPr/>
        </p:nvSpPr>
        <p:spPr bwMode="auto">
          <a:xfrm>
            <a:off x="5448960" y="2646641"/>
            <a:ext cx="375295" cy="316015"/>
          </a:xfrm>
          <a:prstGeom prst="flowChartConnector">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endParaRPr>
          </a:p>
        </p:txBody>
      </p:sp>
      <p:cxnSp>
        <p:nvCxnSpPr>
          <p:cNvPr id="39" name="Straight Arrow Connector 38">
            <a:extLst>
              <a:ext uri="{FF2B5EF4-FFF2-40B4-BE49-F238E27FC236}">
                <a16:creationId xmlns:a16="http://schemas.microsoft.com/office/drawing/2014/main" id="{F3F8EF65-EA83-4CD4-A0FA-032D08E6D225}"/>
              </a:ext>
            </a:extLst>
          </p:cNvPr>
          <p:cNvCxnSpPr>
            <a:cxnSpLocks/>
          </p:cNvCxnSpPr>
          <p:nvPr/>
        </p:nvCxnSpPr>
        <p:spPr bwMode="auto">
          <a:xfrm flipV="1">
            <a:off x="2567841" y="3825348"/>
            <a:ext cx="1091171" cy="731823"/>
          </a:xfrm>
          <a:prstGeom prst="straightConnector1">
            <a:avLst/>
          </a:prstGeom>
          <a:ln w="9525">
            <a:solidFill>
              <a:srgbClr val="FB6E05"/>
            </a:solidFill>
            <a:headEnd type="none" w="med" len="med"/>
            <a:tailEnd type="triangle" w="sm" len="lg"/>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0">
            <a:schemeClr val="dk1"/>
          </a:fillRef>
          <a:effectRef idx="0">
            <a:schemeClr val="dk1"/>
          </a:effectRef>
          <a:fontRef idx="minor">
            <a:schemeClr val="tx1"/>
          </a:fontRef>
        </p:style>
      </p:cxnSp>
      <p:sp>
        <p:nvSpPr>
          <p:cNvPr id="40" name="TextBox 39">
            <a:extLst>
              <a:ext uri="{FF2B5EF4-FFF2-40B4-BE49-F238E27FC236}">
                <a16:creationId xmlns:a16="http://schemas.microsoft.com/office/drawing/2014/main" id="{03800248-7767-48A4-8929-1E43FD1B890C}"/>
              </a:ext>
            </a:extLst>
          </p:cNvPr>
          <p:cNvSpPr txBox="1"/>
          <p:nvPr/>
        </p:nvSpPr>
        <p:spPr>
          <a:xfrm>
            <a:off x="1775291" y="4565349"/>
            <a:ext cx="1530934" cy="461665"/>
          </a:xfrm>
          <a:prstGeom prst="rect">
            <a:avLst/>
          </a:prstGeom>
          <a:noFill/>
        </p:spPr>
        <p:txBody>
          <a:bodyPr wrap="square" rtlCol="0">
            <a:spAutoFit/>
          </a:bodyPr>
          <a:lstStyle/>
          <a:p>
            <a:r>
              <a:rPr lang="en-US" sz="1200" dirty="0">
                <a:solidFill>
                  <a:srgbClr val="FB6E05"/>
                </a:solidFill>
              </a:rPr>
              <a:t>Hole on Handle Base Plate </a:t>
            </a:r>
          </a:p>
        </p:txBody>
      </p:sp>
      <p:pic>
        <p:nvPicPr>
          <p:cNvPr id="32" name="Picture 31">
            <a:extLst>
              <a:ext uri="{FF2B5EF4-FFF2-40B4-BE49-F238E27FC236}">
                <a16:creationId xmlns:a16="http://schemas.microsoft.com/office/drawing/2014/main" id="{62A2BDB4-EBDB-453B-9C5B-CE200A296342}"/>
              </a:ext>
            </a:extLst>
          </p:cNvPr>
          <p:cNvPicPr>
            <a:picLocks noChangeAspect="1"/>
          </p:cNvPicPr>
          <p:nvPr/>
        </p:nvPicPr>
        <p:blipFill rotWithShape="1">
          <a:blip r:embed="rId6"/>
          <a:srcRect l="60299" t="11084" r="1409" b="37833"/>
          <a:stretch/>
        </p:blipFill>
        <p:spPr>
          <a:xfrm>
            <a:off x="2805501" y="1416983"/>
            <a:ext cx="1534947" cy="1493106"/>
          </a:xfrm>
          <a:prstGeom prst="rect">
            <a:avLst/>
          </a:prstGeom>
        </p:spPr>
      </p:pic>
      <p:sp>
        <p:nvSpPr>
          <p:cNvPr id="36" name="Flowchart: Connector 35">
            <a:extLst>
              <a:ext uri="{FF2B5EF4-FFF2-40B4-BE49-F238E27FC236}">
                <a16:creationId xmlns:a16="http://schemas.microsoft.com/office/drawing/2014/main" id="{B1899EAC-0D5A-4833-821D-65886924AB13}"/>
              </a:ext>
            </a:extLst>
          </p:cNvPr>
          <p:cNvSpPr/>
          <p:nvPr/>
        </p:nvSpPr>
        <p:spPr bwMode="auto">
          <a:xfrm>
            <a:off x="5284760" y="1629379"/>
            <a:ext cx="420624" cy="341168"/>
          </a:xfrm>
          <a:prstGeom prst="flowChartConnector">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endParaRPr>
          </a:p>
        </p:txBody>
      </p:sp>
      <p:cxnSp>
        <p:nvCxnSpPr>
          <p:cNvPr id="38" name="Straight Arrow Connector 37">
            <a:extLst>
              <a:ext uri="{FF2B5EF4-FFF2-40B4-BE49-F238E27FC236}">
                <a16:creationId xmlns:a16="http://schemas.microsoft.com/office/drawing/2014/main" id="{F4D9C3CE-2051-4330-9FD4-D248666ABB6E}"/>
              </a:ext>
            </a:extLst>
          </p:cNvPr>
          <p:cNvCxnSpPr>
            <a:cxnSpLocks/>
            <a:stCxn id="36" idx="2"/>
          </p:cNvCxnSpPr>
          <p:nvPr/>
        </p:nvCxnSpPr>
        <p:spPr bwMode="auto">
          <a:xfrm flipH="1">
            <a:off x="4283811" y="1799963"/>
            <a:ext cx="1000949" cy="267217"/>
          </a:xfrm>
          <a:prstGeom prst="straightConnector1">
            <a:avLst/>
          </a:prstGeom>
          <a:solidFill>
            <a:schemeClr val="accent1"/>
          </a:solidFill>
          <a:ln w="6350" cap="flat" cmpd="sng" algn="ctr">
            <a:solidFill>
              <a:schemeClr val="tx1"/>
            </a:solidFill>
            <a:prstDash val="dash"/>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1" name="TextBox 40">
            <a:extLst>
              <a:ext uri="{FF2B5EF4-FFF2-40B4-BE49-F238E27FC236}">
                <a16:creationId xmlns:a16="http://schemas.microsoft.com/office/drawing/2014/main" id="{4BC276A0-4421-49B5-BDD2-ECBE7C2B8CFE}"/>
              </a:ext>
            </a:extLst>
          </p:cNvPr>
          <p:cNvSpPr txBox="1"/>
          <p:nvPr/>
        </p:nvSpPr>
        <p:spPr>
          <a:xfrm>
            <a:off x="3906300" y="1430105"/>
            <a:ext cx="1530934" cy="276999"/>
          </a:xfrm>
          <a:prstGeom prst="rect">
            <a:avLst/>
          </a:prstGeom>
          <a:noFill/>
        </p:spPr>
        <p:txBody>
          <a:bodyPr wrap="square" rtlCol="0">
            <a:spAutoFit/>
          </a:bodyPr>
          <a:lstStyle/>
          <a:p>
            <a:r>
              <a:rPr lang="en-US" sz="1200" dirty="0">
                <a:solidFill>
                  <a:srgbClr val="FB6E05"/>
                </a:solidFill>
              </a:rPr>
              <a:t>Stopper Plate </a:t>
            </a:r>
          </a:p>
        </p:txBody>
      </p:sp>
      <p:cxnSp>
        <p:nvCxnSpPr>
          <p:cNvPr id="42" name="Straight Arrow Connector 41">
            <a:extLst>
              <a:ext uri="{FF2B5EF4-FFF2-40B4-BE49-F238E27FC236}">
                <a16:creationId xmlns:a16="http://schemas.microsoft.com/office/drawing/2014/main" id="{3D197D29-18B4-4495-A51C-AB2443B4D9C1}"/>
              </a:ext>
            </a:extLst>
          </p:cNvPr>
          <p:cNvCxnSpPr>
            <a:cxnSpLocks/>
          </p:cNvCxnSpPr>
          <p:nvPr/>
        </p:nvCxnSpPr>
        <p:spPr bwMode="auto">
          <a:xfrm flipH="1">
            <a:off x="3849154" y="1658995"/>
            <a:ext cx="528160" cy="408185"/>
          </a:xfrm>
          <a:prstGeom prst="straightConnector1">
            <a:avLst/>
          </a:prstGeom>
          <a:ln w="9525">
            <a:solidFill>
              <a:srgbClr val="FB6E05"/>
            </a:solidFill>
            <a:headEnd type="none" w="med" len="med"/>
            <a:tailEnd type="triangle" w="sm" len="lg"/>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471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4" name="Table 133">
            <a:extLst>
              <a:ext uri="{FF2B5EF4-FFF2-40B4-BE49-F238E27FC236}">
                <a16:creationId xmlns:a16="http://schemas.microsoft.com/office/drawing/2014/main" id="{E6416349-291E-403F-A80B-3C51786CA097}"/>
              </a:ext>
            </a:extLst>
          </p:cNvPr>
          <p:cNvGraphicFramePr>
            <a:graphicFrameLocks noGrp="1"/>
          </p:cNvGraphicFramePr>
          <p:nvPr>
            <p:extLst>
              <p:ext uri="{D42A27DB-BD31-4B8C-83A1-F6EECF244321}">
                <p14:modId xmlns:p14="http://schemas.microsoft.com/office/powerpoint/2010/main" val="3055866581"/>
              </p:ext>
            </p:extLst>
          </p:nvPr>
        </p:nvGraphicFramePr>
        <p:xfrm>
          <a:off x="538752" y="1537946"/>
          <a:ext cx="6037582" cy="2438400"/>
        </p:xfrm>
        <a:graphic>
          <a:graphicData uri="http://schemas.openxmlformats.org/drawingml/2006/table">
            <a:tbl>
              <a:tblPr firstRow="1" bandRow="1">
                <a:tableStyleId>{0505E3EF-67EA-436B-97B2-0124C06EBD24}</a:tableStyleId>
              </a:tblPr>
              <a:tblGrid>
                <a:gridCol w="314643">
                  <a:extLst>
                    <a:ext uri="{9D8B030D-6E8A-4147-A177-3AD203B41FA5}">
                      <a16:colId xmlns:a16="http://schemas.microsoft.com/office/drawing/2014/main" val="20000"/>
                    </a:ext>
                  </a:extLst>
                </a:gridCol>
                <a:gridCol w="1171893">
                  <a:extLst>
                    <a:ext uri="{9D8B030D-6E8A-4147-A177-3AD203B41FA5}">
                      <a16:colId xmlns:a16="http://schemas.microsoft.com/office/drawing/2014/main" val="20001"/>
                    </a:ext>
                  </a:extLst>
                </a:gridCol>
                <a:gridCol w="1486218">
                  <a:extLst>
                    <a:ext uri="{9D8B030D-6E8A-4147-A177-3AD203B41FA5}">
                      <a16:colId xmlns:a16="http://schemas.microsoft.com/office/drawing/2014/main" val="20002"/>
                    </a:ext>
                  </a:extLst>
                </a:gridCol>
                <a:gridCol w="379730">
                  <a:extLst>
                    <a:ext uri="{9D8B030D-6E8A-4147-A177-3AD203B41FA5}">
                      <a16:colId xmlns:a16="http://schemas.microsoft.com/office/drawing/2014/main" val="20003"/>
                    </a:ext>
                  </a:extLst>
                </a:gridCol>
                <a:gridCol w="1171893">
                  <a:extLst>
                    <a:ext uri="{9D8B030D-6E8A-4147-A177-3AD203B41FA5}">
                      <a16:colId xmlns:a16="http://schemas.microsoft.com/office/drawing/2014/main" val="20004"/>
                    </a:ext>
                  </a:extLst>
                </a:gridCol>
                <a:gridCol w="1513205">
                  <a:extLst>
                    <a:ext uri="{9D8B030D-6E8A-4147-A177-3AD203B41FA5}">
                      <a16:colId xmlns:a16="http://schemas.microsoft.com/office/drawing/2014/main" val="20005"/>
                    </a:ext>
                  </a:extLst>
                </a:gridCol>
              </a:tblGrid>
              <a:tr h="230273">
                <a:tc>
                  <a:txBody>
                    <a:bodyPr/>
                    <a:lstStyle/>
                    <a:p>
                      <a:endParaRPr lang="en-US" sz="1000" dirty="0">
                        <a:latin typeface="News Gothic Std" charset="0"/>
                        <a:ea typeface="News Gothic Std" charset="0"/>
                        <a:cs typeface="News Gothic Std" charset="0"/>
                      </a:endParaRPr>
                    </a:p>
                  </a:txBody>
                  <a:tcPr/>
                </a:tc>
                <a:tc>
                  <a:txBody>
                    <a:bodyPr/>
                    <a:lstStyle/>
                    <a:p>
                      <a:r>
                        <a:rPr lang="en-US" sz="1000" dirty="0">
                          <a:latin typeface="News Gothic Std" charset="0"/>
                          <a:ea typeface="News Gothic Std" charset="0"/>
                          <a:cs typeface="News Gothic Std" charset="0"/>
                        </a:rPr>
                        <a:t>Part Number</a:t>
                      </a:r>
                    </a:p>
                  </a:txBody>
                  <a:tcPr/>
                </a:tc>
                <a:tc>
                  <a:txBody>
                    <a:bodyPr/>
                    <a:lstStyle/>
                    <a:p>
                      <a:r>
                        <a:rPr lang="en-US" sz="1000" dirty="0">
                          <a:latin typeface="News Gothic Std" charset="0"/>
                          <a:ea typeface="News Gothic Std" charset="0"/>
                          <a:cs typeface="News Gothic Std" charset="0"/>
                        </a:rPr>
                        <a:t>Description</a:t>
                      </a:r>
                    </a:p>
                  </a:txBody>
                  <a:tcPr/>
                </a:tc>
                <a:tc>
                  <a:txBody>
                    <a:bodyPr/>
                    <a:lstStyle/>
                    <a:p>
                      <a:endParaRPr lang="en-US" sz="1000" dirty="0">
                        <a:latin typeface="News Gothic Std" charset="0"/>
                        <a:ea typeface="News Gothic Std" charset="0"/>
                        <a:cs typeface="News Gothic Std" charset="0"/>
                      </a:endParaRPr>
                    </a:p>
                  </a:txBody>
                  <a:tcPr/>
                </a:tc>
                <a:tc>
                  <a:txBody>
                    <a:bodyPr/>
                    <a:lstStyle/>
                    <a:p>
                      <a:r>
                        <a:rPr lang="en-US" sz="1000" dirty="0">
                          <a:latin typeface="News Gothic Std" charset="0"/>
                          <a:ea typeface="News Gothic Std" charset="0"/>
                          <a:cs typeface="News Gothic Std" charset="0"/>
                        </a:rPr>
                        <a:t>Part Number</a:t>
                      </a:r>
                    </a:p>
                  </a:txBody>
                  <a:tcPr/>
                </a:tc>
                <a:tc>
                  <a:txBody>
                    <a:bodyPr/>
                    <a:lstStyle/>
                    <a:p>
                      <a:r>
                        <a:rPr lang="en-US" sz="1000" dirty="0">
                          <a:latin typeface="News Gothic Std" charset="0"/>
                          <a:ea typeface="News Gothic Std" charset="0"/>
                          <a:cs typeface="News Gothic Std" charset="0"/>
                        </a:rPr>
                        <a:t>Description</a:t>
                      </a:r>
                    </a:p>
                  </a:txBody>
                  <a:tcPr/>
                </a:tc>
                <a:extLst>
                  <a:ext uri="{0D108BD9-81ED-4DB2-BD59-A6C34878D82A}">
                    <a16:rowId xmlns:a16="http://schemas.microsoft.com/office/drawing/2014/main" val="10000"/>
                  </a:ext>
                </a:extLst>
              </a:tr>
              <a:tr h="0">
                <a:tc>
                  <a:txBody>
                    <a:bodyPr/>
                    <a:lstStyle/>
                    <a:p>
                      <a:r>
                        <a:rPr lang="en-US" sz="1000" dirty="0">
                          <a:latin typeface="News Gothic Std" charset="0"/>
                          <a:ea typeface="News Gothic Std" charset="0"/>
                          <a:cs typeface="News Gothic Std" charset="0"/>
                        </a:rPr>
                        <a:t>1)</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a:latin typeface="News Gothic Std" charset="0"/>
                          <a:ea typeface="News Gothic Std" charset="0"/>
                          <a:cs typeface="News Gothic Std" charset="0"/>
                        </a:rPr>
                        <a:t>PBK-18-020-3624</a:t>
                      </a:r>
                    </a:p>
                  </a:txBody>
                  <a:tcPr/>
                </a:tc>
                <a:tc>
                  <a:txBody>
                    <a:bodyPr/>
                    <a:lstStyle/>
                    <a:p>
                      <a:r>
                        <a:rPr lang="en-US" sz="1000" dirty="0">
                          <a:latin typeface="News Gothic Std" charset="0"/>
                          <a:ea typeface="News Gothic Std" charset="0"/>
                          <a:cs typeface="News Gothic Std" charset="0"/>
                        </a:rPr>
                        <a:t>Cabinet Body</a:t>
                      </a:r>
                    </a:p>
                  </a:txBody>
                  <a:tcPr/>
                </a:tc>
                <a:tc>
                  <a:txBody>
                    <a:bodyPr/>
                    <a:lstStyle/>
                    <a:p>
                      <a:r>
                        <a:rPr lang="en-US" sz="1000" dirty="0">
                          <a:latin typeface="News Gothic Std" charset="0"/>
                          <a:ea typeface="News Gothic Std" charset="0"/>
                          <a:cs typeface="News Gothic Std" charset="0"/>
                        </a:rPr>
                        <a:t>9)</a:t>
                      </a:r>
                    </a:p>
                  </a:txBody>
                  <a:tcPr/>
                </a:tc>
                <a:tc>
                  <a:txBody>
                    <a:bodyPr/>
                    <a:lstStyle/>
                    <a:p>
                      <a:r>
                        <a:rPr lang="en-US" sz="1000" dirty="0">
                          <a:latin typeface="News Gothic Std" charset="0"/>
                          <a:ea typeface="News Gothic Std" charset="0"/>
                          <a:cs typeface="News Gothic Std" charset="0"/>
                        </a:rPr>
                        <a:t>XSV-02-017-0001</a:t>
                      </a:r>
                    </a:p>
                  </a:txBody>
                  <a:tcPr/>
                </a:tc>
                <a:tc>
                  <a:txBody>
                    <a:bodyPr/>
                    <a:lstStyle/>
                    <a:p>
                      <a:r>
                        <a:rPr lang="en-US" sz="1000" dirty="0">
                          <a:latin typeface="News Gothic Std" charset="0"/>
                          <a:ea typeface="News Gothic Std" charset="0"/>
                          <a:cs typeface="News Gothic Std" charset="0"/>
                        </a:rPr>
                        <a:t>Shelf Support</a:t>
                      </a:r>
                    </a:p>
                  </a:txBody>
                  <a:tcPr/>
                </a:tc>
                <a:extLst>
                  <a:ext uri="{0D108BD9-81ED-4DB2-BD59-A6C34878D82A}">
                    <a16:rowId xmlns:a16="http://schemas.microsoft.com/office/drawing/2014/main" val="10001"/>
                  </a:ext>
                </a:extLst>
              </a:tr>
              <a:tr h="230273">
                <a:tc>
                  <a:txBody>
                    <a:bodyPr/>
                    <a:lstStyle/>
                    <a:p>
                      <a:r>
                        <a:rPr lang="en-US" sz="1000" dirty="0">
                          <a:latin typeface="News Gothic Std" charset="0"/>
                          <a:ea typeface="News Gothic Std" charset="0"/>
                          <a:cs typeface="News Gothic Std" charset="0"/>
                        </a:rPr>
                        <a:t>2)</a:t>
                      </a:r>
                    </a:p>
                  </a:txBody>
                  <a:tcPr/>
                </a:tc>
                <a:tc>
                  <a:txBody>
                    <a:bodyPr/>
                    <a:lstStyle/>
                    <a:p>
                      <a:r>
                        <a:rPr lang="en-US" sz="1000" dirty="0">
                          <a:latin typeface="News Gothic Std" charset="0"/>
                          <a:ea typeface="News Gothic Std" charset="0"/>
                          <a:cs typeface="News Gothic Std" charset="0"/>
                        </a:rPr>
                        <a:t>XSV-09-009-0004</a:t>
                      </a:r>
                    </a:p>
                  </a:txBody>
                  <a:tcPr/>
                </a:tc>
                <a:tc>
                  <a:txBody>
                    <a:bodyPr/>
                    <a:lstStyle/>
                    <a:p>
                      <a:r>
                        <a:rPr lang="en-US" sz="1000" dirty="0">
                          <a:latin typeface="News Gothic Std" charset="0"/>
                          <a:ea typeface="News Gothic Std" charset="0"/>
                          <a:cs typeface="News Gothic Std" charset="0"/>
                        </a:rPr>
                        <a:t>Door Hinge</a:t>
                      </a:r>
                    </a:p>
                  </a:txBody>
                  <a:tcPr/>
                </a:tc>
                <a:tc>
                  <a:txBody>
                    <a:bodyPr/>
                    <a:lstStyle/>
                    <a:p>
                      <a:r>
                        <a:rPr lang="en-US" sz="1000" dirty="0">
                          <a:latin typeface="News Gothic Std" charset="0"/>
                          <a:ea typeface="News Gothic Std" charset="0"/>
                          <a:cs typeface="News Gothic Std" charset="0"/>
                        </a:rPr>
                        <a:t>10)</a:t>
                      </a:r>
                    </a:p>
                  </a:txBody>
                  <a:tcPr/>
                </a:tc>
                <a:tc>
                  <a:txBody>
                    <a:bodyPr/>
                    <a:lstStyle/>
                    <a:p>
                      <a:r>
                        <a:rPr lang="en-US" sz="1000" dirty="0">
                          <a:latin typeface="News Gothic Std" charset="0"/>
                          <a:ea typeface="News Gothic Std" charset="0"/>
                          <a:cs typeface="News Gothic Std" charset="0"/>
                        </a:rPr>
                        <a:t>XSV-01-0</a:t>
                      </a:r>
                      <a:r>
                        <a:rPr lang="en-US" altLang="zh-CN" sz="1000" dirty="0">
                          <a:latin typeface="News Gothic Std" charset="0"/>
                          <a:ea typeface="News Gothic Std" charset="0"/>
                          <a:cs typeface="News Gothic Std" charset="0"/>
                        </a:rPr>
                        <a:t>10</a:t>
                      </a:r>
                      <a:r>
                        <a:rPr lang="en-US" sz="1000" dirty="0">
                          <a:latin typeface="News Gothic Std" charset="0"/>
                          <a:ea typeface="News Gothic Std" charset="0"/>
                          <a:cs typeface="News Gothic Std" charset="0"/>
                        </a:rPr>
                        <a:t>-0616</a:t>
                      </a:r>
                    </a:p>
                  </a:txBody>
                  <a:tcPr/>
                </a:tc>
                <a:tc>
                  <a:txBody>
                    <a:bodyPr/>
                    <a:lstStyle/>
                    <a:p>
                      <a:r>
                        <a:rPr lang="en-US" sz="1000" dirty="0">
                          <a:latin typeface="News Gothic Std" charset="0"/>
                          <a:ea typeface="News Gothic Std" charset="0"/>
                          <a:cs typeface="News Gothic Std" charset="0"/>
                        </a:rPr>
                        <a:t>Handle Screw</a:t>
                      </a:r>
                    </a:p>
                  </a:txBody>
                  <a:tcPr/>
                </a:tc>
                <a:extLst>
                  <a:ext uri="{0D108BD9-81ED-4DB2-BD59-A6C34878D82A}">
                    <a16:rowId xmlns:a16="http://schemas.microsoft.com/office/drawing/2014/main" val="10002"/>
                  </a:ext>
                </a:extLst>
              </a:tr>
              <a:tr h="230273">
                <a:tc>
                  <a:txBody>
                    <a:bodyPr/>
                    <a:lstStyle/>
                    <a:p>
                      <a:r>
                        <a:rPr lang="en-US" sz="1000" dirty="0">
                          <a:latin typeface="News Gothic Std" charset="0"/>
                          <a:ea typeface="News Gothic Std" charset="0"/>
                          <a:cs typeface="News Gothic Std" charset="0"/>
                        </a:rPr>
                        <a:t>3)</a:t>
                      </a:r>
                    </a:p>
                  </a:txBody>
                  <a:tcPr/>
                </a:tc>
                <a:tc>
                  <a:txBody>
                    <a:bodyPr/>
                    <a:lstStyle/>
                    <a:p>
                      <a:r>
                        <a:rPr lang="en-US" sz="1000" dirty="0">
                          <a:latin typeface="News Gothic Std" charset="0"/>
                          <a:ea typeface="News Gothic Std" charset="0"/>
                          <a:cs typeface="News Gothic Std" charset="0"/>
                        </a:rPr>
                        <a:t>XBS-02-030-0002</a:t>
                      </a:r>
                    </a:p>
                  </a:txBody>
                  <a:tcPr/>
                </a:tc>
                <a:tc>
                  <a:txBody>
                    <a:bodyPr/>
                    <a:lstStyle/>
                    <a:p>
                      <a:r>
                        <a:rPr lang="en-US" sz="1000" dirty="0">
                          <a:latin typeface="News Gothic Std" charset="0"/>
                          <a:ea typeface="News Gothic Std" charset="0"/>
                          <a:cs typeface="News Gothic Std" charset="0"/>
                        </a:rPr>
                        <a:t>Right Handle Base Plate</a:t>
                      </a:r>
                    </a:p>
                  </a:txBody>
                  <a:tcPr/>
                </a:tc>
                <a:tc>
                  <a:txBody>
                    <a:bodyPr/>
                    <a:lstStyle/>
                    <a:p>
                      <a:r>
                        <a:rPr lang="en-US" sz="1000" dirty="0">
                          <a:latin typeface="News Gothic Std" charset="0"/>
                          <a:ea typeface="News Gothic Std" charset="0"/>
                          <a:cs typeface="News Gothic Std" charset="0"/>
                        </a:rPr>
                        <a:t>11)</a:t>
                      </a:r>
                    </a:p>
                  </a:txBody>
                  <a:tcPr/>
                </a:tc>
                <a:tc>
                  <a:txBody>
                    <a:bodyPr/>
                    <a:lstStyle/>
                    <a:p>
                      <a:r>
                        <a:rPr lang="en-US" sz="1000" dirty="0">
                          <a:latin typeface="News Gothic Std" charset="0"/>
                          <a:ea typeface="News Gothic Std" charset="0"/>
                          <a:cs typeface="News Gothic Std" charset="0"/>
                        </a:rPr>
                        <a:t>XBS-02-030-0001</a:t>
                      </a:r>
                    </a:p>
                  </a:txBody>
                  <a:tcPr/>
                </a:tc>
                <a:tc>
                  <a:txBody>
                    <a:bodyPr/>
                    <a:lstStyle/>
                    <a:p>
                      <a:r>
                        <a:rPr lang="en-US" sz="1000" dirty="0">
                          <a:latin typeface="News Gothic Std" charset="0"/>
                          <a:ea typeface="News Gothic Std" charset="0"/>
                          <a:cs typeface="News Gothic Std" charset="0"/>
                        </a:rPr>
                        <a:t>Left Handle Base Plate</a:t>
                      </a:r>
                    </a:p>
                  </a:txBody>
                  <a:tcPr/>
                </a:tc>
                <a:extLst>
                  <a:ext uri="{0D108BD9-81ED-4DB2-BD59-A6C34878D82A}">
                    <a16:rowId xmlns:a16="http://schemas.microsoft.com/office/drawing/2014/main" val="10003"/>
                  </a:ext>
                </a:extLst>
              </a:tr>
              <a:tr h="230273">
                <a:tc>
                  <a:txBody>
                    <a:bodyPr/>
                    <a:lstStyle/>
                    <a:p>
                      <a:r>
                        <a:rPr lang="en-US" sz="1000" dirty="0">
                          <a:latin typeface="News Gothic Std" charset="0"/>
                          <a:ea typeface="News Gothic Std" charset="0"/>
                          <a:cs typeface="News Gothic Std" charset="0"/>
                        </a:rPr>
                        <a:t>4)</a:t>
                      </a:r>
                    </a:p>
                  </a:txBody>
                  <a:tcPr/>
                </a:tc>
                <a:tc>
                  <a:txBody>
                    <a:bodyPr/>
                    <a:lstStyle/>
                    <a:p>
                      <a:r>
                        <a:rPr lang="en-US" sz="1000" dirty="0">
                          <a:latin typeface="News Gothic Std" charset="0"/>
                          <a:ea typeface="News Gothic Std" charset="0"/>
                          <a:cs typeface="News Gothic Std" charset="0"/>
                        </a:rPr>
                        <a:t>XBS-05-025-0720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dirty="0">
                          <a:latin typeface="News Gothic Std" charset="0"/>
                          <a:ea typeface="News Gothic Std" charset="0"/>
                          <a:cs typeface="News Gothic Std" charset="0"/>
                        </a:rPr>
                        <a:t>Handle</a:t>
                      </a:r>
                    </a:p>
                  </a:txBody>
                  <a:tcPr/>
                </a:tc>
                <a:tc>
                  <a:txBody>
                    <a:bodyPr/>
                    <a:lstStyle/>
                    <a:p>
                      <a:r>
                        <a:rPr lang="en-US" sz="1000" dirty="0">
                          <a:latin typeface="News Gothic Std" charset="0"/>
                          <a:ea typeface="News Gothic Std" charset="0"/>
                          <a:cs typeface="News Gothic Std" charset="0"/>
                        </a:rPr>
                        <a:t>12)</a:t>
                      </a:r>
                    </a:p>
                  </a:txBody>
                  <a:tcPr/>
                </a:tc>
                <a:tc>
                  <a:txBody>
                    <a:bodyPr/>
                    <a:lstStyle/>
                    <a:p>
                      <a:r>
                        <a:rPr lang="en-US" sz="1000" dirty="0">
                          <a:latin typeface="News Gothic Std" charset="0"/>
                          <a:ea typeface="News Gothic Std" charset="0"/>
                          <a:cs typeface="News Gothic Std" charset="0"/>
                        </a:rPr>
                        <a:t>XSV-01-0</a:t>
                      </a:r>
                      <a:r>
                        <a:rPr lang="en-US" altLang="zh-CN" sz="1000" dirty="0">
                          <a:latin typeface="News Gothic Std" charset="0"/>
                          <a:ea typeface="News Gothic Std" charset="0"/>
                          <a:cs typeface="News Gothic Std" charset="0"/>
                        </a:rPr>
                        <a:t>10</a:t>
                      </a:r>
                      <a:r>
                        <a:rPr lang="en-US" sz="1000" dirty="0">
                          <a:latin typeface="News Gothic Std" charset="0"/>
                          <a:ea typeface="News Gothic Std" charset="0"/>
                          <a:cs typeface="News Gothic Std" charset="0"/>
                        </a:rPr>
                        <a:t>-0408</a:t>
                      </a:r>
                    </a:p>
                  </a:txBody>
                  <a:tcPr/>
                </a:tc>
                <a:tc>
                  <a:txBody>
                    <a:bodyPr/>
                    <a:lstStyle/>
                    <a:p>
                      <a:r>
                        <a:rPr lang="en-US" sz="1000" dirty="0">
                          <a:latin typeface="News Gothic Std" charset="0"/>
                          <a:ea typeface="News Gothic Std" charset="0"/>
                          <a:cs typeface="News Gothic Std" charset="0"/>
                        </a:rPr>
                        <a:t>Door Bar Bracket Screw</a:t>
                      </a:r>
                    </a:p>
                  </a:txBody>
                  <a:tcPr/>
                </a:tc>
                <a:extLst>
                  <a:ext uri="{0D108BD9-81ED-4DB2-BD59-A6C34878D82A}">
                    <a16:rowId xmlns:a16="http://schemas.microsoft.com/office/drawing/2014/main" val="10004"/>
                  </a:ext>
                </a:extLst>
              </a:tr>
              <a:tr h="230273">
                <a:tc>
                  <a:txBody>
                    <a:bodyPr/>
                    <a:lstStyle/>
                    <a:p>
                      <a:r>
                        <a:rPr lang="en-US" sz="1000" dirty="0">
                          <a:latin typeface="News Gothic Std" charset="0"/>
                          <a:ea typeface="News Gothic Std" charset="0"/>
                          <a:cs typeface="News Gothic Std" charset="0"/>
                        </a:rPr>
                        <a:t>5)</a:t>
                      </a:r>
                    </a:p>
                  </a:txBody>
                  <a:tcPr/>
                </a:tc>
                <a:tc>
                  <a:txBody>
                    <a:bodyPr/>
                    <a:lstStyle/>
                    <a:p>
                      <a:r>
                        <a:rPr lang="en-US" sz="1000" dirty="0">
                          <a:latin typeface="News Gothic Std" charset="0"/>
                          <a:ea typeface="News Gothic Std" charset="0"/>
                          <a:cs typeface="News Gothic Std" charset="0"/>
                        </a:rPr>
                        <a:t>XBS-02-029-0001</a:t>
                      </a:r>
                    </a:p>
                  </a:txBody>
                  <a:tcPr/>
                </a:tc>
                <a:tc>
                  <a:txBody>
                    <a:bodyPr/>
                    <a:lstStyle/>
                    <a:p>
                      <a:r>
                        <a:rPr lang="en-US" sz="1000" dirty="0">
                          <a:latin typeface="News Gothic Std" charset="0"/>
                          <a:ea typeface="News Gothic Std" charset="0"/>
                          <a:cs typeface="News Gothic Std" charset="0"/>
                        </a:rPr>
                        <a:t>Door Bar Bracket</a:t>
                      </a:r>
                    </a:p>
                  </a:txBody>
                  <a:tcPr/>
                </a:tc>
                <a:tc>
                  <a:txBody>
                    <a:bodyPr/>
                    <a:lstStyle/>
                    <a:p>
                      <a:r>
                        <a:rPr lang="en-US" sz="1000" dirty="0">
                          <a:latin typeface="News Gothic Std" charset="0"/>
                          <a:ea typeface="News Gothic Std" charset="0"/>
                          <a:cs typeface="News Gothic Std" charset="0"/>
                        </a:rPr>
                        <a:t>13)</a:t>
                      </a:r>
                    </a:p>
                  </a:txBody>
                  <a:tcPr/>
                </a:tc>
                <a:tc>
                  <a:txBody>
                    <a:bodyPr/>
                    <a:lstStyle/>
                    <a:p>
                      <a:r>
                        <a:rPr lang="en-US" sz="1000" dirty="0">
                          <a:latin typeface="News Gothic Std" charset="0"/>
                          <a:ea typeface="News Gothic Std" charset="0"/>
                          <a:cs typeface="News Gothic Std" charset="0"/>
                        </a:rPr>
                        <a:t>XBK-02-028-0001</a:t>
                      </a:r>
                      <a:endParaRPr lang="en-US" sz="1000" dirty="0">
                        <a:highlight>
                          <a:srgbClr val="FFFF00"/>
                        </a:highlight>
                        <a:latin typeface="News Gothic Std" charset="0"/>
                        <a:ea typeface="News Gothic Std" charset="0"/>
                        <a:cs typeface="News Gothic Std" charset="0"/>
                      </a:endParaRPr>
                    </a:p>
                  </a:txBody>
                  <a:tcPr/>
                </a:tc>
                <a:tc>
                  <a:txBody>
                    <a:bodyPr/>
                    <a:lstStyle/>
                    <a:p>
                      <a:r>
                        <a:rPr lang="en-US" sz="1000" dirty="0">
                          <a:latin typeface="News Gothic Std" charset="0"/>
                          <a:ea typeface="News Gothic Std" charset="0"/>
                          <a:cs typeface="News Gothic Std" charset="0"/>
                        </a:rPr>
                        <a:t>Plastic Spacer</a:t>
                      </a:r>
                    </a:p>
                  </a:txBody>
                  <a:tcPr/>
                </a:tc>
                <a:extLst>
                  <a:ext uri="{0D108BD9-81ED-4DB2-BD59-A6C34878D82A}">
                    <a16:rowId xmlns:a16="http://schemas.microsoft.com/office/drawing/2014/main" val="10005"/>
                  </a:ext>
                </a:extLst>
              </a:tr>
              <a:tr h="230273">
                <a:tc>
                  <a:txBody>
                    <a:bodyPr/>
                    <a:lstStyle/>
                    <a:p>
                      <a:r>
                        <a:rPr lang="en-US" sz="1000" dirty="0">
                          <a:latin typeface="News Gothic Std" charset="0"/>
                          <a:ea typeface="News Gothic Std" charset="0"/>
                          <a:cs typeface="News Gothic Std" charset="0"/>
                        </a:rPr>
                        <a:t>6)</a:t>
                      </a:r>
                    </a:p>
                  </a:txBody>
                  <a:tcPr/>
                </a:tc>
                <a:tc>
                  <a:txBody>
                    <a:bodyPr/>
                    <a:lstStyle/>
                    <a:p>
                      <a:r>
                        <a:rPr lang="en-US" sz="1000" dirty="0">
                          <a:latin typeface="News Gothic Std" charset="0"/>
                          <a:ea typeface="News Gothic Std" charset="0"/>
                          <a:cs typeface="News Gothic Std" charset="0"/>
                        </a:rPr>
                        <a:t>XBS-05-026-7075</a:t>
                      </a:r>
                    </a:p>
                  </a:txBody>
                  <a:tcPr/>
                </a:tc>
                <a:tc>
                  <a:txBody>
                    <a:bodyPr/>
                    <a:lstStyle/>
                    <a:p>
                      <a:r>
                        <a:rPr lang="en-US" sz="1000" dirty="0">
                          <a:latin typeface="News Gothic Std" charset="0"/>
                          <a:ea typeface="News Gothic Std" charset="0"/>
                          <a:cs typeface="News Gothic Std" charset="0"/>
                        </a:rPr>
                        <a:t>Door Bar </a:t>
                      </a:r>
                    </a:p>
                  </a:txBody>
                  <a:tcPr/>
                </a:tc>
                <a:tc>
                  <a:txBody>
                    <a:bodyPr/>
                    <a:lstStyle/>
                    <a:p>
                      <a:r>
                        <a:rPr lang="en-US" sz="1000" dirty="0">
                          <a:latin typeface="News Gothic Std" charset="0"/>
                          <a:ea typeface="News Gothic Std" charset="0"/>
                          <a:cs typeface="News Gothic Std" charset="0"/>
                        </a:rPr>
                        <a:t>14)</a:t>
                      </a:r>
                    </a:p>
                  </a:txBody>
                  <a:tcPr/>
                </a:tc>
                <a:tc>
                  <a:txBody>
                    <a:bodyPr/>
                    <a:lstStyle/>
                    <a:p>
                      <a:r>
                        <a:rPr lang="en-US" sz="1000" dirty="0">
                          <a:solidFill>
                            <a:schemeClr val="tx1"/>
                          </a:solidFill>
                          <a:latin typeface="News Gothic Std" charset="0"/>
                          <a:ea typeface="News Gothic Std" charset="0"/>
                          <a:cs typeface="News Gothic Std" charset="0"/>
                        </a:rPr>
                        <a:t>XBS-02-027-0001</a:t>
                      </a:r>
                    </a:p>
                  </a:txBody>
                  <a:tcPr/>
                </a:tc>
                <a:tc>
                  <a:txBody>
                    <a:bodyPr/>
                    <a:lstStyle/>
                    <a:p>
                      <a:r>
                        <a:rPr lang="en-US" sz="1000" dirty="0">
                          <a:latin typeface="News Gothic Std" charset="0"/>
                          <a:ea typeface="News Gothic Std" charset="0"/>
                          <a:cs typeface="News Gothic Std" charset="0"/>
                        </a:rPr>
                        <a:t>Door Bar Stopper</a:t>
                      </a:r>
                    </a:p>
                  </a:txBody>
                  <a:tcPr/>
                </a:tc>
                <a:extLst>
                  <a:ext uri="{0D108BD9-81ED-4DB2-BD59-A6C34878D82A}">
                    <a16:rowId xmlns:a16="http://schemas.microsoft.com/office/drawing/2014/main" val="10006"/>
                  </a:ext>
                </a:extLst>
              </a:tr>
              <a:tr h="230273">
                <a:tc>
                  <a:txBody>
                    <a:bodyPr/>
                    <a:lstStyle/>
                    <a:p>
                      <a:r>
                        <a:rPr lang="en-US" sz="1000" dirty="0">
                          <a:latin typeface="News Gothic Std" charset="0"/>
                          <a:ea typeface="News Gothic Std" charset="0"/>
                          <a:cs typeface="News Gothic Std" charset="0"/>
                        </a:rPr>
                        <a:t>7)</a:t>
                      </a:r>
                    </a:p>
                  </a:txBody>
                  <a:tcPr/>
                </a:tc>
                <a:tc>
                  <a:txBody>
                    <a:bodyPr/>
                    <a:lstStyle/>
                    <a:p>
                      <a:r>
                        <a:rPr lang="en-US" sz="1000" dirty="0">
                          <a:latin typeface="News Gothic Std" charset="0"/>
                          <a:ea typeface="News Gothic Std" charset="0"/>
                          <a:cs typeface="News Gothic Std" charset="0"/>
                        </a:rPr>
                        <a:t>XBS-98-012-1662</a:t>
                      </a:r>
                    </a:p>
                  </a:txBody>
                  <a:tcPr/>
                </a:tc>
                <a:tc>
                  <a:txBody>
                    <a:bodyPr/>
                    <a:lstStyle/>
                    <a:p>
                      <a:r>
                        <a:rPr lang="en-US" sz="1000" dirty="0">
                          <a:latin typeface="News Gothic Std" charset="0"/>
                          <a:ea typeface="News Gothic Std" charset="0"/>
                          <a:cs typeface="News Gothic Std" charset="0"/>
                        </a:rPr>
                        <a:t>Feet Leveler</a:t>
                      </a:r>
                    </a:p>
                  </a:txBody>
                  <a:tcPr/>
                </a:tc>
                <a:tc>
                  <a:txBody>
                    <a:bodyPr/>
                    <a:lstStyle/>
                    <a:p>
                      <a:r>
                        <a:rPr lang="en-US" sz="1000" dirty="0">
                          <a:latin typeface="News Gothic Std" charset="0"/>
                          <a:ea typeface="News Gothic Std" charset="0"/>
                          <a:cs typeface="News Gothic Std" charset="0"/>
                        </a:rPr>
                        <a:t>15)</a:t>
                      </a:r>
                    </a:p>
                  </a:txBody>
                  <a:tcPr/>
                </a:tc>
                <a:tc>
                  <a:txBody>
                    <a:bodyPr/>
                    <a:lstStyle/>
                    <a:p>
                      <a:r>
                        <a:rPr lang="en-US" sz="1000" dirty="0">
                          <a:latin typeface="News Gothic Std" charset="0"/>
                          <a:ea typeface="News Gothic Std" charset="0"/>
                          <a:cs typeface="News Gothic Std" charset="0"/>
                        </a:rPr>
                        <a:t>XSV-01-0</a:t>
                      </a:r>
                      <a:r>
                        <a:rPr lang="en-US" altLang="zh-CN" sz="1000" dirty="0">
                          <a:latin typeface="News Gothic Std" charset="0"/>
                          <a:ea typeface="News Gothic Std" charset="0"/>
                          <a:cs typeface="News Gothic Std" charset="0"/>
                        </a:rPr>
                        <a:t>27</a:t>
                      </a:r>
                      <a:r>
                        <a:rPr lang="en-US" sz="1000" dirty="0">
                          <a:latin typeface="News Gothic Std" charset="0"/>
                          <a:ea typeface="News Gothic Std" charset="0"/>
                          <a:cs typeface="News Gothic Std" charset="0"/>
                        </a:rPr>
                        <a:t>-0408</a:t>
                      </a:r>
                    </a:p>
                  </a:txBody>
                  <a:tcPr/>
                </a:tc>
                <a:tc>
                  <a:txBody>
                    <a:bodyPr/>
                    <a:lstStyle/>
                    <a:p>
                      <a:r>
                        <a:rPr lang="en-US" sz="1000" dirty="0">
                          <a:latin typeface="News Gothic Std" charset="0"/>
                          <a:ea typeface="News Gothic Std" charset="0"/>
                          <a:cs typeface="News Gothic Std" charset="0"/>
                        </a:rPr>
                        <a:t>Stopper Screw</a:t>
                      </a:r>
                    </a:p>
                  </a:txBody>
                  <a:tcPr/>
                </a:tc>
                <a:extLst>
                  <a:ext uri="{0D108BD9-81ED-4DB2-BD59-A6C34878D82A}">
                    <a16:rowId xmlns:a16="http://schemas.microsoft.com/office/drawing/2014/main" val="10007"/>
                  </a:ext>
                </a:extLst>
              </a:tr>
              <a:tr h="0">
                <a:tc>
                  <a:txBody>
                    <a:bodyPr/>
                    <a:lstStyle/>
                    <a:p>
                      <a:r>
                        <a:rPr lang="en-US" sz="1000" dirty="0">
                          <a:latin typeface="News Gothic Std" charset="0"/>
                          <a:ea typeface="News Gothic Std" charset="0"/>
                          <a:cs typeface="News Gothic Std" charset="0"/>
                        </a:rPr>
                        <a:t>8)</a:t>
                      </a:r>
                    </a:p>
                  </a:txBody>
                  <a:tcPr/>
                </a:tc>
                <a:tc>
                  <a:txBody>
                    <a:bodyPr/>
                    <a:lstStyle/>
                    <a:p>
                      <a:r>
                        <a:rPr lang="en-US" sz="1000" dirty="0">
                          <a:latin typeface="News Gothic Std" charset="0"/>
                          <a:ea typeface="News Gothic Std" charset="0"/>
                          <a:cs typeface="News Gothic Std" charset="0"/>
                        </a:rPr>
                        <a:t>PBK-03-073-2235</a:t>
                      </a:r>
                    </a:p>
                  </a:txBody>
                  <a:tcPr/>
                </a:tc>
                <a:tc>
                  <a:txBody>
                    <a:bodyPr/>
                    <a:lstStyle/>
                    <a:p>
                      <a:r>
                        <a:rPr lang="en-US" sz="1000" dirty="0">
                          <a:latin typeface="News Gothic Std" charset="0"/>
                          <a:ea typeface="News Gothic Std" charset="0"/>
                          <a:cs typeface="News Gothic Std" charset="0"/>
                        </a:rPr>
                        <a:t>Shelf</a:t>
                      </a:r>
                    </a:p>
                  </a:txBody>
                  <a:tcPr/>
                </a:tc>
                <a:tc>
                  <a:txBody>
                    <a:bodyPr/>
                    <a:lstStyle/>
                    <a:p>
                      <a:endParaRPr lang="en-US" sz="1000" dirty="0">
                        <a:latin typeface="News Gothic Std" charset="0"/>
                        <a:ea typeface="News Gothic Std" charset="0"/>
                        <a:cs typeface="News Gothic Std" charset="0"/>
                      </a:endParaRPr>
                    </a:p>
                  </a:txBody>
                  <a:tcPr/>
                </a:tc>
                <a:tc>
                  <a:txBody>
                    <a:bodyPr/>
                    <a:lstStyle/>
                    <a:p>
                      <a:endParaRPr lang="en-US" sz="1000" dirty="0">
                        <a:latin typeface="News Gothic Std" charset="0"/>
                        <a:ea typeface="News Gothic Std" charset="0"/>
                        <a:cs typeface="News Gothic Std" charset="0"/>
                      </a:endParaRPr>
                    </a:p>
                  </a:txBody>
                  <a:tcPr/>
                </a:tc>
                <a:tc>
                  <a:txBody>
                    <a:bodyPr/>
                    <a:lstStyle/>
                    <a:p>
                      <a:endParaRPr lang="en-US" sz="1000" dirty="0">
                        <a:latin typeface="News Gothic Std" charset="0"/>
                        <a:ea typeface="News Gothic Std" charset="0"/>
                        <a:cs typeface="News Gothic Std" charset="0"/>
                      </a:endParaRPr>
                    </a:p>
                  </a:txBody>
                  <a:tcPr/>
                </a:tc>
                <a:extLst>
                  <a:ext uri="{0D108BD9-81ED-4DB2-BD59-A6C34878D82A}">
                    <a16:rowId xmlns:a16="http://schemas.microsoft.com/office/drawing/2014/main" val="10008"/>
                  </a:ext>
                </a:extLst>
              </a:tr>
              <a:tr h="0">
                <a:tc>
                  <a:txBody>
                    <a:bodyPr/>
                    <a:lstStyle/>
                    <a:p>
                      <a:endParaRPr lang="en-US" sz="1000" dirty="0">
                        <a:latin typeface="News Gothic Std" charset="0"/>
                        <a:ea typeface="News Gothic Std" charset="0"/>
                        <a:cs typeface="News Gothic Std" charset="0"/>
                      </a:endParaRPr>
                    </a:p>
                  </a:txBody>
                  <a:tcPr/>
                </a:tc>
                <a:tc>
                  <a:txBody>
                    <a:bodyPr/>
                    <a:lstStyle/>
                    <a:p>
                      <a:endParaRPr lang="en-US" sz="1000" dirty="0">
                        <a:latin typeface="News Gothic Std" charset="0"/>
                        <a:ea typeface="News Gothic Std" charset="0"/>
                        <a:cs typeface="News Gothic Std" charset="0"/>
                      </a:endParaRPr>
                    </a:p>
                  </a:txBody>
                  <a:tcPr/>
                </a:tc>
                <a:tc>
                  <a:txBody>
                    <a:bodyPr/>
                    <a:lstStyle/>
                    <a:p>
                      <a:endParaRPr lang="en-US" sz="1000" dirty="0">
                        <a:latin typeface="News Gothic Std" charset="0"/>
                        <a:ea typeface="News Gothic Std" charset="0"/>
                        <a:cs typeface="News Gothic Std" charset="0"/>
                      </a:endParaRPr>
                    </a:p>
                  </a:txBody>
                  <a:tcPr/>
                </a:tc>
                <a:tc>
                  <a:txBody>
                    <a:bodyPr/>
                    <a:lstStyle/>
                    <a:p>
                      <a:endParaRPr lang="en-US" sz="1000" dirty="0">
                        <a:latin typeface="News Gothic Std" charset="0"/>
                        <a:ea typeface="News Gothic Std" charset="0"/>
                        <a:cs typeface="News Gothic Std" charset="0"/>
                      </a:endParaRPr>
                    </a:p>
                  </a:txBody>
                  <a:tcPr/>
                </a:tc>
                <a:tc>
                  <a:txBody>
                    <a:bodyPr/>
                    <a:lstStyle/>
                    <a:p>
                      <a:endParaRPr lang="en-US" sz="1000" dirty="0">
                        <a:latin typeface="News Gothic Std" charset="0"/>
                        <a:ea typeface="News Gothic Std" charset="0"/>
                        <a:cs typeface="News Gothic Std" charset="0"/>
                      </a:endParaRPr>
                    </a:p>
                  </a:txBody>
                  <a:tcPr/>
                </a:tc>
                <a:tc>
                  <a:txBody>
                    <a:bodyPr/>
                    <a:lstStyle/>
                    <a:p>
                      <a:endParaRPr lang="en-US" sz="1000" dirty="0">
                        <a:latin typeface="News Gothic Std" charset="0"/>
                        <a:ea typeface="News Gothic Std" charset="0"/>
                        <a:cs typeface="News Gothic Std" charset="0"/>
                      </a:endParaRPr>
                    </a:p>
                  </a:txBody>
                  <a:tcPr/>
                </a:tc>
                <a:extLst>
                  <a:ext uri="{0D108BD9-81ED-4DB2-BD59-A6C34878D82A}">
                    <a16:rowId xmlns:a16="http://schemas.microsoft.com/office/drawing/2014/main" val="2346559733"/>
                  </a:ext>
                </a:extLst>
              </a:tr>
            </a:tbl>
          </a:graphicData>
        </a:graphic>
      </p:graphicFrame>
      <p:pic>
        <p:nvPicPr>
          <p:cNvPr id="132" name="Picture 131">
            <a:extLst>
              <a:ext uri="{FF2B5EF4-FFF2-40B4-BE49-F238E27FC236}">
                <a16:creationId xmlns:a16="http://schemas.microsoft.com/office/drawing/2014/main" id="{85F45C9A-B75D-4764-A3CE-1EB054DD3C7A}"/>
              </a:ext>
            </a:extLst>
          </p:cNvPr>
          <p:cNvPicPr>
            <a:picLocks noChangeAspect="1"/>
          </p:cNvPicPr>
          <p:nvPr/>
        </p:nvPicPr>
        <p:blipFill>
          <a:blip r:embed="rId2"/>
          <a:stretch>
            <a:fillRect/>
          </a:stretch>
        </p:blipFill>
        <p:spPr>
          <a:xfrm>
            <a:off x="1969551" y="3635289"/>
            <a:ext cx="2692649" cy="4520652"/>
          </a:xfrm>
          <a:prstGeom prst="rect">
            <a:avLst/>
          </a:prstGeom>
        </p:spPr>
      </p:pic>
      <p:sp>
        <p:nvSpPr>
          <p:cNvPr id="21" name="Rectangle 3"/>
          <p:cNvSpPr>
            <a:spLocks noChangeArrowheads="1"/>
          </p:cNvSpPr>
          <p:nvPr/>
        </p:nvSpPr>
        <p:spPr bwMode="auto">
          <a:xfrm>
            <a:off x="304800" y="476250"/>
            <a:ext cx="5901890" cy="3667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800" b="1" dirty="0">
                <a:latin typeface="News Gothic Std"/>
              </a:rPr>
              <a:t>SERVICE PARTS LIST – TSNPBK-0610</a:t>
            </a:r>
          </a:p>
        </p:txBody>
      </p:sp>
      <p:grpSp>
        <p:nvGrpSpPr>
          <p:cNvPr id="25" name="Group 4"/>
          <p:cNvGrpSpPr>
            <a:grpSpLocks/>
          </p:cNvGrpSpPr>
          <p:nvPr/>
        </p:nvGrpSpPr>
        <p:grpSpPr bwMode="auto">
          <a:xfrm>
            <a:off x="336550" y="496888"/>
            <a:ext cx="6140450" cy="304800"/>
            <a:chOff x="480" y="619"/>
            <a:chExt cx="3552" cy="192"/>
          </a:xfrm>
        </p:grpSpPr>
        <p:sp>
          <p:nvSpPr>
            <p:cNvPr id="26" name="Line 5"/>
            <p:cNvSpPr>
              <a:spLocks noChangeShapeType="1"/>
            </p:cNvSpPr>
            <p:nvPr/>
          </p:nvSpPr>
          <p:spPr bwMode="auto">
            <a:xfrm>
              <a:off x="480" y="624"/>
              <a:ext cx="3552" cy="0"/>
            </a:xfrm>
            <a:prstGeom prst="line">
              <a:avLst/>
            </a:prstGeom>
            <a:noFill/>
            <a:ln w="22225">
              <a:solidFill>
                <a:srgbClr val="FB6E05"/>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Arial" charset="0"/>
                <a:ea typeface="ＭＳ Ｐゴシック" charset="0"/>
              </a:endParaRPr>
            </a:p>
          </p:txBody>
        </p:sp>
        <p:sp>
          <p:nvSpPr>
            <p:cNvPr id="27" name="Line 6"/>
            <p:cNvSpPr>
              <a:spLocks noChangeShapeType="1"/>
            </p:cNvSpPr>
            <p:nvPr/>
          </p:nvSpPr>
          <p:spPr bwMode="auto">
            <a:xfrm>
              <a:off x="480" y="619"/>
              <a:ext cx="0" cy="192"/>
            </a:xfrm>
            <a:prstGeom prst="line">
              <a:avLst/>
            </a:prstGeom>
            <a:noFill/>
            <a:ln w="22225">
              <a:solidFill>
                <a:srgbClr val="FB6E05"/>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Arial" charset="0"/>
                <a:ea typeface="ＭＳ Ｐゴシック" charset="0"/>
              </a:endParaRPr>
            </a:p>
          </p:txBody>
        </p:sp>
      </p:grpSp>
      <p:sp>
        <p:nvSpPr>
          <p:cNvPr id="81" name="Rectangle 4"/>
          <p:cNvSpPr>
            <a:spLocks noChangeArrowheads="1"/>
          </p:cNvSpPr>
          <p:nvPr/>
        </p:nvSpPr>
        <p:spPr bwMode="auto">
          <a:xfrm>
            <a:off x="312316" y="1020679"/>
            <a:ext cx="561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latin typeface="News Gothic Std"/>
                <a:ea typeface="SimSun" panose="02010600030101010101" pitchFamily="2" charset="-122"/>
              </a:rPr>
              <a:t>TRINITY Customer Service provides the following replacement parts:</a:t>
            </a:r>
          </a:p>
        </p:txBody>
      </p:sp>
      <p:grpSp>
        <p:nvGrpSpPr>
          <p:cNvPr id="82" name="Group 81"/>
          <p:cNvGrpSpPr/>
          <p:nvPr/>
        </p:nvGrpSpPr>
        <p:grpSpPr>
          <a:xfrm>
            <a:off x="6103698" y="4783459"/>
            <a:ext cx="282575" cy="304800"/>
            <a:chOff x="3803446" y="1631044"/>
            <a:chExt cx="282575" cy="304800"/>
          </a:xfrm>
        </p:grpSpPr>
        <p:cxnSp>
          <p:nvCxnSpPr>
            <p:cNvPr id="83" name="AutoShape 23"/>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84" name="AutoShape 24"/>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85" name="Rectangle 25"/>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2</a:t>
              </a:r>
            </a:p>
          </p:txBody>
        </p:sp>
      </p:grpSp>
      <p:cxnSp>
        <p:nvCxnSpPr>
          <p:cNvPr id="96" name="Straight Connector 95"/>
          <p:cNvCxnSpPr>
            <a:cxnSpLocks/>
            <a:endCxn id="269" idx="1"/>
          </p:cNvCxnSpPr>
          <p:nvPr/>
        </p:nvCxnSpPr>
        <p:spPr bwMode="auto">
          <a:xfrm flipV="1">
            <a:off x="3350074" y="5630742"/>
            <a:ext cx="2753624" cy="152400"/>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08" name="Group 107"/>
          <p:cNvGrpSpPr/>
          <p:nvPr/>
        </p:nvGrpSpPr>
        <p:grpSpPr>
          <a:xfrm>
            <a:off x="6103698" y="6644208"/>
            <a:ext cx="282575" cy="304800"/>
            <a:chOff x="3803446" y="1631044"/>
            <a:chExt cx="282575" cy="304800"/>
          </a:xfrm>
        </p:grpSpPr>
        <p:cxnSp>
          <p:nvCxnSpPr>
            <p:cNvPr id="109" name="AutoShape 23"/>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10" name="AutoShape 24"/>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11" name="Rectangle 25"/>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5</a:t>
              </a:r>
            </a:p>
          </p:txBody>
        </p:sp>
      </p:grpSp>
      <p:cxnSp>
        <p:nvCxnSpPr>
          <p:cNvPr id="121" name="Straight Connector 120"/>
          <p:cNvCxnSpPr>
            <a:cxnSpLocks/>
            <a:endCxn id="116" idx="1"/>
          </p:cNvCxnSpPr>
          <p:nvPr/>
        </p:nvCxnSpPr>
        <p:spPr bwMode="auto">
          <a:xfrm flipV="1">
            <a:off x="4439653" y="4361529"/>
            <a:ext cx="1664045" cy="283593"/>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22" name="Group 121"/>
          <p:cNvGrpSpPr/>
          <p:nvPr/>
        </p:nvGrpSpPr>
        <p:grpSpPr>
          <a:xfrm>
            <a:off x="315136" y="5895615"/>
            <a:ext cx="382089" cy="307775"/>
            <a:chOff x="3803446" y="1631044"/>
            <a:chExt cx="282575" cy="307775"/>
          </a:xfrm>
        </p:grpSpPr>
        <p:cxnSp>
          <p:nvCxnSpPr>
            <p:cNvPr id="123" name="AutoShape 23"/>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24" name="AutoShape 24"/>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25" name="Rectangle 25"/>
            <p:cNvSpPr>
              <a:spLocks noChangeArrowheads="1"/>
            </p:cNvSpPr>
            <p:nvPr/>
          </p:nvSpPr>
          <p:spPr bwMode="auto">
            <a:xfrm>
              <a:off x="3803446" y="1631044"/>
              <a:ext cx="282575" cy="30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algn="r" eaLnBrk="1" hangingPunct="1"/>
              <a:r>
                <a:rPr lang="en-US" altLang="zh-CN" sz="1400" dirty="0">
                  <a:solidFill>
                    <a:srgbClr val="000000"/>
                  </a:solidFill>
                  <a:ea typeface="SimSun" panose="02010600030101010101" pitchFamily="2" charset="-122"/>
                </a:rPr>
                <a:t>12</a:t>
              </a:r>
            </a:p>
          </p:txBody>
        </p:sp>
      </p:grpSp>
      <p:cxnSp>
        <p:nvCxnSpPr>
          <p:cNvPr id="126" name="Straight Connector 125"/>
          <p:cNvCxnSpPr>
            <a:cxnSpLocks/>
          </p:cNvCxnSpPr>
          <p:nvPr/>
        </p:nvCxnSpPr>
        <p:spPr bwMode="auto">
          <a:xfrm flipV="1">
            <a:off x="852609" y="5763149"/>
            <a:ext cx="2085281" cy="753771"/>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0" name="Straight Connector 129"/>
          <p:cNvCxnSpPr>
            <a:cxnSpLocks/>
          </p:cNvCxnSpPr>
          <p:nvPr/>
        </p:nvCxnSpPr>
        <p:spPr bwMode="auto">
          <a:xfrm flipV="1">
            <a:off x="859826" y="5391165"/>
            <a:ext cx="2306664" cy="649940"/>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47" name="Group 146"/>
          <p:cNvGrpSpPr/>
          <p:nvPr/>
        </p:nvGrpSpPr>
        <p:grpSpPr>
          <a:xfrm>
            <a:off x="324493" y="4337347"/>
            <a:ext cx="382089" cy="307775"/>
            <a:chOff x="3803446" y="1631044"/>
            <a:chExt cx="282575" cy="307775"/>
          </a:xfrm>
        </p:grpSpPr>
        <p:cxnSp>
          <p:nvCxnSpPr>
            <p:cNvPr id="148" name="AutoShape 23"/>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49" name="AutoShape 24"/>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50" name="Rectangle 25"/>
            <p:cNvSpPr>
              <a:spLocks noChangeArrowheads="1"/>
            </p:cNvSpPr>
            <p:nvPr/>
          </p:nvSpPr>
          <p:spPr bwMode="auto">
            <a:xfrm>
              <a:off x="3803446" y="1631044"/>
              <a:ext cx="282575" cy="30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algn="r" eaLnBrk="1" hangingPunct="1"/>
              <a:r>
                <a:rPr lang="en-US" altLang="zh-CN" sz="1400" dirty="0">
                  <a:solidFill>
                    <a:srgbClr val="000000"/>
                  </a:solidFill>
                  <a:ea typeface="SimSun" panose="02010600030101010101" pitchFamily="2" charset="-122"/>
                </a:rPr>
                <a:t>15</a:t>
              </a:r>
            </a:p>
          </p:txBody>
        </p:sp>
      </p:grpSp>
      <p:grpSp>
        <p:nvGrpSpPr>
          <p:cNvPr id="152" name="Group 151"/>
          <p:cNvGrpSpPr/>
          <p:nvPr/>
        </p:nvGrpSpPr>
        <p:grpSpPr>
          <a:xfrm>
            <a:off x="337359" y="7755386"/>
            <a:ext cx="382089" cy="307775"/>
            <a:chOff x="3816617" y="1632090"/>
            <a:chExt cx="282575" cy="307775"/>
          </a:xfrm>
        </p:grpSpPr>
        <p:cxnSp>
          <p:nvCxnSpPr>
            <p:cNvPr id="153" name="AutoShape 23"/>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54" name="AutoShape 24"/>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55" name="Rectangle 25"/>
            <p:cNvSpPr>
              <a:spLocks noChangeArrowheads="1"/>
            </p:cNvSpPr>
            <p:nvPr/>
          </p:nvSpPr>
          <p:spPr bwMode="auto">
            <a:xfrm>
              <a:off x="3816617" y="1632090"/>
              <a:ext cx="282575" cy="30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algn="r" eaLnBrk="1" hangingPunct="1"/>
              <a:r>
                <a:rPr lang="en-US" altLang="zh-CN" sz="1400" dirty="0">
                  <a:solidFill>
                    <a:srgbClr val="000000"/>
                  </a:solidFill>
                  <a:ea typeface="SimSun" panose="02010600030101010101" pitchFamily="2" charset="-122"/>
                </a:rPr>
                <a:t>9</a:t>
              </a:r>
            </a:p>
          </p:txBody>
        </p:sp>
      </p:grpSp>
      <p:cxnSp>
        <p:nvCxnSpPr>
          <p:cNvPr id="165" name="Straight Connector 164"/>
          <p:cNvCxnSpPr>
            <a:cxnSpLocks/>
          </p:cNvCxnSpPr>
          <p:nvPr/>
        </p:nvCxnSpPr>
        <p:spPr bwMode="auto">
          <a:xfrm flipV="1">
            <a:off x="861967" y="4030585"/>
            <a:ext cx="2174834" cy="483345"/>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5" name="Straight Connector 174"/>
          <p:cNvCxnSpPr>
            <a:cxnSpLocks/>
            <a:endCxn id="94" idx="1"/>
          </p:cNvCxnSpPr>
          <p:nvPr/>
        </p:nvCxnSpPr>
        <p:spPr bwMode="auto">
          <a:xfrm>
            <a:off x="3179979" y="6808936"/>
            <a:ext cx="2924912" cy="545967"/>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84" name="Group 39"/>
          <p:cNvGrpSpPr>
            <a:grpSpLocks/>
          </p:cNvGrpSpPr>
          <p:nvPr/>
        </p:nvGrpSpPr>
        <p:grpSpPr bwMode="auto">
          <a:xfrm>
            <a:off x="154110" y="8458557"/>
            <a:ext cx="698500" cy="534988"/>
            <a:chOff x="1992" y="5399"/>
            <a:chExt cx="440" cy="337"/>
          </a:xfrm>
        </p:grpSpPr>
        <p:pic>
          <p:nvPicPr>
            <p:cNvPr id="185" name="Picture 40"/>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92" y="5399"/>
              <a:ext cx="440" cy="3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191" name="Text Box 41"/>
            <p:cNvSpPr txBox="1">
              <a:spLocks noChangeArrowheads="1"/>
            </p:cNvSpPr>
            <p:nvPr/>
          </p:nvSpPr>
          <p:spPr bwMode="auto">
            <a:xfrm>
              <a:off x="2132" y="5487"/>
              <a:ext cx="116"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en-US" sz="1800" b="1" dirty="0">
                <a:cs typeface="+mn-cs"/>
              </a:endParaRPr>
            </a:p>
          </p:txBody>
        </p:sp>
      </p:grpSp>
      <p:sp>
        <p:nvSpPr>
          <p:cNvPr id="192" name="Rectangle 52"/>
          <p:cNvSpPr>
            <a:spLocks noChangeArrowheads="1"/>
          </p:cNvSpPr>
          <p:nvPr/>
        </p:nvSpPr>
        <p:spPr bwMode="auto">
          <a:xfrm>
            <a:off x="203200" y="8631238"/>
            <a:ext cx="6432550" cy="220662"/>
          </a:xfrm>
          <a:prstGeom prst="rect">
            <a:avLst/>
          </a:prstGeom>
          <a:noFill/>
          <a:ln>
            <a:noFill/>
          </a:ln>
          <a:effectLst/>
          <a:extLst>
            <a:ext uri="{909E8E84-426E-40dd-AFC4-6F175D3DCCD1}">
              <a14:hiddenFill xmlns="" xmlns:a14="http://schemas.microsoft.com/office/drawing/2010/main">
                <a:solidFill>
                  <a:srgbClr val="FB6E05"/>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r">
              <a:defRPr/>
            </a:pPr>
            <a:r>
              <a:rPr lang="en-US" sz="1000" b="1" dirty="0">
                <a:solidFill>
                  <a:srgbClr val="FB6E05"/>
                </a:solidFill>
                <a:latin typeface="News Gothic Std" panose="020B0506020203020204"/>
                <a:cs typeface="+mn-cs"/>
              </a:rPr>
              <a:t>© 2020 TRINITY - 800.985.5506</a:t>
            </a:r>
          </a:p>
        </p:txBody>
      </p:sp>
      <p:sp>
        <p:nvSpPr>
          <p:cNvPr id="193" name="Slide Number Placeholder 2"/>
          <p:cNvSpPr>
            <a:spLocks noGrp="1"/>
          </p:cNvSpPr>
          <p:nvPr>
            <p:ph type="sldNum" sz="quarter" idx="12"/>
          </p:nvPr>
        </p:nvSpPr>
        <p:spPr>
          <a:xfrm>
            <a:off x="-866214" y="8593634"/>
            <a:ext cx="1536700" cy="393170"/>
          </a:xfrm>
        </p:spPr>
        <p:txBody>
          <a:bodyPr/>
          <a:lstStyle/>
          <a:p>
            <a:pPr>
              <a:defRPr/>
            </a:pPr>
            <a:r>
              <a:rPr lang="en-US" dirty="0">
                <a:latin typeface="News Gothic Std"/>
              </a:rPr>
              <a:t>5</a:t>
            </a:r>
          </a:p>
        </p:txBody>
      </p:sp>
      <p:grpSp>
        <p:nvGrpSpPr>
          <p:cNvPr id="195" name="Group 194">
            <a:extLst>
              <a:ext uri="{FF2B5EF4-FFF2-40B4-BE49-F238E27FC236}">
                <a16:creationId xmlns:a16="http://schemas.microsoft.com/office/drawing/2014/main" id="{3F100E7C-0C70-499B-84FA-A0A8E96124E3}"/>
              </a:ext>
            </a:extLst>
          </p:cNvPr>
          <p:cNvGrpSpPr/>
          <p:nvPr/>
        </p:nvGrpSpPr>
        <p:grpSpPr>
          <a:xfrm>
            <a:off x="316433" y="5467551"/>
            <a:ext cx="382089" cy="307775"/>
            <a:chOff x="3803446" y="1631044"/>
            <a:chExt cx="282575" cy="307775"/>
          </a:xfrm>
        </p:grpSpPr>
        <p:cxnSp>
          <p:nvCxnSpPr>
            <p:cNvPr id="196" name="AutoShape 23">
              <a:extLst>
                <a:ext uri="{FF2B5EF4-FFF2-40B4-BE49-F238E27FC236}">
                  <a16:creationId xmlns:a16="http://schemas.microsoft.com/office/drawing/2014/main" id="{11CE4954-064E-4C4C-9554-BFE51A2E7777}"/>
                </a:ext>
              </a:extLst>
            </p:cNvPr>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97" name="AutoShape 24">
              <a:extLst>
                <a:ext uri="{FF2B5EF4-FFF2-40B4-BE49-F238E27FC236}">
                  <a16:creationId xmlns:a16="http://schemas.microsoft.com/office/drawing/2014/main" id="{CC8CBFF4-C2E7-401F-A222-9DC9CDD9C493}"/>
                </a:ext>
              </a:extLst>
            </p:cNvPr>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98" name="Rectangle 25">
              <a:extLst>
                <a:ext uri="{FF2B5EF4-FFF2-40B4-BE49-F238E27FC236}">
                  <a16:creationId xmlns:a16="http://schemas.microsoft.com/office/drawing/2014/main" id="{736A7343-3CF9-458E-AA06-2866DF1F49DF}"/>
                </a:ext>
              </a:extLst>
            </p:cNvPr>
            <p:cNvSpPr>
              <a:spLocks noChangeArrowheads="1"/>
            </p:cNvSpPr>
            <p:nvPr/>
          </p:nvSpPr>
          <p:spPr bwMode="auto">
            <a:xfrm>
              <a:off x="3803446" y="1631044"/>
              <a:ext cx="282575" cy="30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algn="r" eaLnBrk="1" hangingPunct="1"/>
              <a:r>
                <a:rPr lang="en-US" altLang="zh-CN" sz="1400" dirty="0">
                  <a:solidFill>
                    <a:srgbClr val="000000"/>
                  </a:solidFill>
                  <a:ea typeface="SimSun" panose="02010600030101010101" pitchFamily="2" charset="-122"/>
                </a:rPr>
                <a:t>13</a:t>
              </a:r>
            </a:p>
          </p:txBody>
        </p:sp>
      </p:grpSp>
      <p:grpSp>
        <p:nvGrpSpPr>
          <p:cNvPr id="199" name="Group 198">
            <a:extLst>
              <a:ext uri="{FF2B5EF4-FFF2-40B4-BE49-F238E27FC236}">
                <a16:creationId xmlns:a16="http://schemas.microsoft.com/office/drawing/2014/main" id="{DB767AE4-5063-4B38-9EEE-CA863527334A}"/>
              </a:ext>
            </a:extLst>
          </p:cNvPr>
          <p:cNvGrpSpPr/>
          <p:nvPr/>
        </p:nvGrpSpPr>
        <p:grpSpPr>
          <a:xfrm>
            <a:off x="322352" y="4889801"/>
            <a:ext cx="382089" cy="307775"/>
            <a:chOff x="3803446" y="1631044"/>
            <a:chExt cx="282575" cy="307775"/>
          </a:xfrm>
        </p:grpSpPr>
        <p:cxnSp>
          <p:nvCxnSpPr>
            <p:cNvPr id="200" name="AutoShape 23">
              <a:extLst>
                <a:ext uri="{FF2B5EF4-FFF2-40B4-BE49-F238E27FC236}">
                  <a16:creationId xmlns:a16="http://schemas.microsoft.com/office/drawing/2014/main" id="{FDDC8CAF-99C7-412A-94A3-A492ECE83750}"/>
                </a:ext>
              </a:extLst>
            </p:cNvPr>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201" name="AutoShape 24">
              <a:extLst>
                <a:ext uri="{FF2B5EF4-FFF2-40B4-BE49-F238E27FC236}">
                  <a16:creationId xmlns:a16="http://schemas.microsoft.com/office/drawing/2014/main" id="{6A42A75C-30D2-436A-B219-4943959332D2}"/>
                </a:ext>
              </a:extLst>
            </p:cNvPr>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202" name="Rectangle 25">
              <a:extLst>
                <a:ext uri="{FF2B5EF4-FFF2-40B4-BE49-F238E27FC236}">
                  <a16:creationId xmlns:a16="http://schemas.microsoft.com/office/drawing/2014/main" id="{C56275C7-D4CD-4649-B0DF-B82E4F782B08}"/>
                </a:ext>
              </a:extLst>
            </p:cNvPr>
            <p:cNvSpPr>
              <a:spLocks noChangeArrowheads="1"/>
            </p:cNvSpPr>
            <p:nvPr/>
          </p:nvSpPr>
          <p:spPr bwMode="auto">
            <a:xfrm>
              <a:off x="3803446" y="1631044"/>
              <a:ext cx="282575" cy="30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algn="r" eaLnBrk="1" hangingPunct="1"/>
              <a:r>
                <a:rPr lang="en-US" altLang="zh-CN" sz="1400" dirty="0">
                  <a:solidFill>
                    <a:srgbClr val="000000"/>
                  </a:solidFill>
                  <a:ea typeface="SimSun" panose="02010600030101010101" pitchFamily="2" charset="-122"/>
                </a:rPr>
                <a:t>14</a:t>
              </a:r>
            </a:p>
          </p:txBody>
        </p:sp>
      </p:grpSp>
      <p:cxnSp>
        <p:nvCxnSpPr>
          <p:cNvPr id="204" name="Straight Connector 203">
            <a:extLst>
              <a:ext uri="{FF2B5EF4-FFF2-40B4-BE49-F238E27FC236}">
                <a16:creationId xmlns:a16="http://schemas.microsoft.com/office/drawing/2014/main" id="{D93D6183-F11D-4B13-84F9-62D655DA271A}"/>
              </a:ext>
            </a:extLst>
          </p:cNvPr>
          <p:cNvCxnSpPr>
            <a:cxnSpLocks/>
          </p:cNvCxnSpPr>
          <p:nvPr/>
        </p:nvCxnSpPr>
        <p:spPr bwMode="auto">
          <a:xfrm flipV="1">
            <a:off x="869857" y="5800960"/>
            <a:ext cx="2166944" cy="1293757"/>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266" name="Group 265">
            <a:extLst>
              <a:ext uri="{FF2B5EF4-FFF2-40B4-BE49-F238E27FC236}">
                <a16:creationId xmlns:a16="http://schemas.microsoft.com/office/drawing/2014/main" id="{C31CA253-99CE-4FD6-ABF7-5E35BBEEE87A}"/>
              </a:ext>
            </a:extLst>
          </p:cNvPr>
          <p:cNvGrpSpPr/>
          <p:nvPr/>
        </p:nvGrpSpPr>
        <p:grpSpPr>
          <a:xfrm>
            <a:off x="6103698" y="5478342"/>
            <a:ext cx="282575" cy="304800"/>
            <a:chOff x="3803446" y="1631044"/>
            <a:chExt cx="282575" cy="304800"/>
          </a:xfrm>
        </p:grpSpPr>
        <p:cxnSp>
          <p:nvCxnSpPr>
            <p:cNvPr id="267" name="AutoShape 23">
              <a:extLst>
                <a:ext uri="{FF2B5EF4-FFF2-40B4-BE49-F238E27FC236}">
                  <a16:creationId xmlns:a16="http://schemas.microsoft.com/office/drawing/2014/main" id="{9FD38D87-64BE-4086-8755-0E5AF457039A}"/>
                </a:ext>
              </a:extLst>
            </p:cNvPr>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268" name="AutoShape 24">
              <a:extLst>
                <a:ext uri="{FF2B5EF4-FFF2-40B4-BE49-F238E27FC236}">
                  <a16:creationId xmlns:a16="http://schemas.microsoft.com/office/drawing/2014/main" id="{303F3F3D-9D08-471E-8804-2EB8427580A1}"/>
                </a:ext>
              </a:extLst>
            </p:cNvPr>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269" name="Rectangle 25">
              <a:extLst>
                <a:ext uri="{FF2B5EF4-FFF2-40B4-BE49-F238E27FC236}">
                  <a16:creationId xmlns:a16="http://schemas.microsoft.com/office/drawing/2014/main" id="{0DE10160-5FA2-4D9C-84FC-4170373344FE}"/>
                </a:ext>
              </a:extLst>
            </p:cNvPr>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3</a:t>
              </a:r>
            </a:p>
          </p:txBody>
        </p:sp>
      </p:grpSp>
      <p:grpSp>
        <p:nvGrpSpPr>
          <p:cNvPr id="113" name="Group 112"/>
          <p:cNvGrpSpPr/>
          <p:nvPr/>
        </p:nvGrpSpPr>
        <p:grpSpPr>
          <a:xfrm>
            <a:off x="6103698" y="4209129"/>
            <a:ext cx="282575" cy="304800"/>
            <a:chOff x="3803446" y="1631044"/>
            <a:chExt cx="282575" cy="304800"/>
          </a:xfrm>
        </p:grpSpPr>
        <p:cxnSp>
          <p:nvCxnSpPr>
            <p:cNvPr id="114" name="AutoShape 23"/>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15" name="AutoShape 24"/>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16" name="Rectangle 25"/>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1</a:t>
              </a:r>
            </a:p>
          </p:txBody>
        </p:sp>
      </p:grpSp>
      <p:cxnSp>
        <p:nvCxnSpPr>
          <p:cNvPr id="263" name="Straight Connector 262">
            <a:extLst>
              <a:ext uri="{FF2B5EF4-FFF2-40B4-BE49-F238E27FC236}">
                <a16:creationId xmlns:a16="http://schemas.microsoft.com/office/drawing/2014/main" id="{5574C63C-92C1-4510-8909-C359B873057B}"/>
              </a:ext>
            </a:extLst>
          </p:cNvPr>
          <p:cNvCxnSpPr>
            <a:cxnSpLocks/>
            <a:endCxn id="111" idx="1"/>
          </p:cNvCxnSpPr>
          <p:nvPr/>
        </p:nvCxnSpPr>
        <p:spPr bwMode="auto">
          <a:xfrm>
            <a:off x="3220465" y="6297460"/>
            <a:ext cx="2883233" cy="499148"/>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9" name="Straight Connector 128">
            <a:extLst>
              <a:ext uri="{FF2B5EF4-FFF2-40B4-BE49-F238E27FC236}">
                <a16:creationId xmlns:a16="http://schemas.microsoft.com/office/drawing/2014/main" id="{384BAF1B-54A4-44DC-981A-79AE4BD37373}"/>
              </a:ext>
            </a:extLst>
          </p:cNvPr>
          <p:cNvCxnSpPr>
            <a:cxnSpLocks/>
            <a:endCxn id="85" idx="1"/>
          </p:cNvCxnSpPr>
          <p:nvPr/>
        </p:nvCxnSpPr>
        <p:spPr bwMode="auto">
          <a:xfrm flipV="1">
            <a:off x="3920089" y="4935859"/>
            <a:ext cx="2183609" cy="261717"/>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9" name="Straight Connector 178">
            <a:extLst>
              <a:ext uri="{FF2B5EF4-FFF2-40B4-BE49-F238E27FC236}">
                <a16:creationId xmlns:a16="http://schemas.microsoft.com/office/drawing/2014/main" id="{8D9D8D4D-94DA-4B6C-BF49-05ED199D13F2}"/>
              </a:ext>
            </a:extLst>
          </p:cNvPr>
          <p:cNvCxnSpPr>
            <a:cxnSpLocks/>
            <a:endCxn id="99" idx="1"/>
          </p:cNvCxnSpPr>
          <p:nvPr/>
        </p:nvCxnSpPr>
        <p:spPr bwMode="auto">
          <a:xfrm>
            <a:off x="4540063" y="7667941"/>
            <a:ext cx="1572666" cy="244256"/>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80" name="Group 179">
            <a:extLst>
              <a:ext uri="{FF2B5EF4-FFF2-40B4-BE49-F238E27FC236}">
                <a16:creationId xmlns:a16="http://schemas.microsoft.com/office/drawing/2014/main" id="{89616D94-3996-4C11-9E0C-5A6BBA37E194}"/>
              </a:ext>
            </a:extLst>
          </p:cNvPr>
          <p:cNvGrpSpPr/>
          <p:nvPr/>
        </p:nvGrpSpPr>
        <p:grpSpPr>
          <a:xfrm>
            <a:off x="318850" y="6975323"/>
            <a:ext cx="382089" cy="307775"/>
            <a:chOff x="3803446" y="1631044"/>
            <a:chExt cx="282575" cy="307775"/>
          </a:xfrm>
        </p:grpSpPr>
        <p:cxnSp>
          <p:nvCxnSpPr>
            <p:cNvPr id="182" name="AutoShape 23">
              <a:extLst>
                <a:ext uri="{FF2B5EF4-FFF2-40B4-BE49-F238E27FC236}">
                  <a16:creationId xmlns:a16="http://schemas.microsoft.com/office/drawing/2014/main" id="{2B42A71B-C6F7-4B35-9C2E-AEFE75000142}"/>
                </a:ext>
              </a:extLst>
            </p:cNvPr>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86" name="AutoShape 24">
              <a:extLst>
                <a:ext uri="{FF2B5EF4-FFF2-40B4-BE49-F238E27FC236}">
                  <a16:creationId xmlns:a16="http://schemas.microsoft.com/office/drawing/2014/main" id="{75B159EF-CEAC-4923-BB39-5C2BAFD201EA}"/>
                </a:ext>
              </a:extLst>
            </p:cNvPr>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87" name="Rectangle 25">
              <a:extLst>
                <a:ext uri="{FF2B5EF4-FFF2-40B4-BE49-F238E27FC236}">
                  <a16:creationId xmlns:a16="http://schemas.microsoft.com/office/drawing/2014/main" id="{2CE67C3E-81AD-4A7C-92FF-E51989443C30}"/>
                </a:ext>
              </a:extLst>
            </p:cNvPr>
            <p:cNvSpPr>
              <a:spLocks noChangeArrowheads="1"/>
            </p:cNvSpPr>
            <p:nvPr/>
          </p:nvSpPr>
          <p:spPr bwMode="auto">
            <a:xfrm>
              <a:off x="3803446" y="1631044"/>
              <a:ext cx="282575" cy="30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algn="r" eaLnBrk="1" hangingPunct="1"/>
              <a:r>
                <a:rPr lang="en-US" altLang="zh-CN" sz="1400" dirty="0">
                  <a:solidFill>
                    <a:srgbClr val="000000"/>
                  </a:solidFill>
                  <a:ea typeface="SimSun" panose="02010600030101010101" pitchFamily="2" charset="-122"/>
                </a:rPr>
                <a:t>10</a:t>
              </a:r>
            </a:p>
          </p:txBody>
        </p:sp>
      </p:grpSp>
      <p:cxnSp>
        <p:nvCxnSpPr>
          <p:cNvPr id="188" name="Straight Connector 187">
            <a:extLst>
              <a:ext uri="{FF2B5EF4-FFF2-40B4-BE49-F238E27FC236}">
                <a16:creationId xmlns:a16="http://schemas.microsoft.com/office/drawing/2014/main" id="{1DFAB15E-A466-467E-8504-24C6514C4B95}"/>
              </a:ext>
            </a:extLst>
          </p:cNvPr>
          <p:cNvCxnSpPr>
            <a:cxnSpLocks/>
            <a:endCxn id="106" idx="1"/>
          </p:cNvCxnSpPr>
          <p:nvPr/>
        </p:nvCxnSpPr>
        <p:spPr bwMode="auto">
          <a:xfrm>
            <a:off x="875114" y="7954109"/>
            <a:ext cx="1020543" cy="28328"/>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89" name="Group 188">
            <a:extLst>
              <a:ext uri="{FF2B5EF4-FFF2-40B4-BE49-F238E27FC236}">
                <a16:creationId xmlns:a16="http://schemas.microsoft.com/office/drawing/2014/main" id="{2543A2AE-B549-4A55-A016-738CD213EEF7}"/>
              </a:ext>
            </a:extLst>
          </p:cNvPr>
          <p:cNvGrpSpPr/>
          <p:nvPr/>
        </p:nvGrpSpPr>
        <p:grpSpPr>
          <a:xfrm>
            <a:off x="315135" y="6372153"/>
            <a:ext cx="382089" cy="307775"/>
            <a:chOff x="3803446" y="1631044"/>
            <a:chExt cx="282575" cy="307775"/>
          </a:xfrm>
        </p:grpSpPr>
        <p:cxnSp>
          <p:nvCxnSpPr>
            <p:cNvPr id="190" name="AutoShape 23">
              <a:extLst>
                <a:ext uri="{FF2B5EF4-FFF2-40B4-BE49-F238E27FC236}">
                  <a16:creationId xmlns:a16="http://schemas.microsoft.com/office/drawing/2014/main" id="{63EBF1BB-64BB-4DC7-BE96-495D6B4D864B}"/>
                </a:ext>
              </a:extLst>
            </p:cNvPr>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205" name="AutoShape 24">
              <a:extLst>
                <a:ext uri="{FF2B5EF4-FFF2-40B4-BE49-F238E27FC236}">
                  <a16:creationId xmlns:a16="http://schemas.microsoft.com/office/drawing/2014/main" id="{334C6574-B1E3-452C-915C-91EA16831F36}"/>
                </a:ext>
              </a:extLst>
            </p:cNvPr>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206" name="Rectangle 25">
              <a:extLst>
                <a:ext uri="{FF2B5EF4-FFF2-40B4-BE49-F238E27FC236}">
                  <a16:creationId xmlns:a16="http://schemas.microsoft.com/office/drawing/2014/main" id="{F1D00294-C110-4E7D-97DA-257EE00D8535}"/>
                </a:ext>
              </a:extLst>
            </p:cNvPr>
            <p:cNvSpPr>
              <a:spLocks noChangeArrowheads="1"/>
            </p:cNvSpPr>
            <p:nvPr/>
          </p:nvSpPr>
          <p:spPr bwMode="auto">
            <a:xfrm>
              <a:off x="3803446" y="1631044"/>
              <a:ext cx="282575" cy="30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algn="r" eaLnBrk="1" hangingPunct="1"/>
              <a:r>
                <a:rPr lang="en-US" altLang="zh-CN" sz="1400" dirty="0">
                  <a:solidFill>
                    <a:srgbClr val="000000"/>
                  </a:solidFill>
                  <a:ea typeface="SimSun" panose="02010600030101010101" pitchFamily="2" charset="-122"/>
                </a:rPr>
                <a:t>11</a:t>
              </a:r>
            </a:p>
          </p:txBody>
        </p:sp>
      </p:grpSp>
      <p:cxnSp>
        <p:nvCxnSpPr>
          <p:cNvPr id="233" name="Straight Connector 232">
            <a:extLst>
              <a:ext uri="{FF2B5EF4-FFF2-40B4-BE49-F238E27FC236}">
                <a16:creationId xmlns:a16="http://schemas.microsoft.com/office/drawing/2014/main" id="{B0D96E6E-1CB0-4526-B771-05212FAAF9A1}"/>
              </a:ext>
            </a:extLst>
          </p:cNvPr>
          <p:cNvCxnSpPr>
            <a:cxnSpLocks/>
            <a:endCxn id="103" idx="1"/>
          </p:cNvCxnSpPr>
          <p:nvPr/>
        </p:nvCxnSpPr>
        <p:spPr bwMode="auto">
          <a:xfrm>
            <a:off x="3777916" y="8360485"/>
            <a:ext cx="2334561" cy="0"/>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44" name="Group 143">
            <a:extLst>
              <a:ext uri="{FF2B5EF4-FFF2-40B4-BE49-F238E27FC236}">
                <a16:creationId xmlns:a16="http://schemas.microsoft.com/office/drawing/2014/main" id="{2ABFBDCF-5043-49EC-8519-37F75E4D6CEC}"/>
              </a:ext>
            </a:extLst>
          </p:cNvPr>
          <p:cNvGrpSpPr/>
          <p:nvPr/>
        </p:nvGrpSpPr>
        <p:grpSpPr>
          <a:xfrm>
            <a:off x="6108066" y="5969387"/>
            <a:ext cx="282575" cy="304800"/>
            <a:chOff x="3803446" y="1631044"/>
            <a:chExt cx="282575" cy="304800"/>
          </a:xfrm>
        </p:grpSpPr>
        <p:cxnSp>
          <p:nvCxnSpPr>
            <p:cNvPr id="145" name="AutoShape 23">
              <a:extLst>
                <a:ext uri="{FF2B5EF4-FFF2-40B4-BE49-F238E27FC236}">
                  <a16:creationId xmlns:a16="http://schemas.microsoft.com/office/drawing/2014/main" id="{C4AB0016-3F27-4B8D-9E3F-0E5BBC97D104}"/>
                </a:ext>
              </a:extLst>
            </p:cNvPr>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46" name="AutoShape 24">
              <a:extLst>
                <a:ext uri="{FF2B5EF4-FFF2-40B4-BE49-F238E27FC236}">
                  <a16:creationId xmlns:a16="http://schemas.microsoft.com/office/drawing/2014/main" id="{4FD9D194-FC3A-4763-A871-CBCCAA53A387}"/>
                </a:ext>
              </a:extLst>
            </p:cNvPr>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71" name="Rectangle 25">
              <a:extLst>
                <a:ext uri="{FF2B5EF4-FFF2-40B4-BE49-F238E27FC236}">
                  <a16:creationId xmlns:a16="http://schemas.microsoft.com/office/drawing/2014/main" id="{E61A86CE-8C6F-435D-ABE6-5FF32C4F8DBA}"/>
                </a:ext>
              </a:extLst>
            </p:cNvPr>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4</a:t>
              </a:r>
            </a:p>
          </p:txBody>
        </p:sp>
      </p:grpSp>
      <p:cxnSp>
        <p:nvCxnSpPr>
          <p:cNvPr id="181" name="Straight Connector 180">
            <a:extLst>
              <a:ext uri="{FF2B5EF4-FFF2-40B4-BE49-F238E27FC236}">
                <a16:creationId xmlns:a16="http://schemas.microsoft.com/office/drawing/2014/main" id="{83167F32-E73B-42DC-BE8C-B22AA4AE6529}"/>
              </a:ext>
            </a:extLst>
          </p:cNvPr>
          <p:cNvCxnSpPr>
            <a:cxnSpLocks/>
            <a:endCxn id="171" idx="1"/>
          </p:cNvCxnSpPr>
          <p:nvPr/>
        </p:nvCxnSpPr>
        <p:spPr bwMode="auto">
          <a:xfrm>
            <a:off x="3453063" y="5895615"/>
            <a:ext cx="2655003" cy="226172"/>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7" name="Straight Connector 206">
            <a:extLst>
              <a:ext uri="{FF2B5EF4-FFF2-40B4-BE49-F238E27FC236}">
                <a16:creationId xmlns:a16="http://schemas.microsoft.com/office/drawing/2014/main" id="{581CC726-EF43-454B-8872-BCAF23E96060}"/>
              </a:ext>
            </a:extLst>
          </p:cNvPr>
          <p:cNvCxnSpPr>
            <a:cxnSpLocks/>
          </p:cNvCxnSpPr>
          <p:nvPr/>
        </p:nvCxnSpPr>
        <p:spPr bwMode="auto">
          <a:xfrm flipV="1">
            <a:off x="859826" y="4030585"/>
            <a:ext cx="2314717" cy="1020894"/>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3" name="Straight Connector 212">
            <a:extLst>
              <a:ext uri="{FF2B5EF4-FFF2-40B4-BE49-F238E27FC236}">
                <a16:creationId xmlns:a16="http://schemas.microsoft.com/office/drawing/2014/main" id="{892C35F1-2A07-4A16-98E2-CC9B6D1D4A97}"/>
              </a:ext>
            </a:extLst>
          </p:cNvPr>
          <p:cNvCxnSpPr>
            <a:cxnSpLocks/>
          </p:cNvCxnSpPr>
          <p:nvPr/>
        </p:nvCxnSpPr>
        <p:spPr bwMode="auto">
          <a:xfrm flipV="1">
            <a:off x="861967" y="5344387"/>
            <a:ext cx="2259430" cy="302231"/>
          </a:xfrm>
          <a:prstGeom prst="line">
            <a:avLst/>
          </a:prstGeom>
          <a:solidFill>
            <a:schemeClr val="accent1"/>
          </a:solidFill>
          <a:ln w="9525" cap="flat" cmpd="sng" algn="ctr">
            <a:solidFill>
              <a:srgbClr val="FB6E05"/>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91" name="Group 90">
            <a:extLst>
              <a:ext uri="{FF2B5EF4-FFF2-40B4-BE49-F238E27FC236}">
                <a16:creationId xmlns:a16="http://schemas.microsoft.com/office/drawing/2014/main" id="{46B9E4F8-4D28-4675-A6C4-8A0A84534041}"/>
              </a:ext>
            </a:extLst>
          </p:cNvPr>
          <p:cNvGrpSpPr/>
          <p:nvPr/>
        </p:nvGrpSpPr>
        <p:grpSpPr>
          <a:xfrm>
            <a:off x="6104891" y="7202503"/>
            <a:ext cx="282575" cy="304800"/>
            <a:chOff x="3803446" y="1631044"/>
            <a:chExt cx="282575" cy="304800"/>
          </a:xfrm>
        </p:grpSpPr>
        <p:cxnSp>
          <p:nvCxnSpPr>
            <p:cNvPr id="92" name="AutoShape 23">
              <a:extLst>
                <a:ext uri="{FF2B5EF4-FFF2-40B4-BE49-F238E27FC236}">
                  <a16:creationId xmlns:a16="http://schemas.microsoft.com/office/drawing/2014/main" id="{2B2C52D6-FEF4-428E-BBCF-B9F7C61386C5}"/>
                </a:ext>
              </a:extLst>
            </p:cNvPr>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93" name="AutoShape 24">
              <a:extLst>
                <a:ext uri="{FF2B5EF4-FFF2-40B4-BE49-F238E27FC236}">
                  <a16:creationId xmlns:a16="http://schemas.microsoft.com/office/drawing/2014/main" id="{3C9AB78A-E270-45BC-A08B-CA8AD0E6875E}"/>
                </a:ext>
              </a:extLst>
            </p:cNvPr>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94" name="Rectangle 25">
              <a:extLst>
                <a:ext uri="{FF2B5EF4-FFF2-40B4-BE49-F238E27FC236}">
                  <a16:creationId xmlns:a16="http://schemas.microsoft.com/office/drawing/2014/main" id="{B541DBD2-5B5C-4E35-8ADE-6CFE6E8E96AD}"/>
                </a:ext>
              </a:extLst>
            </p:cNvPr>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6</a:t>
              </a:r>
            </a:p>
          </p:txBody>
        </p:sp>
      </p:grpSp>
      <p:grpSp>
        <p:nvGrpSpPr>
          <p:cNvPr id="95" name="Group 94">
            <a:extLst>
              <a:ext uri="{FF2B5EF4-FFF2-40B4-BE49-F238E27FC236}">
                <a16:creationId xmlns:a16="http://schemas.microsoft.com/office/drawing/2014/main" id="{7B05B71F-6300-436D-A298-C0F9EF58499B}"/>
              </a:ext>
            </a:extLst>
          </p:cNvPr>
          <p:cNvGrpSpPr/>
          <p:nvPr/>
        </p:nvGrpSpPr>
        <p:grpSpPr>
          <a:xfrm>
            <a:off x="6112729" y="7759797"/>
            <a:ext cx="282575" cy="304800"/>
            <a:chOff x="3803446" y="1631044"/>
            <a:chExt cx="282575" cy="304800"/>
          </a:xfrm>
        </p:grpSpPr>
        <p:cxnSp>
          <p:nvCxnSpPr>
            <p:cNvPr id="97" name="AutoShape 23">
              <a:extLst>
                <a:ext uri="{FF2B5EF4-FFF2-40B4-BE49-F238E27FC236}">
                  <a16:creationId xmlns:a16="http://schemas.microsoft.com/office/drawing/2014/main" id="{C285996C-32B4-4733-8008-F22A9AA8A083}"/>
                </a:ext>
              </a:extLst>
            </p:cNvPr>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98" name="AutoShape 24">
              <a:extLst>
                <a:ext uri="{FF2B5EF4-FFF2-40B4-BE49-F238E27FC236}">
                  <a16:creationId xmlns:a16="http://schemas.microsoft.com/office/drawing/2014/main" id="{1B0F781A-28D3-445D-AAE7-6DB502EE8764}"/>
                </a:ext>
              </a:extLst>
            </p:cNvPr>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99" name="Rectangle 25">
              <a:extLst>
                <a:ext uri="{FF2B5EF4-FFF2-40B4-BE49-F238E27FC236}">
                  <a16:creationId xmlns:a16="http://schemas.microsoft.com/office/drawing/2014/main" id="{D766AD23-C832-4FD7-993A-B7D90FE9B51D}"/>
                </a:ext>
              </a:extLst>
            </p:cNvPr>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7</a:t>
              </a:r>
            </a:p>
          </p:txBody>
        </p:sp>
      </p:grpSp>
      <p:grpSp>
        <p:nvGrpSpPr>
          <p:cNvPr id="100" name="Group 99">
            <a:extLst>
              <a:ext uri="{FF2B5EF4-FFF2-40B4-BE49-F238E27FC236}">
                <a16:creationId xmlns:a16="http://schemas.microsoft.com/office/drawing/2014/main" id="{55FB5722-904F-4932-A26E-6EF17F1C4508}"/>
              </a:ext>
            </a:extLst>
          </p:cNvPr>
          <p:cNvGrpSpPr/>
          <p:nvPr/>
        </p:nvGrpSpPr>
        <p:grpSpPr>
          <a:xfrm>
            <a:off x="6112477" y="8208085"/>
            <a:ext cx="282575" cy="304800"/>
            <a:chOff x="3803446" y="1631044"/>
            <a:chExt cx="282575" cy="304800"/>
          </a:xfrm>
        </p:grpSpPr>
        <p:cxnSp>
          <p:nvCxnSpPr>
            <p:cNvPr id="101" name="AutoShape 23">
              <a:extLst>
                <a:ext uri="{FF2B5EF4-FFF2-40B4-BE49-F238E27FC236}">
                  <a16:creationId xmlns:a16="http://schemas.microsoft.com/office/drawing/2014/main" id="{3424AB49-653D-4370-924F-F2DED1EF398F}"/>
                </a:ext>
              </a:extLst>
            </p:cNvPr>
            <p:cNvCxnSpPr>
              <a:cxnSpLocks noChangeShapeType="1"/>
            </p:cNvCxnSpPr>
            <p:nvPr/>
          </p:nvCxnSpPr>
          <p:spPr bwMode="auto">
            <a:xfrm>
              <a:off x="3854246" y="1913619"/>
              <a:ext cx="228600" cy="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cxnSp>
          <p:nvCxnSpPr>
            <p:cNvPr id="102" name="AutoShape 24">
              <a:extLst>
                <a:ext uri="{FF2B5EF4-FFF2-40B4-BE49-F238E27FC236}">
                  <a16:creationId xmlns:a16="http://schemas.microsoft.com/office/drawing/2014/main" id="{65FC6CE8-A839-42ED-9D87-589DA0DA1D91}"/>
                </a:ext>
              </a:extLst>
            </p:cNvPr>
            <p:cNvCxnSpPr>
              <a:cxnSpLocks noChangeShapeType="1"/>
            </p:cNvCxnSpPr>
            <p:nvPr/>
          </p:nvCxnSpPr>
          <p:spPr bwMode="auto">
            <a:xfrm flipV="1">
              <a:off x="4082846" y="1685019"/>
              <a:ext cx="0" cy="228600"/>
            </a:xfrm>
            <a:prstGeom prst="straightConnector1">
              <a:avLst/>
            </a:prstGeom>
            <a:noFill/>
            <a:ln w="9525">
              <a:solidFill>
                <a:srgbClr val="FB6E05"/>
              </a:solidFill>
              <a:round/>
              <a:headEnd/>
              <a:tailEnd/>
            </a:ln>
            <a:extLst>
              <a:ext uri="{909E8E84-426E-40DD-AFC4-6F175D3DCCD1}">
                <a14:hiddenFill xmlns:a14="http://schemas.microsoft.com/office/drawing/2010/main">
                  <a:noFill/>
                </a14:hiddenFill>
              </a:ext>
            </a:extLst>
          </p:spPr>
        </p:cxnSp>
        <p:sp>
          <p:nvSpPr>
            <p:cNvPr id="103" name="Rectangle 25">
              <a:extLst>
                <a:ext uri="{FF2B5EF4-FFF2-40B4-BE49-F238E27FC236}">
                  <a16:creationId xmlns:a16="http://schemas.microsoft.com/office/drawing/2014/main" id="{B83C4619-1ED6-4F9C-8D11-FD744383E4C3}"/>
                </a:ext>
              </a:extLst>
            </p:cNvPr>
            <p:cNvSpPr>
              <a:spLocks noChangeArrowheads="1"/>
            </p:cNvSpPr>
            <p:nvPr/>
          </p:nvSpPr>
          <p:spPr bwMode="auto">
            <a:xfrm>
              <a:off x="3803446" y="1631044"/>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spAutoFit/>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eaLnBrk="1" hangingPunct="1"/>
              <a:r>
                <a:rPr lang="en-US" altLang="zh-CN" sz="1400" dirty="0">
                  <a:solidFill>
                    <a:srgbClr val="000000"/>
                  </a:solidFill>
                  <a:ea typeface="SimSun" panose="02010600030101010101" pitchFamily="2" charset="-122"/>
                </a:rPr>
                <a:t>8</a:t>
              </a:r>
            </a:p>
          </p:txBody>
        </p:sp>
      </p:grpSp>
      <p:pic>
        <p:nvPicPr>
          <p:cNvPr id="105" name="Graphic 104">
            <a:extLst>
              <a:ext uri="{FF2B5EF4-FFF2-40B4-BE49-F238E27FC236}">
                <a16:creationId xmlns:a16="http://schemas.microsoft.com/office/drawing/2014/main" id="{0E6BD173-2902-43E4-BF40-117963D8A16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355014" y="8014924"/>
            <a:ext cx="1919938" cy="513001"/>
          </a:xfrm>
          <a:prstGeom prst="rect">
            <a:avLst/>
          </a:prstGeom>
        </p:spPr>
      </p:pic>
      <p:pic>
        <p:nvPicPr>
          <p:cNvPr id="106" name="Graphic 105">
            <a:extLst>
              <a:ext uri="{FF2B5EF4-FFF2-40B4-BE49-F238E27FC236}">
                <a16:creationId xmlns:a16="http://schemas.microsoft.com/office/drawing/2014/main" id="{2F59D368-F25F-45E1-B00E-78C982C3209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895657" y="7861959"/>
            <a:ext cx="274320" cy="240956"/>
          </a:xfrm>
          <a:prstGeom prst="rect">
            <a:avLst/>
          </a:prstGeom>
        </p:spPr>
      </p:pic>
    </p:spTree>
    <p:extLst>
      <p:ext uri="{BB962C8B-B14F-4D97-AF65-F5344CB8AC3E}">
        <p14:creationId xmlns:p14="http://schemas.microsoft.com/office/powerpoint/2010/main" val="3545887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auto">
          <a:xfrm>
            <a:off x="609600" y="1637325"/>
            <a:ext cx="563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endParaRPr lang="en-US" sz="1800">
              <a:cs typeface="+mn-cs"/>
            </a:endParaRPr>
          </a:p>
        </p:txBody>
      </p:sp>
      <p:sp>
        <p:nvSpPr>
          <p:cNvPr id="13" name="Rectangle 35"/>
          <p:cNvSpPr>
            <a:spLocks noChangeArrowheads="1"/>
          </p:cNvSpPr>
          <p:nvPr/>
        </p:nvSpPr>
        <p:spPr bwMode="auto">
          <a:xfrm>
            <a:off x="304800" y="476250"/>
            <a:ext cx="12750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dirty="0">
                <a:latin typeface="News Gothic Std" panose="020B0506020203020204"/>
                <a:cs typeface="+mn-cs"/>
              </a:rPr>
              <a:t>WARNINGS</a:t>
            </a:r>
          </a:p>
        </p:txBody>
      </p:sp>
      <p:grpSp>
        <p:nvGrpSpPr>
          <p:cNvPr id="14" name="Group 36"/>
          <p:cNvGrpSpPr>
            <a:grpSpLocks/>
          </p:cNvGrpSpPr>
          <p:nvPr/>
        </p:nvGrpSpPr>
        <p:grpSpPr bwMode="auto">
          <a:xfrm>
            <a:off x="336550" y="496888"/>
            <a:ext cx="6140450" cy="304800"/>
            <a:chOff x="480" y="619"/>
            <a:chExt cx="3552" cy="192"/>
          </a:xfrm>
        </p:grpSpPr>
        <p:sp>
          <p:nvSpPr>
            <p:cNvPr id="15" name="Line 37"/>
            <p:cNvSpPr>
              <a:spLocks noChangeShapeType="1"/>
            </p:cNvSpPr>
            <p:nvPr/>
          </p:nvSpPr>
          <p:spPr bwMode="auto">
            <a:xfrm>
              <a:off x="480" y="624"/>
              <a:ext cx="3552" cy="0"/>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16" name="Line 38"/>
            <p:cNvSpPr>
              <a:spLocks noChangeShapeType="1"/>
            </p:cNvSpPr>
            <p:nvPr/>
          </p:nvSpPr>
          <p:spPr bwMode="auto">
            <a:xfrm>
              <a:off x="480" y="619"/>
              <a:ext cx="0" cy="192"/>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grpSp>
      <p:sp>
        <p:nvSpPr>
          <p:cNvPr id="17" name="TextBox 1"/>
          <p:cNvSpPr txBox="1">
            <a:spLocks noChangeArrowheads="1"/>
          </p:cNvSpPr>
          <p:nvPr/>
        </p:nvSpPr>
        <p:spPr bwMode="auto">
          <a:xfrm>
            <a:off x="342900" y="888025"/>
            <a:ext cx="6108700" cy="387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346075" indent="-284163" eaLnBrk="1" hangingPunct="1">
              <a:spcBef>
                <a:spcPct val="50000"/>
              </a:spcBef>
              <a:buAutoNum type="arabicPeriod"/>
            </a:pPr>
            <a:r>
              <a:rPr lang="en-US" sz="1200" b="1" dirty="0">
                <a:solidFill>
                  <a:srgbClr val="FB6E05"/>
                </a:solidFill>
                <a:latin typeface="News Gothic Std"/>
                <a:cs typeface="News Gothic Std"/>
              </a:rPr>
              <a:t>Read and understand all instructions.</a:t>
            </a:r>
            <a:r>
              <a:rPr lang="en-US" sz="1200" dirty="0">
                <a:latin typeface="News Gothic Std"/>
                <a:cs typeface="News Gothic Std"/>
              </a:rPr>
              <a:t> Failure to follow all instructions may result in injury and/or damage.</a:t>
            </a:r>
            <a:endParaRPr lang="en-US" sz="500" dirty="0">
              <a:latin typeface="News Gothic Std"/>
              <a:cs typeface="News Gothic Std"/>
            </a:endParaRPr>
          </a:p>
          <a:p>
            <a:pPr marL="346075" indent="-284163" eaLnBrk="1" hangingPunct="1">
              <a:spcBef>
                <a:spcPct val="50000"/>
              </a:spcBef>
              <a:buAutoNum type="arabicPeriod"/>
            </a:pPr>
            <a:r>
              <a:rPr lang="en-US" sz="1200" b="1" dirty="0">
                <a:solidFill>
                  <a:srgbClr val="FB6E05"/>
                </a:solidFill>
                <a:latin typeface="News Gothic Std"/>
                <a:cs typeface="News Gothic Std"/>
              </a:rPr>
              <a:t>The warnings, cautions, and instructions discussed in this manual cannot cover all possible conditions or situations that may occur.</a:t>
            </a:r>
            <a:r>
              <a:rPr lang="en-US" sz="1200" dirty="0">
                <a:solidFill>
                  <a:srgbClr val="FB6E05"/>
                </a:solidFill>
                <a:latin typeface="News Gothic Std"/>
                <a:cs typeface="News Gothic Std"/>
              </a:rPr>
              <a:t> </a:t>
            </a:r>
            <a:r>
              <a:rPr lang="en-US" sz="1200" dirty="0">
                <a:latin typeface="News Gothic Std"/>
                <a:cs typeface="News Gothic Std"/>
              </a:rPr>
              <a:t>The user must always be aware of their environment and ensure that they use the product in a safe and responsible manner.</a:t>
            </a:r>
          </a:p>
          <a:p>
            <a:pPr marL="346075" indent="-284163" eaLnBrk="1" hangingPunct="1">
              <a:spcBef>
                <a:spcPct val="50000"/>
              </a:spcBef>
              <a:buAutoNum type="arabicPeriod"/>
            </a:pPr>
            <a:r>
              <a:rPr lang="en-US" sz="1200" b="1" dirty="0">
                <a:solidFill>
                  <a:srgbClr val="FB6E05"/>
                </a:solidFill>
                <a:latin typeface="News Gothic Std"/>
                <a:cs typeface="News Gothic Std"/>
              </a:rPr>
              <a:t>Do NOT modify the product in any way.</a:t>
            </a:r>
            <a:r>
              <a:rPr lang="en-US" sz="1200" dirty="0">
                <a:solidFill>
                  <a:srgbClr val="FB6E05"/>
                </a:solidFill>
                <a:latin typeface="News Gothic Std"/>
                <a:cs typeface="News Gothic Std"/>
              </a:rPr>
              <a:t> </a:t>
            </a:r>
            <a:r>
              <a:rPr lang="en-US" sz="1200" dirty="0">
                <a:latin typeface="News Gothic Std"/>
                <a:cs typeface="News Gothic Std"/>
              </a:rPr>
              <a:t>Unauthorized modification may impair the function and/or safety of the product, and may affect the life of the product. Any modifications will void warranty.</a:t>
            </a:r>
            <a:endParaRPr lang="en-US" sz="500" b="1" dirty="0">
              <a:latin typeface="News Gothic Std"/>
              <a:cs typeface="News Gothic Std"/>
            </a:endParaRPr>
          </a:p>
          <a:p>
            <a:pPr marL="346075" indent="-284163" eaLnBrk="1" hangingPunct="1">
              <a:spcBef>
                <a:spcPct val="50000"/>
              </a:spcBef>
              <a:buAutoNum type="arabicPeriod"/>
            </a:pPr>
            <a:r>
              <a:rPr lang="en-US" sz="1200" b="1" dirty="0">
                <a:solidFill>
                  <a:srgbClr val="FB6E05"/>
                </a:solidFill>
                <a:latin typeface="News Gothic Std"/>
                <a:cs typeface="News Gothic Std"/>
              </a:rPr>
              <a:t>Check for damaged parts.</a:t>
            </a:r>
            <a:r>
              <a:rPr lang="en-US" sz="1200" dirty="0">
                <a:latin typeface="News Gothic Std"/>
                <a:cs typeface="News Gothic Std"/>
              </a:rPr>
              <a:t> Before using this product, carefully check that all parts are in good condition, and that the product will operate properly and perform its intended function. Check for damaged parts and any other conditions that may affect the operation of this product. Replace damaged or worn parts, and never use this product with a damaged part.</a:t>
            </a:r>
            <a:endParaRPr lang="en-US" sz="500" dirty="0">
              <a:latin typeface="News Gothic Std"/>
              <a:cs typeface="News Gothic Std"/>
            </a:endParaRPr>
          </a:p>
          <a:p>
            <a:pPr marL="346075" indent="-284163" eaLnBrk="1" hangingPunct="1">
              <a:spcBef>
                <a:spcPct val="50000"/>
              </a:spcBef>
              <a:buAutoNum type="arabicPeriod"/>
            </a:pPr>
            <a:r>
              <a:rPr lang="en-US" sz="1200" b="1" dirty="0">
                <a:solidFill>
                  <a:srgbClr val="FB6E05"/>
                </a:solidFill>
                <a:latin typeface="News Gothic Std"/>
                <a:cs typeface="News Gothic Std"/>
              </a:rPr>
              <a:t>Do NOT overload the product.</a:t>
            </a:r>
          </a:p>
          <a:p>
            <a:pPr marL="346075" indent="-284163" eaLnBrk="1" hangingPunct="1">
              <a:spcBef>
                <a:spcPct val="50000"/>
              </a:spcBef>
              <a:buAutoNum type="arabicPeriod"/>
            </a:pPr>
            <a:endParaRPr lang="en-US" sz="1200" b="1" dirty="0">
              <a:solidFill>
                <a:srgbClr val="FB6E05"/>
              </a:solidFill>
              <a:latin typeface="News Gothic Std"/>
              <a:cs typeface="News Gothic Std"/>
            </a:endParaRPr>
          </a:p>
          <a:p>
            <a:pPr marL="346075" indent="-284163" eaLnBrk="1" hangingPunct="1">
              <a:spcBef>
                <a:spcPct val="50000"/>
              </a:spcBef>
              <a:buAutoNum type="arabicPeriod"/>
            </a:pPr>
            <a:endParaRPr lang="en-US" sz="1200" b="1" dirty="0">
              <a:solidFill>
                <a:srgbClr val="FB6E05"/>
              </a:solidFill>
              <a:latin typeface="News Gothic Std"/>
              <a:cs typeface="News Gothic Std"/>
            </a:endParaRPr>
          </a:p>
          <a:p>
            <a:pPr marL="346075" indent="-284163" eaLnBrk="1" hangingPunct="1">
              <a:spcBef>
                <a:spcPct val="50000"/>
              </a:spcBef>
              <a:buAutoNum type="arabicPeriod"/>
            </a:pPr>
            <a:endParaRPr lang="en-US" sz="1200" b="1" dirty="0">
              <a:solidFill>
                <a:srgbClr val="FB6E05"/>
              </a:solidFill>
              <a:latin typeface="News Gothic Std"/>
              <a:cs typeface="News Gothic Std"/>
            </a:endParaRPr>
          </a:p>
        </p:txBody>
      </p:sp>
      <p:graphicFrame>
        <p:nvGraphicFramePr>
          <p:cNvPr id="23" name="Table 22"/>
          <p:cNvGraphicFramePr>
            <a:graphicFrameLocks noGrp="1"/>
          </p:cNvGraphicFramePr>
          <p:nvPr>
            <p:extLst>
              <p:ext uri="{D42A27DB-BD31-4B8C-83A1-F6EECF244321}">
                <p14:modId xmlns:p14="http://schemas.microsoft.com/office/powerpoint/2010/main" val="1397084286"/>
              </p:ext>
            </p:extLst>
          </p:nvPr>
        </p:nvGraphicFramePr>
        <p:xfrm>
          <a:off x="771525" y="3979982"/>
          <a:ext cx="5575847" cy="548640"/>
        </p:xfrm>
        <a:graphic>
          <a:graphicData uri="http://schemas.openxmlformats.org/drawingml/2006/table">
            <a:tbl>
              <a:tblPr firstRow="1" bandRow="1">
                <a:tableStyleId>{5940675A-B579-460E-94D1-54222C63F5DA}</a:tableStyleId>
              </a:tblPr>
              <a:tblGrid>
                <a:gridCol w="3788443">
                  <a:extLst>
                    <a:ext uri="{9D8B030D-6E8A-4147-A177-3AD203B41FA5}">
                      <a16:colId xmlns:a16="http://schemas.microsoft.com/office/drawing/2014/main" val="20000"/>
                    </a:ext>
                  </a:extLst>
                </a:gridCol>
                <a:gridCol w="1787404">
                  <a:extLst>
                    <a:ext uri="{9D8B030D-6E8A-4147-A177-3AD203B41FA5}">
                      <a16:colId xmlns:a16="http://schemas.microsoft.com/office/drawing/2014/main" val="20001"/>
                    </a:ext>
                  </a:extLst>
                </a:gridCol>
              </a:tblGrid>
              <a:tr h="0">
                <a:tc>
                  <a:txBody>
                    <a:bodyPr/>
                    <a:lstStyle/>
                    <a:p>
                      <a:r>
                        <a:rPr lang="en-US" sz="1200" dirty="0">
                          <a:latin typeface="News Gothic Std"/>
                          <a:cs typeface="News Gothic Std"/>
                        </a:rPr>
                        <a:t>Weight</a:t>
                      </a:r>
                      <a:r>
                        <a:rPr lang="en-US" sz="1200" baseline="0" dirty="0">
                          <a:latin typeface="News Gothic Std"/>
                          <a:cs typeface="News Gothic Std"/>
                        </a:rPr>
                        <a:t> capacity per shelf (</a:t>
                      </a:r>
                      <a:r>
                        <a:rPr kumimoji="0" lang="en-US" altLang="zh-CN" sz="1200" b="0" i="0" u="none" strike="noStrike" cap="none" normalizeH="0" baseline="0" dirty="0">
                          <a:ln>
                            <a:noFill/>
                          </a:ln>
                          <a:solidFill>
                            <a:schemeClr val="tx1"/>
                          </a:solidFill>
                          <a:effectLst/>
                          <a:latin typeface="News Gothic Std" charset="0"/>
                          <a:ea typeface="MS PGothic" charset="-128"/>
                          <a:cs typeface="Arial" panose="020B0604020202020204" pitchFamily="34" charset="0"/>
                          <a:sym typeface="News Gothic Std" charset="0"/>
                        </a:rPr>
                        <a:t>evenly distributed)</a:t>
                      </a:r>
                      <a:endParaRPr lang="en-US" sz="1200" dirty="0">
                        <a:latin typeface="News Gothic Std"/>
                        <a:cs typeface="News Gothic Std"/>
                      </a:endParaRPr>
                    </a:p>
                  </a:txBody>
                  <a:tcPr/>
                </a:tc>
                <a:tc>
                  <a:txBody>
                    <a:bodyPr/>
                    <a:lstStyle/>
                    <a:p>
                      <a:pPr algn="ctr"/>
                      <a:r>
                        <a:rPr lang="en-US" sz="1200" dirty="0">
                          <a:latin typeface="News Gothic Std"/>
                          <a:cs typeface="News Gothic Std"/>
                        </a:rPr>
                        <a:t>200 </a:t>
                      </a:r>
                      <a:r>
                        <a:rPr lang="en-US" sz="1200" dirty="0" err="1">
                          <a:latin typeface="News Gothic Std"/>
                          <a:cs typeface="News Gothic Std"/>
                        </a:rPr>
                        <a:t>lb</a:t>
                      </a:r>
                      <a:endParaRPr lang="en-US" sz="1200" dirty="0">
                        <a:latin typeface="News Gothic Std"/>
                        <a:cs typeface="News Gothic Std"/>
                      </a:endParaRPr>
                    </a:p>
                  </a:txBody>
                  <a:tcPr/>
                </a:tc>
                <a:extLst>
                  <a:ext uri="{0D108BD9-81ED-4DB2-BD59-A6C34878D82A}">
                    <a16:rowId xmlns:a16="http://schemas.microsoft.com/office/drawing/2014/main" val="10002"/>
                  </a:ext>
                </a:extLst>
              </a:tr>
              <a:tr h="0">
                <a:tc>
                  <a:txBody>
                    <a:bodyPr/>
                    <a:lstStyle/>
                    <a:p>
                      <a:r>
                        <a:rPr lang="en-US" sz="1200" dirty="0">
                          <a:latin typeface="News Gothic Std"/>
                          <a:cs typeface="News Gothic Std"/>
                        </a:rPr>
                        <a:t>Total weight capacity of cabinet (</a:t>
                      </a:r>
                      <a:r>
                        <a:rPr kumimoji="0" lang="en-US" altLang="zh-CN" sz="1200" b="0" i="0" u="none" strike="noStrike" cap="none" normalizeH="0" baseline="0" dirty="0">
                          <a:ln>
                            <a:noFill/>
                          </a:ln>
                          <a:solidFill>
                            <a:schemeClr val="tx1"/>
                          </a:solidFill>
                          <a:effectLst/>
                          <a:latin typeface="News Gothic Std" charset="0"/>
                          <a:ea typeface="MS PGothic" charset="-128"/>
                          <a:cs typeface="Arial" panose="020B0604020202020204" pitchFamily="34" charset="0"/>
                          <a:sym typeface="News Gothic Std" charset="0"/>
                        </a:rPr>
                        <a:t>evenly distributed)</a:t>
                      </a:r>
                      <a:endParaRPr lang="en-US" sz="1200" dirty="0">
                        <a:latin typeface="News Gothic Std"/>
                        <a:cs typeface="News Gothic Std"/>
                      </a:endParaRPr>
                    </a:p>
                  </a:txBody>
                  <a:tcPr/>
                </a:tc>
                <a:tc>
                  <a:txBody>
                    <a:bodyPr/>
                    <a:lstStyle/>
                    <a:p>
                      <a:pPr algn="ctr"/>
                      <a:r>
                        <a:rPr lang="en-US" sz="1200" dirty="0">
                          <a:solidFill>
                            <a:schemeClr val="tx1"/>
                          </a:solidFill>
                          <a:latin typeface="News Gothic Std"/>
                          <a:cs typeface="News Gothic Std"/>
                        </a:rPr>
                        <a:t>1000 </a:t>
                      </a:r>
                      <a:r>
                        <a:rPr lang="en-US" sz="1200" dirty="0" err="1">
                          <a:solidFill>
                            <a:schemeClr val="tx1"/>
                          </a:solidFill>
                          <a:latin typeface="News Gothic Std"/>
                          <a:cs typeface="News Gothic Std"/>
                        </a:rPr>
                        <a:t>lb</a:t>
                      </a:r>
                      <a:endParaRPr lang="en-US" sz="1200" dirty="0">
                        <a:solidFill>
                          <a:schemeClr val="tx1"/>
                        </a:solidFill>
                        <a:latin typeface="News Gothic Std"/>
                        <a:cs typeface="News Gothic Std"/>
                      </a:endParaRPr>
                    </a:p>
                  </a:txBody>
                  <a:tcPr/>
                </a:tc>
                <a:extLst>
                  <a:ext uri="{0D108BD9-81ED-4DB2-BD59-A6C34878D82A}">
                    <a16:rowId xmlns:a16="http://schemas.microsoft.com/office/drawing/2014/main" val="562567117"/>
                  </a:ext>
                </a:extLst>
              </a:tr>
            </a:tbl>
          </a:graphicData>
        </a:graphic>
      </p:graphicFrame>
      <p:grpSp>
        <p:nvGrpSpPr>
          <p:cNvPr id="24" name="Group 39"/>
          <p:cNvGrpSpPr>
            <a:grpSpLocks/>
          </p:cNvGrpSpPr>
          <p:nvPr/>
        </p:nvGrpSpPr>
        <p:grpSpPr bwMode="auto">
          <a:xfrm>
            <a:off x="5998122" y="8426449"/>
            <a:ext cx="698500" cy="534988"/>
            <a:chOff x="1992" y="5399"/>
            <a:chExt cx="440" cy="337"/>
          </a:xfrm>
        </p:grpSpPr>
        <p:pic>
          <p:nvPicPr>
            <p:cNvPr id="30" name="Picture 40"/>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92" y="5399"/>
              <a:ext cx="440" cy="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31" name="Text Box 41"/>
            <p:cNvSpPr txBox="1">
              <a:spLocks noChangeArrowheads="1"/>
            </p:cNvSpPr>
            <p:nvPr/>
          </p:nvSpPr>
          <p:spPr bwMode="auto">
            <a:xfrm>
              <a:off x="2132" y="5487"/>
              <a:ext cx="1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en-US" sz="1800" b="1" dirty="0">
                <a:latin typeface="News Gothic Std"/>
                <a:cs typeface="News Gothic Std"/>
              </a:endParaRPr>
            </a:p>
          </p:txBody>
        </p:sp>
      </p:grpSp>
      <p:sp>
        <p:nvSpPr>
          <p:cNvPr id="32" name="Rectangle 52"/>
          <p:cNvSpPr>
            <a:spLocks noChangeArrowheads="1"/>
          </p:cNvSpPr>
          <p:nvPr/>
        </p:nvSpPr>
        <p:spPr bwMode="auto">
          <a:xfrm>
            <a:off x="203200" y="8631238"/>
            <a:ext cx="6432550" cy="220662"/>
          </a:xfrm>
          <a:prstGeom prst="rect">
            <a:avLst/>
          </a:prstGeom>
          <a:noFill/>
          <a:ln>
            <a:noFill/>
          </a:ln>
          <a:effectLst/>
          <a:extLst>
            <a:ext uri="{909E8E84-426E-40DD-AFC4-6F175D3DCCD1}">
              <a14:hiddenFill xmlns:a14="http://schemas.microsoft.com/office/drawing/2010/main">
                <a:solidFill>
                  <a:srgbClr val="FB6E0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r>
              <a:rPr lang="en-US" sz="1000" b="1" dirty="0">
                <a:solidFill>
                  <a:srgbClr val="FB6E05"/>
                </a:solidFill>
                <a:latin typeface="News Gothic Std"/>
                <a:cs typeface="News Gothic Std"/>
              </a:rPr>
              <a:t>© 2020 TRINITY - 800.985.5506</a:t>
            </a:r>
          </a:p>
        </p:txBody>
      </p:sp>
      <p:sp>
        <p:nvSpPr>
          <p:cNvPr id="33" name="Slide Number Placeholder 1"/>
          <p:cNvSpPr>
            <a:spLocks noGrp="1"/>
          </p:cNvSpPr>
          <p:nvPr>
            <p:ph type="sldNum" sz="quarter" idx="12"/>
          </p:nvPr>
        </p:nvSpPr>
        <p:spPr>
          <a:xfrm>
            <a:off x="6220372" y="8542867"/>
            <a:ext cx="1536700" cy="393170"/>
          </a:xfrm>
        </p:spPr>
        <p:txBody>
          <a:bodyPr/>
          <a:lstStyle/>
          <a:p>
            <a:pPr algn="l">
              <a:defRPr/>
            </a:pPr>
            <a:r>
              <a:rPr lang="en-US" dirty="0">
                <a:latin typeface="News Gothic Std"/>
              </a:rPr>
              <a:t>6</a:t>
            </a:r>
          </a:p>
        </p:txBody>
      </p:sp>
      <p:grpSp>
        <p:nvGrpSpPr>
          <p:cNvPr id="18" name="Group 58">
            <a:extLst>
              <a:ext uri="{FF2B5EF4-FFF2-40B4-BE49-F238E27FC236}">
                <a16:creationId xmlns:a16="http://schemas.microsoft.com/office/drawing/2014/main" id="{BB3E0611-B537-4C6C-BCD7-341DC8F13E30}"/>
              </a:ext>
            </a:extLst>
          </p:cNvPr>
          <p:cNvGrpSpPr>
            <a:grpSpLocks/>
          </p:cNvGrpSpPr>
          <p:nvPr/>
        </p:nvGrpSpPr>
        <p:grpSpPr bwMode="auto">
          <a:xfrm>
            <a:off x="368300" y="5192038"/>
            <a:ext cx="6140450" cy="304800"/>
            <a:chOff x="0" y="0"/>
            <a:chExt cx="3552" cy="192"/>
          </a:xfrm>
        </p:grpSpPr>
        <p:sp>
          <p:nvSpPr>
            <p:cNvPr id="19" name="Line 59">
              <a:extLst>
                <a:ext uri="{FF2B5EF4-FFF2-40B4-BE49-F238E27FC236}">
                  <a16:creationId xmlns:a16="http://schemas.microsoft.com/office/drawing/2014/main" id="{0E754A8D-908A-4945-B4DE-3471C5CCB482}"/>
                </a:ext>
              </a:extLst>
            </p:cNvPr>
            <p:cNvSpPr>
              <a:spLocks noChangeShapeType="1"/>
            </p:cNvSpPr>
            <p:nvPr/>
          </p:nvSpPr>
          <p:spPr bwMode="auto">
            <a:xfrm>
              <a:off x="0" y="5"/>
              <a:ext cx="3552" cy="1"/>
            </a:xfrm>
            <a:prstGeom prst="line">
              <a:avLst/>
            </a:prstGeom>
            <a:noFill/>
            <a:ln w="22225" cmpd="sng">
              <a:solidFill>
                <a:srgbClr val="FB6E05"/>
              </a:solidFill>
              <a:round/>
              <a:headEnd/>
              <a:tailEnd/>
            </a:ln>
            <a:extLst>
              <a:ext uri="{909E8E84-426E-40DD-AFC4-6F175D3DCCD1}">
                <a14:hiddenFill xmlns:a14="http://schemas.microsoft.com/office/drawing/2010/main">
                  <a:noFill/>
                </a14:hiddenFill>
              </a:ext>
            </a:extLst>
          </p:spPr>
          <p:txBody>
            <a:bodyPr wrap="none" anchor="ctr"/>
            <a:lstStyle/>
            <a:p>
              <a:endParaRPr lang="en-US" altLang="en-US" sz="1800">
                <a:solidFill>
                  <a:srgbClr val="000000"/>
                </a:solidFill>
                <a:latin typeface="News Gothic Std"/>
                <a:ea typeface="MS PGothic" charset="-128"/>
                <a:sym typeface="Arial" panose="020B0604020202020204" pitchFamily="34" charset="0"/>
              </a:endParaRPr>
            </a:p>
          </p:txBody>
        </p:sp>
        <p:sp>
          <p:nvSpPr>
            <p:cNvPr id="20" name="Line 60">
              <a:extLst>
                <a:ext uri="{FF2B5EF4-FFF2-40B4-BE49-F238E27FC236}">
                  <a16:creationId xmlns:a16="http://schemas.microsoft.com/office/drawing/2014/main" id="{63C92D2F-9726-45BB-B3A5-E003297724F4}"/>
                </a:ext>
              </a:extLst>
            </p:cNvPr>
            <p:cNvSpPr>
              <a:spLocks noChangeShapeType="1"/>
            </p:cNvSpPr>
            <p:nvPr/>
          </p:nvSpPr>
          <p:spPr bwMode="auto">
            <a:xfrm>
              <a:off x="0" y="0"/>
              <a:ext cx="1" cy="192"/>
            </a:xfrm>
            <a:prstGeom prst="line">
              <a:avLst/>
            </a:prstGeom>
            <a:noFill/>
            <a:ln w="22225" cmpd="sng">
              <a:solidFill>
                <a:srgbClr val="FB6E05"/>
              </a:solidFill>
              <a:round/>
              <a:headEnd/>
              <a:tailEnd/>
            </a:ln>
            <a:extLst>
              <a:ext uri="{909E8E84-426E-40DD-AFC4-6F175D3DCCD1}">
                <a14:hiddenFill xmlns:a14="http://schemas.microsoft.com/office/drawing/2010/main">
                  <a:noFill/>
                </a14:hiddenFill>
              </a:ext>
            </a:extLst>
          </p:spPr>
          <p:txBody>
            <a:bodyPr wrap="none" anchor="ctr"/>
            <a:lstStyle/>
            <a:p>
              <a:endParaRPr lang="en-US" altLang="en-US" sz="1800">
                <a:solidFill>
                  <a:srgbClr val="000000"/>
                </a:solidFill>
                <a:latin typeface="News Gothic Std"/>
                <a:ea typeface="MS PGothic" charset="-128"/>
                <a:sym typeface="Arial" panose="020B0604020202020204" pitchFamily="34" charset="0"/>
              </a:endParaRPr>
            </a:p>
          </p:txBody>
        </p:sp>
      </p:grpSp>
      <p:sp>
        <p:nvSpPr>
          <p:cNvPr id="21" name="Rectangle 35">
            <a:extLst>
              <a:ext uri="{FF2B5EF4-FFF2-40B4-BE49-F238E27FC236}">
                <a16:creationId xmlns:a16="http://schemas.microsoft.com/office/drawing/2014/main" id="{49CF82C3-8D2C-4157-BA8C-FF9965138D1A}"/>
              </a:ext>
            </a:extLst>
          </p:cNvPr>
          <p:cNvSpPr>
            <a:spLocks noChangeArrowheads="1"/>
          </p:cNvSpPr>
          <p:nvPr/>
        </p:nvSpPr>
        <p:spPr bwMode="auto">
          <a:xfrm>
            <a:off x="368300" y="5199976"/>
            <a:ext cx="26901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dirty="0">
                <a:latin typeface="News Gothic Std" panose="020B0506020203020204"/>
              </a:rPr>
              <a:t>CARE AND MAINTENANCE</a:t>
            </a:r>
          </a:p>
        </p:txBody>
      </p:sp>
      <p:sp>
        <p:nvSpPr>
          <p:cNvPr id="22" name="Text Box 11">
            <a:extLst>
              <a:ext uri="{FF2B5EF4-FFF2-40B4-BE49-F238E27FC236}">
                <a16:creationId xmlns:a16="http://schemas.microsoft.com/office/drawing/2014/main" id="{8A167BA8-B2AF-4ACA-BE64-74DBB80AA0AC}"/>
              </a:ext>
            </a:extLst>
          </p:cNvPr>
          <p:cNvSpPr>
            <a:spLocks noChangeArrowheads="1"/>
          </p:cNvSpPr>
          <p:nvPr/>
        </p:nvSpPr>
        <p:spPr bwMode="auto">
          <a:xfrm>
            <a:off x="382588" y="5676225"/>
            <a:ext cx="611187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2400">
                <a:solidFill>
                  <a:schemeClr val="tx1"/>
                </a:solidFill>
                <a:latin typeface="Arial" panose="020B0604020202020204" pitchFamily="34" charset="0"/>
                <a:ea typeface="MS PGothic" charset="-128"/>
                <a:sym typeface="MS PGothic" charset="-128"/>
              </a:defRPr>
            </a:lvl1pPr>
            <a:lvl2pPr>
              <a:defRPr sz="2400">
                <a:solidFill>
                  <a:schemeClr val="tx1"/>
                </a:solidFill>
                <a:latin typeface="Arial" panose="020B0604020202020204" pitchFamily="34" charset="0"/>
                <a:ea typeface="MS PGothic" charset="-128"/>
                <a:sym typeface="MS PGothic" charset="-128"/>
              </a:defRPr>
            </a:lvl2pPr>
            <a:lvl3pPr>
              <a:defRPr sz="2400">
                <a:solidFill>
                  <a:schemeClr val="tx1"/>
                </a:solidFill>
                <a:latin typeface="Arial" panose="020B0604020202020204" pitchFamily="34" charset="0"/>
                <a:ea typeface="MS PGothic" charset="-128"/>
                <a:sym typeface="MS PGothic" charset="-128"/>
              </a:defRPr>
            </a:lvl3pPr>
            <a:lvl4pPr>
              <a:defRPr sz="2400">
                <a:solidFill>
                  <a:schemeClr val="tx1"/>
                </a:solidFill>
                <a:latin typeface="Arial" panose="020B0604020202020204" pitchFamily="34" charset="0"/>
                <a:ea typeface="MS PGothic" charset="-128"/>
                <a:sym typeface="MS PGothic" charset="-128"/>
              </a:defRPr>
            </a:lvl4pPr>
            <a:lvl5pPr>
              <a:defRPr sz="2400">
                <a:solidFill>
                  <a:schemeClr val="tx1"/>
                </a:solidFill>
                <a:latin typeface="Arial" panose="020B0604020202020204" pitchFamily="34" charset="0"/>
                <a:ea typeface="MS PGothic" charset="-128"/>
                <a:sym typeface="MS PGothic" charset="-128"/>
              </a:defRPr>
            </a:lvl5pPr>
            <a:lvl6pPr eaLnBrk="0" fontAlgn="base" hangingPunct="0">
              <a:spcBef>
                <a:spcPct val="0"/>
              </a:spcBef>
              <a:spcAft>
                <a:spcPct val="0"/>
              </a:spcAft>
              <a:buFont typeface="Arial" panose="020B0604020202020204" pitchFamily="34" charset="0"/>
              <a:defRPr sz="2400">
                <a:solidFill>
                  <a:schemeClr val="tx1"/>
                </a:solidFill>
                <a:latin typeface="Arial" panose="020B0604020202020204" pitchFamily="34" charset="0"/>
                <a:ea typeface="MS PGothic" charset="-128"/>
                <a:sym typeface="MS PGothic" charset="-128"/>
              </a:defRPr>
            </a:lvl6pPr>
            <a:lvl7pPr eaLnBrk="0" fontAlgn="base" hangingPunct="0">
              <a:spcBef>
                <a:spcPct val="0"/>
              </a:spcBef>
              <a:spcAft>
                <a:spcPct val="0"/>
              </a:spcAft>
              <a:buFont typeface="Arial" panose="020B0604020202020204" pitchFamily="34" charset="0"/>
              <a:defRPr sz="2400">
                <a:solidFill>
                  <a:schemeClr val="tx1"/>
                </a:solidFill>
                <a:latin typeface="Arial" panose="020B0604020202020204" pitchFamily="34" charset="0"/>
                <a:ea typeface="MS PGothic" charset="-128"/>
                <a:sym typeface="MS PGothic" charset="-128"/>
              </a:defRPr>
            </a:lvl7pPr>
            <a:lvl8pPr eaLnBrk="0" fontAlgn="base" hangingPunct="0">
              <a:spcBef>
                <a:spcPct val="0"/>
              </a:spcBef>
              <a:spcAft>
                <a:spcPct val="0"/>
              </a:spcAft>
              <a:buFont typeface="Arial" panose="020B0604020202020204" pitchFamily="34" charset="0"/>
              <a:defRPr sz="2400">
                <a:solidFill>
                  <a:schemeClr val="tx1"/>
                </a:solidFill>
                <a:latin typeface="Arial" panose="020B0604020202020204" pitchFamily="34" charset="0"/>
                <a:ea typeface="MS PGothic" charset="-128"/>
                <a:sym typeface="MS PGothic" charset="-128"/>
              </a:defRPr>
            </a:lvl8pPr>
            <a:lvl9pPr eaLnBrk="0" fontAlgn="base" hangingPunct="0">
              <a:spcBef>
                <a:spcPct val="0"/>
              </a:spcBef>
              <a:spcAft>
                <a:spcPct val="0"/>
              </a:spcAft>
              <a:buFont typeface="Arial" panose="020B0604020202020204" pitchFamily="34" charset="0"/>
              <a:defRPr sz="2400">
                <a:solidFill>
                  <a:schemeClr val="tx1"/>
                </a:solidFill>
                <a:latin typeface="Arial" panose="020B0604020202020204" pitchFamily="34" charset="0"/>
                <a:ea typeface="MS PGothic" charset="-128"/>
                <a:sym typeface="MS PGothic" charset="-128"/>
              </a:defRPr>
            </a:lvl9pPr>
          </a:lstStyle>
          <a:p>
            <a:pPr indent="-274320">
              <a:lnSpc>
                <a:spcPct val="150000"/>
              </a:lnSpc>
              <a:buFont typeface="Arial" panose="020B0604020202020204" pitchFamily="34" charset="0"/>
              <a:buChar char="•"/>
            </a:pPr>
            <a:r>
              <a:rPr lang="en-US" altLang="en-US" sz="1200" dirty="0">
                <a:solidFill>
                  <a:srgbClr val="000000"/>
                </a:solidFill>
                <a:latin typeface="News Gothic Std" charset="0"/>
                <a:sym typeface="News Gothic Std" charset="0"/>
              </a:rPr>
              <a:t>Avoid harsh, abrasive cleaners, and other corrosive chemicals.</a:t>
            </a:r>
          </a:p>
          <a:p>
            <a:pPr indent="-274320">
              <a:lnSpc>
                <a:spcPct val="150000"/>
              </a:lnSpc>
              <a:buFont typeface="Arial" panose="020B0604020202020204" pitchFamily="34" charset="0"/>
              <a:buChar char="•"/>
            </a:pPr>
            <a:r>
              <a:rPr lang="en-US" sz="1200" dirty="0">
                <a:latin typeface="News Gothic Std"/>
                <a:cs typeface="News Gothic Std"/>
              </a:rPr>
              <a:t>Do not use scouring pad for cleaning.</a:t>
            </a:r>
            <a:endParaRPr lang="en-US" altLang="en-US" sz="1200" dirty="0">
              <a:solidFill>
                <a:srgbClr val="000000"/>
              </a:solidFill>
              <a:latin typeface="News Gothic Std" charset="0"/>
              <a:sym typeface="News Gothic Std" charset="0"/>
            </a:endParaRPr>
          </a:p>
          <a:p>
            <a:pPr indent="-274320">
              <a:lnSpc>
                <a:spcPct val="150000"/>
              </a:lnSpc>
              <a:buFont typeface="Arial" panose="020B0604020202020204" pitchFamily="34" charset="0"/>
              <a:buChar char="•"/>
            </a:pPr>
            <a:r>
              <a:rPr lang="en-US" altLang="en-US" sz="1200" dirty="0">
                <a:latin typeface="News Gothic Std"/>
              </a:rPr>
              <a:t>This item is not certified for outdoor use.</a:t>
            </a:r>
          </a:p>
        </p:txBody>
      </p:sp>
    </p:spTree>
    <p:extLst>
      <p:ext uri="{BB962C8B-B14F-4D97-AF65-F5344CB8AC3E}">
        <p14:creationId xmlns:p14="http://schemas.microsoft.com/office/powerpoint/2010/main" val="2229423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Picture 81">
            <a:extLst>
              <a:ext uri="{FF2B5EF4-FFF2-40B4-BE49-F238E27FC236}">
                <a16:creationId xmlns:a16="http://schemas.microsoft.com/office/drawing/2014/main" id="{789F32BA-CC54-49D5-8D2D-53346388894A}"/>
              </a:ext>
            </a:extLst>
          </p:cNvPr>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205844" y="8453139"/>
            <a:ext cx="698500" cy="534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62" name="Rectangle 83">
            <a:extLst>
              <a:ext uri="{FF2B5EF4-FFF2-40B4-BE49-F238E27FC236}">
                <a16:creationId xmlns:a16="http://schemas.microsoft.com/office/drawing/2014/main" id="{AB1B1096-BFBA-4BFD-91FC-EFFBDFDFE65F}"/>
              </a:ext>
            </a:extLst>
          </p:cNvPr>
          <p:cNvSpPr>
            <a:spLocks noChangeArrowheads="1"/>
          </p:cNvSpPr>
          <p:nvPr/>
        </p:nvSpPr>
        <p:spPr bwMode="auto">
          <a:xfrm>
            <a:off x="106016" y="8638537"/>
            <a:ext cx="6432550" cy="220662"/>
          </a:xfrm>
          <a:prstGeom prst="rect">
            <a:avLst/>
          </a:prstGeom>
          <a:noFill/>
          <a:ln>
            <a:noFill/>
          </a:ln>
          <a:effectLst/>
          <a:extLst>
            <a:ext uri="{909E8E84-426E-40dd-AFC4-6F175D3DCCD1}">
              <a14:hiddenFill xmlns="" xmlns:a14="http://schemas.microsoft.com/office/drawing/2010/main">
                <a:solidFill>
                  <a:srgbClr val="FB6E05"/>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r">
              <a:defRPr/>
            </a:pPr>
            <a:r>
              <a:rPr lang="en-US" sz="1000" b="1" dirty="0">
                <a:solidFill>
                  <a:srgbClr val="FB6E05"/>
                </a:solidFill>
                <a:latin typeface="News Gothic Std"/>
                <a:cs typeface="News Gothic Std"/>
              </a:rPr>
              <a:t>© 2020 TRINITY - 800.985.5506</a:t>
            </a:r>
          </a:p>
        </p:txBody>
      </p:sp>
      <p:sp>
        <p:nvSpPr>
          <p:cNvPr id="63" name="Slide Number Placeholder 1">
            <a:extLst>
              <a:ext uri="{FF2B5EF4-FFF2-40B4-BE49-F238E27FC236}">
                <a16:creationId xmlns:a16="http://schemas.microsoft.com/office/drawing/2014/main" id="{AA878B81-4D22-48E5-920B-8D96A4059040}"/>
              </a:ext>
            </a:extLst>
          </p:cNvPr>
          <p:cNvSpPr>
            <a:spLocks noGrp="1"/>
          </p:cNvSpPr>
          <p:nvPr>
            <p:ph type="sldNum" sz="quarter" idx="12"/>
          </p:nvPr>
        </p:nvSpPr>
        <p:spPr>
          <a:xfrm>
            <a:off x="442285" y="8552283"/>
            <a:ext cx="1536700" cy="393170"/>
          </a:xfrm>
        </p:spPr>
        <p:txBody>
          <a:bodyPr/>
          <a:lstStyle/>
          <a:p>
            <a:pPr algn="l">
              <a:defRPr/>
            </a:pPr>
            <a:r>
              <a:rPr lang="en-US" dirty="0">
                <a:latin typeface="News Gothic Std"/>
              </a:rPr>
              <a:t>7</a:t>
            </a:r>
          </a:p>
        </p:txBody>
      </p:sp>
    </p:spTree>
    <p:extLst>
      <p:ext uri="{BB962C8B-B14F-4D97-AF65-F5344CB8AC3E}">
        <p14:creationId xmlns:p14="http://schemas.microsoft.com/office/powerpoint/2010/main" val="2244276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39"/>
          <p:cNvGrpSpPr>
            <a:grpSpLocks/>
          </p:cNvGrpSpPr>
          <p:nvPr/>
        </p:nvGrpSpPr>
        <p:grpSpPr bwMode="auto">
          <a:xfrm>
            <a:off x="5869961" y="8457634"/>
            <a:ext cx="698500" cy="534988"/>
            <a:chOff x="1992" y="5399"/>
            <a:chExt cx="440" cy="337"/>
          </a:xfrm>
        </p:grpSpPr>
        <p:pic>
          <p:nvPicPr>
            <p:cNvPr id="6" name="Picture 40"/>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92" y="5399"/>
              <a:ext cx="440" cy="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7" name="Text Box 41"/>
            <p:cNvSpPr txBox="1">
              <a:spLocks noChangeArrowheads="1"/>
            </p:cNvSpPr>
            <p:nvPr/>
          </p:nvSpPr>
          <p:spPr bwMode="auto">
            <a:xfrm>
              <a:off x="2132" y="5487"/>
              <a:ext cx="1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en-US" sz="1800" b="1" dirty="0">
                <a:latin typeface="News Gothic Std"/>
                <a:cs typeface="News Gothic Std"/>
              </a:endParaRPr>
            </a:p>
          </p:txBody>
        </p:sp>
      </p:grpSp>
      <p:sp>
        <p:nvSpPr>
          <p:cNvPr id="8" name="Rectangle 52"/>
          <p:cNvSpPr>
            <a:spLocks noChangeArrowheads="1"/>
          </p:cNvSpPr>
          <p:nvPr/>
        </p:nvSpPr>
        <p:spPr bwMode="auto">
          <a:xfrm>
            <a:off x="203200" y="8631238"/>
            <a:ext cx="6432550" cy="220662"/>
          </a:xfrm>
          <a:prstGeom prst="rect">
            <a:avLst/>
          </a:prstGeom>
          <a:noFill/>
          <a:ln>
            <a:noFill/>
          </a:ln>
          <a:effectLst/>
          <a:extLst>
            <a:ext uri="{909E8E84-426E-40DD-AFC4-6F175D3DCCD1}">
              <a14:hiddenFill xmlns:a14="http://schemas.microsoft.com/office/drawing/2010/main">
                <a:solidFill>
                  <a:srgbClr val="FB6E0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r>
              <a:rPr lang="en-US" sz="1000" b="1" dirty="0">
                <a:solidFill>
                  <a:srgbClr val="FB6E05"/>
                </a:solidFill>
                <a:latin typeface="News Gothic Std"/>
                <a:cs typeface="News Gothic Std"/>
              </a:rPr>
              <a:t>© 2020 TRINITY - 800.985.5506</a:t>
            </a:r>
          </a:p>
        </p:txBody>
      </p:sp>
      <p:sp>
        <p:nvSpPr>
          <p:cNvPr id="11" name="Slide Number Placeholder 1"/>
          <p:cNvSpPr>
            <a:spLocks noGrp="1"/>
          </p:cNvSpPr>
          <p:nvPr>
            <p:ph type="sldNum" sz="quarter" idx="12"/>
          </p:nvPr>
        </p:nvSpPr>
        <p:spPr>
          <a:xfrm>
            <a:off x="6092211" y="8573486"/>
            <a:ext cx="1536700" cy="393170"/>
          </a:xfrm>
        </p:spPr>
        <p:txBody>
          <a:bodyPr/>
          <a:lstStyle/>
          <a:p>
            <a:pPr algn="l">
              <a:defRPr/>
            </a:pPr>
            <a:r>
              <a:rPr lang="en-US" dirty="0">
                <a:latin typeface="News Gothic Std"/>
              </a:rPr>
              <a:t>8</a:t>
            </a:r>
          </a:p>
        </p:txBody>
      </p:sp>
      <p:sp>
        <p:nvSpPr>
          <p:cNvPr id="9" name="Text Box 6"/>
          <p:cNvSpPr txBox="1">
            <a:spLocks noChangeArrowheads="1"/>
          </p:cNvSpPr>
          <p:nvPr/>
        </p:nvSpPr>
        <p:spPr bwMode="auto">
          <a:xfrm>
            <a:off x="362254" y="907761"/>
            <a:ext cx="6035675"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en-US" sz="1100" dirty="0">
                <a:latin typeface="News Gothic Std" panose="020B0506020203020204"/>
                <a:cs typeface="+mn-cs"/>
              </a:rPr>
              <a:t>Thank you for purchasing a </a:t>
            </a:r>
            <a:r>
              <a:rPr lang="en-US" altLang="en-US" sz="1100" dirty="0">
                <a:latin typeface="News Gothic Std" panose="020B0506020203020204"/>
              </a:rPr>
              <a:t>TRINITY PRO </a:t>
            </a:r>
            <a:r>
              <a:rPr lang="en-US" altLang="zh-CN" sz="1100" dirty="0">
                <a:latin typeface="News Gothic Std" panose="020B0506020203020204"/>
              </a:rPr>
              <a:t>36” Locker Cabinet</a:t>
            </a:r>
            <a:r>
              <a:rPr lang="en-US" sz="1100" dirty="0">
                <a:latin typeface="News Gothic Std" panose="020B0506020203020204"/>
                <a:cs typeface="+mn-cs"/>
              </a:rPr>
              <a:t>.  In order to register your product and receive streamlined customer service, please fill out the following Product Registration Form and (1) fax the form to 310.347.4134 (2) complete the Product Registration Form online at </a:t>
            </a:r>
            <a:r>
              <a:rPr lang="en-US" sz="1100" u="sng" dirty="0">
                <a:latin typeface="News Gothic Std" panose="020B0506020203020204"/>
                <a:cs typeface="+mn-cs"/>
              </a:rPr>
              <a:t>www.trinityii.com</a:t>
            </a:r>
            <a:r>
              <a:rPr lang="en-US" sz="1100" dirty="0">
                <a:latin typeface="News Gothic Std" panose="020B0506020203020204"/>
                <a:cs typeface="+mn-cs"/>
              </a:rPr>
              <a:t> or (3) scan and email the form to </a:t>
            </a:r>
            <a:r>
              <a:rPr lang="en-US" sz="1100" u="sng" dirty="0">
                <a:latin typeface="News Gothic Std" panose="020B0506020203020204"/>
                <a:cs typeface="+mn-cs"/>
              </a:rPr>
              <a:t>customerservice@trinityii.com</a:t>
            </a:r>
            <a:r>
              <a:rPr lang="en-US" sz="1100" dirty="0">
                <a:latin typeface="News Gothic Std" panose="020B0506020203020204"/>
                <a:cs typeface="+mn-cs"/>
              </a:rPr>
              <a:t>. Include a copy of your original receipt with your submission.</a:t>
            </a:r>
          </a:p>
        </p:txBody>
      </p:sp>
      <p:sp>
        <p:nvSpPr>
          <p:cNvPr id="10" name="Rectangle 9"/>
          <p:cNvSpPr>
            <a:spLocks noChangeArrowheads="1"/>
          </p:cNvSpPr>
          <p:nvPr/>
        </p:nvSpPr>
        <p:spPr bwMode="auto">
          <a:xfrm>
            <a:off x="609600" y="1524000"/>
            <a:ext cx="5791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prstDash val="dash"/>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sz="1800" dirty="0">
              <a:cs typeface="+mn-cs"/>
            </a:endParaRPr>
          </a:p>
          <a:p>
            <a:pPr>
              <a:defRPr/>
            </a:pPr>
            <a:endParaRPr lang="en-US" sz="1200" dirty="0">
              <a:cs typeface="+mn-cs"/>
            </a:endParaRPr>
          </a:p>
          <a:p>
            <a:pPr>
              <a:defRPr/>
            </a:pPr>
            <a:r>
              <a:rPr lang="en-US" sz="1200" dirty="0">
                <a:cs typeface="Arial" charset="0"/>
              </a:rPr>
              <a:t>First Name:                                   	Last Name:</a:t>
            </a:r>
          </a:p>
          <a:p>
            <a:pPr>
              <a:defRPr/>
            </a:pPr>
            <a:endParaRPr lang="en-US" sz="1200" dirty="0">
              <a:cs typeface="Arial" charset="0"/>
            </a:endParaRPr>
          </a:p>
          <a:p>
            <a:pPr>
              <a:defRPr/>
            </a:pPr>
            <a:r>
              <a:rPr lang="en-US" sz="1200" dirty="0">
                <a:cs typeface="Arial" charset="0"/>
              </a:rPr>
              <a:t>Address: </a:t>
            </a:r>
          </a:p>
          <a:p>
            <a:pPr>
              <a:defRPr/>
            </a:pPr>
            <a:endParaRPr lang="en-US" sz="1200" dirty="0">
              <a:cs typeface="Arial" charset="0"/>
            </a:endParaRPr>
          </a:p>
          <a:p>
            <a:pPr>
              <a:defRPr/>
            </a:pPr>
            <a:r>
              <a:rPr lang="en-US" sz="1200" dirty="0">
                <a:cs typeface="Arial" charset="0"/>
              </a:rPr>
              <a:t>City:                        		State:            Zip Code:</a:t>
            </a:r>
          </a:p>
          <a:p>
            <a:pPr>
              <a:defRPr/>
            </a:pPr>
            <a:endParaRPr lang="en-US" sz="1200" dirty="0">
              <a:cs typeface="Arial" charset="0"/>
            </a:endParaRPr>
          </a:p>
          <a:p>
            <a:pPr>
              <a:defRPr/>
            </a:pPr>
            <a:r>
              <a:rPr lang="en-US" sz="1200" dirty="0">
                <a:cs typeface="Arial" charset="0"/>
              </a:rPr>
              <a:t>Email Address:                                                  Phone:</a:t>
            </a:r>
          </a:p>
          <a:p>
            <a:pPr>
              <a:defRPr/>
            </a:pPr>
            <a:endParaRPr lang="en-US" sz="1200" dirty="0">
              <a:cs typeface="Arial" charset="0"/>
            </a:endParaRPr>
          </a:p>
          <a:p>
            <a:pPr>
              <a:defRPr/>
            </a:pPr>
            <a:r>
              <a:rPr lang="en-US" sz="1200" dirty="0">
                <a:cs typeface="Arial" charset="0"/>
              </a:rPr>
              <a:t>Product Model #:     TSNPBK-0610             Purchase Date:            /          /</a:t>
            </a:r>
          </a:p>
          <a:p>
            <a:pPr>
              <a:defRPr/>
            </a:pPr>
            <a:endParaRPr lang="en-US" sz="1200" dirty="0">
              <a:cs typeface="Arial" charset="0"/>
            </a:endParaRPr>
          </a:p>
          <a:p>
            <a:pPr>
              <a:defRPr/>
            </a:pPr>
            <a:r>
              <a:rPr lang="en-US" sz="1200" dirty="0">
                <a:cs typeface="Arial" charset="0"/>
              </a:rPr>
              <a:t>Location of Purchase: </a:t>
            </a:r>
          </a:p>
          <a:p>
            <a:pPr>
              <a:defRPr/>
            </a:pPr>
            <a:endParaRPr lang="en-US" sz="1200" dirty="0">
              <a:cs typeface="Arial" charset="0"/>
            </a:endParaRPr>
          </a:p>
          <a:p>
            <a:pPr>
              <a:lnSpc>
                <a:spcPct val="125000"/>
              </a:lnSpc>
              <a:defRPr/>
            </a:pPr>
            <a:r>
              <a:rPr lang="en-US" sz="1100" dirty="0">
                <a:cs typeface="Arial" charset="0"/>
              </a:rPr>
              <a:t>Please rate the importance of each feature (1=least important; 10=most important)</a:t>
            </a:r>
          </a:p>
          <a:p>
            <a:pPr>
              <a:lnSpc>
                <a:spcPct val="125000"/>
              </a:lnSpc>
              <a:defRPr/>
            </a:pPr>
            <a:r>
              <a:rPr lang="en-US" sz="1100" dirty="0">
                <a:cs typeface="Arial" charset="0"/>
              </a:rPr>
              <a:t>Quality             Price             Size/Capacity             Appearance             Other</a:t>
            </a:r>
          </a:p>
          <a:p>
            <a:pPr>
              <a:defRPr/>
            </a:pPr>
            <a:endParaRPr lang="en-US" sz="1100" dirty="0">
              <a:cs typeface="Arial" charset="0"/>
            </a:endParaRPr>
          </a:p>
          <a:p>
            <a:pPr>
              <a:lnSpc>
                <a:spcPct val="125000"/>
              </a:lnSpc>
              <a:defRPr/>
            </a:pPr>
            <a:r>
              <a:rPr lang="en-US" sz="1100" dirty="0">
                <a:cs typeface="Arial" charset="0"/>
              </a:rPr>
              <a:t>How did you hear about our product?</a:t>
            </a:r>
          </a:p>
          <a:p>
            <a:pPr>
              <a:lnSpc>
                <a:spcPct val="125000"/>
              </a:lnSpc>
              <a:defRPr/>
            </a:pPr>
            <a:r>
              <a:rPr lang="en-US" sz="1100" dirty="0">
                <a:cs typeface="Arial" charset="0"/>
              </a:rPr>
              <a:t>       Magazine Ad              Catalog              Salesperson              Word of Mouth </a:t>
            </a:r>
          </a:p>
          <a:p>
            <a:pPr>
              <a:lnSpc>
                <a:spcPct val="125000"/>
              </a:lnSpc>
              <a:defRPr/>
            </a:pPr>
            <a:r>
              <a:rPr lang="en-US" sz="1100" dirty="0">
                <a:cs typeface="Arial" charset="0"/>
              </a:rPr>
              <a:t>       Internet              Store Display              Other   </a:t>
            </a:r>
          </a:p>
          <a:p>
            <a:pPr>
              <a:defRPr/>
            </a:pPr>
            <a:endParaRPr lang="en-US" sz="1100" dirty="0">
              <a:cs typeface="Arial" charset="0"/>
            </a:endParaRPr>
          </a:p>
          <a:p>
            <a:pPr>
              <a:lnSpc>
                <a:spcPct val="125000"/>
              </a:lnSpc>
              <a:defRPr/>
            </a:pPr>
            <a:r>
              <a:rPr lang="en-US" sz="1100" dirty="0">
                <a:cs typeface="Arial" charset="0"/>
              </a:rPr>
              <a:t>Marital Status:	      	      Single		Married</a:t>
            </a:r>
          </a:p>
          <a:p>
            <a:pPr>
              <a:lnSpc>
                <a:spcPct val="125000"/>
              </a:lnSpc>
              <a:defRPr/>
            </a:pPr>
            <a:r>
              <a:rPr lang="en-US" sz="1100" dirty="0">
                <a:cs typeface="Arial" charset="0"/>
              </a:rPr>
              <a:t>Household Income:	      Below $50,000       $50,000-$150,000       $150,000+</a:t>
            </a:r>
          </a:p>
          <a:p>
            <a:pPr>
              <a:lnSpc>
                <a:spcPct val="125000"/>
              </a:lnSpc>
              <a:defRPr/>
            </a:pPr>
            <a:r>
              <a:rPr lang="en-US" sz="1100" dirty="0">
                <a:cs typeface="Arial" charset="0"/>
              </a:rPr>
              <a:t>Education:		      High School            College            Graduate School</a:t>
            </a:r>
          </a:p>
          <a:p>
            <a:pPr>
              <a:lnSpc>
                <a:spcPct val="125000"/>
              </a:lnSpc>
              <a:defRPr/>
            </a:pPr>
            <a:r>
              <a:rPr lang="en-US" sz="1100" dirty="0">
                <a:cs typeface="Arial" charset="0"/>
              </a:rPr>
              <a:t>Primary Residence:	      Own		Rent</a:t>
            </a:r>
          </a:p>
          <a:p>
            <a:pPr>
              <a:lnSpc>
                <a:spcPct val="125000"/>
              </a:lnSpc>
              <a:defRPr/>
            </a:pPr>
            <a:r>
              <a:rPr lang="en-US" sz="1100" dirty="0">
                <a:cs typeface="Arial" charset="0"/>
              </a:rPr>
              <a:t>Comments/Suggestions:</a:t>
            </a:r>
          </a:p>
          <a:p>
            <a:pPr>
              <a:defRPr/>
            </a:pPr>
            <a:endParaRPr lang="en-US" sz="1200" dirty="0">
              <a:cs typeface="Arial" charset="0"/>
            </a:endParaRPr>
          </a:p>
          <a:p>
            <a:pPr>
              <a:defRPr/>
            </a:pPr>
            <a:endParaRPr lang="en-US" sz="1200" dirty="0">
              <a:cs typeface="Arial" charset="0"/>
            </a:endParaRPr>
          </a:p>
          <a:p>
            <a:pPr>
              <a:defRPr/>
            </a:pPr>
            <a:endParaRPr lang="en-US" sz="1200" dirty="0">
              <a:cs typeface="Arial" charset="0"/>
            </a:endParaRPr>
          </a:p>
        </p:txBody>
      </p:sp>
      <p:sp>
        <p:nvSpPr>
          <p:cNvPr id="12" name="Rectangle 76"/>
          <p:cNvSpPr>
            <a:spLocks noChangeArrowheads="1"/>
          </p:cNvSpPr>
          <p:nvPr/>
        </p:nvSpPr>
        <p:spPr bwMode="auto">
          <a:xfrm>
            <a:off x="304800" y="476250"/>
            <a:ext cx="2578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dirty="0">
                <a:latin typeface="News Gothic Std" panose="020B0506020203020204"/>
                <a:cs typeface="+mn-cs"/>
              </a:rPr>
              <a:t>PRODUCT REGISTRATION</a:t>
            </a:r>
          </a:p>
        </p:txBody>
      </p:sp>
      <p:grpSp>
        <p:nvGrpSpPr>
          <p:cNvPr id="13" name="Group 77"/>
          <p:cNvGrpSpPr>
            <a:grpSpLocks/>
          </p:cNvGrpSpPr>
          <p:nvPr/>
        </p:nvGrpSpPr>
        <p:grpSpPr bwMode="auto">
          <a:xfrm>
            <a:off x="336550" y="496888"/>
            <a:ext cx="6140450" cy="304800"/>
            <a:chOff x="480" y="619"/>
            <a:chExt cx="3552" cy="192"/>
          </a:xfrm>
        </p:grpSpPr>
        <p:sp>
          <p:nvSpPr>
            <p:cNvPr id="14" name="Line 78"/>
            <p:cNvSpPr>
              <a:spLocks noChangeShapeType="1"/>
            </p:cNvSpPr>
            <p:nvPr/>
          </p:nvSpPr>
          <p:spPr bwMode="auto">
            <a:xfrm>
              <a:off x="480" y="624"/>
              <a:ext cx="3552" cy="0"/>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15" name="Line 79"/>
            <p:cNvSpPr>
              <a:spLocks noChangeShapeType="1"/>
            </p:cNvSpPr>
            <p:nvPr/>
          </p:nvSpPr>
          <p:spPr bwMode="auto">
            <a:xfrm>
              <a:off x="480" y="619"/>
              <a:ext cx="0" cy="192"/>
            </a:xfrm>
            <a:prstGeom prst="line">
              <a:avLst/>
            </a:prstGeom>
            <a:noFill/>
            <a:ln w="22225">
              <a:solidFill>
                <a:srgbClr val="FB6E0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grpSp>
      <p:sp>
        <p:nvSpPr>
          <p:cNvPr id="16" name="Line 84"/>
          <p:cNvSpPr>
            <a:spLocks noChangeShapeType="1"/>
          </p:cNvSpPr>
          <p:nvPr/>
        </p:nvSpPr>
        <p:spPr bwMode="auto">
          <a:xfrm>
            <a:off x="1600200" y="2209800"/>
            <a:ext cx="1676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17" name="Line 85"/>
          <p:cNvSpPr>
            <a:spLocks noChangeShapeType="1"/>
          </p:cNvSpPr>
          <p:nvPr/>
        </p:nvSpPr>
        <p:spPr bwMode="auto">
          <a:xfrm>
            <a:off x="4343400" y="2209800"/>
            <a:ext cx="1676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18" name="Line 86"/>
          <p:cNvSpPr>
            <a:spLocks noChangeShapeType="1"/>
          </p:cNvSpPr>
          <p:nvPr/>
        </p:nvSpPr>
        <p:spPr bwMode="auto">
          <a:xfrm>
            <a:off x="1447800" y="2540000"/>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19" name="Line 87"/>
          <p:cNvSpPr>
            <a:spLocks noChangeShapeType="1"/>
          </p:cNvSpPr>
          <p:nvPr/>
        </p:nvSpPr>
        <p:spPr bwMode="auto">
          <a:xfrm>
            <a:off x="1104900" y="2908300"/>
            <a:ext cx="2209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20" name="Line 88"/>
          <p:cNvSpPr>
            <a:spLocks noChangeShapeType="1"/>
          </p:cNvSpPr>
          <p:nvPr/>
        </p:nvSpPr>
        <p:spPr bwMode="auto">
          <a:xfrm>
            <a:off x="3898900" y="29083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21" name="Line 89"/>
          <p:cNvSpPr>
            <a:spLocks noChangeShapeType="1"/>
          </p:cNvSpPr>
          <p:nvPr/>
        </p:nvSpPr>
        <p:spPr bwMode="auto">
          <a:xfrm>
            <a:off x="5105400" y="2908300"/>
            <a:ext cx="914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22" name="Line 90"/>
          <p:cNvSpPr>
            <a:spLocks noChangeShapeType="1"/>
          </p:cNvSpPr>
          <p:nvPr/>
        </p:nvSpPr>
        <p:spPr bwMode="auto">
          <a:xfrm>
            <a:off x="1866900" y="3251200"/>
            <a:ext cx="1943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23" name="Line 91"/>
          <p:cNvSpPr>
            <a:spLocks noChangeShapeType="1"/>
          </p:cNvSpPr>
          <p:nvPr/>
        </p:nvSpPr>
        <p:spPr bwMode="auto">
          <a:xfrm>
            <a:off x="4495800" y="3251200"/>
            <a:ext cx="152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24" name="Line 92"/>
          <p:cNvSpPr>
            <a:spLocks noChangeShapeType="1"/>
          </p:cNvSpPr>
          <p:nvPr/>
        </p:nvSpPr>
        <p:spPr bwMode="auto">
          <a:xfrm>
            <a:off x="1983509" y="3654135"/>
            <a:ext cx="152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dirty="0">
              <a:cs typeface="+mn-cs"/>
            </a:endParaRPr>
          </a:p>
        </p:txBody>
      </p:sp>
      <p:sp>
        <p:nvSpPr>
          <p:cNvPr id="25" name="Line 93"/>
          <p:cNvSpPr>
            <a:spLocks noChangeShapeType="1"/>
          </p:cNvSpPr>
          <p:nvPr/>
        </p:nvSpPr>
        <p:spPr bwMode="auto">
          <a:xfrm>
            <a:off x="4800600" y="3654135"/>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26" name="Line 94"/>
          <p:cNvSpPr>
            <a:spLocks noChangeShapeType="1"/>
          </p:cNvSpPr>
          <p:nvPr/>
        </p:nvSpPr>
        <p:spPr bwMode="auto">
          <a:xfrm>
            <a:off x="5257800" y="3654135"/>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27" name="Line 95"/>
          <p:cNvSpPr>
            <a:spLocks noChangeShapeType="1"/>
          </p:cNvSpPr>
          <p:nvPr/>
        </p:nvSpPr>
        <p:spPr bwMode="auto">
          <a:xfrm>
            <a:off x="5715000" y="3654135"/>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28" name="Line 96"/>
          <p:cNvSpPr>
            <a:spLocks noChangeShapeType="1"/>
          </p:cNvSpPr>
          <p:nvPr/>
        </p:nvSpPr>
        <p:spPr bwMode="auto">
          <a:xfrm>
            <a:off x="2336800" y="4000500"/>
            <a:ext cx="3683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29" name="Line 97"/>
          <p:cNvSpPr>
            <a:spLocks noChangeShapeType="1"/>
          </p:cNvSpPr>
          <p:nvPr/>
        </p:nvSpPr>
        <p:spPr bwMode="auto">
          <a:xfrm>
            <a:off x="1155700" y="4622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30" name="Line 98"/>
          <p:cNvSpPr>
            <a:spLocks noChangeShapeType="1"/>
          </p:cNvSpPr>
          <p:nvPr/>
        </p:nvSpPr>
        <p:spPr bwMode="auto">
          <a:xfrm>
            <a:off x="1981200" y="4622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31" name="Line 100"/>
          <p:cNvSpPr>
            <a:spLocks noChangeShapeType="1"/>
          </p:cNvSpPr>
          <p:nvPr/>
        </p:nvSpPr>
        <p:spPr bwMode="auto">
          <a:xfrm>
            <a:off x="3352800" y="4622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32" name="Line 101"/>
          <p:cNvSpPr>
            <a:spLocks noChangeShapeType="1"/>
          </p:cNvSpPr>
          <p:nvPr/>
        </p:nvSpPr>
        <p:spPr bwMode="auto">
          <a:xfrm>
            <a:off x="4622800" y="4622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33" name="Line 102"/>
          <p:cNvSpPr>
            <a:spLocks noChangeShapeType="1"/>
          </p:cNvSpPr>
          <p:nvPr/>
        </p:nvSpPr>
        <p:spPr bwMode="auto">
          <a:xfrm>
            <a:off x="5486400" y="4622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34" name="Rectangle 110"/>
          <p:cNvSpPr>
            <a:spLocks noChangeArrowheads="1"/>
          </p:cNvSpPr>
          <p:nvPr/>
        </p:nvSpPr>
        <p:spPr bwMode="auto">
          <a:xfrm>
            <a:off x="736600" y="50498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35" name="Rectangle 111"/>
          <p:cNvSpPr>
            <a:spLocks noChangeArrowheads="1"/>
          </p:cNvSpPr>
          <p:nvPr/>
        </p:nvSpPr>
        <p:spPr bwMode="auto">
          <a:xfrm>
            <a:off x="736600" y="52657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36" name="Rectangle 112"/>
          <p:cNvSpPr>
            <a:spLocks noChangeArrowheads="1"/>
          </p:cNvSpPr>
          <p:nvPr/>
        </p:nvSpPr>
        <p:spPr bwMode="auto">
          <a:xfrm>
            <a:off x="3124200" y="50498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37" name="Rectangle 113"/>
          <p:cNvSpPr>
            <a:spLocks noChangeArrowheads="1"/>
          </p:cNvSpPr>
          <p:nvPr/>
        </p:nvSpPr>
        <p:spPr bwMode="auto">
          <a:xfrm>
            <a:off x="3124200" y="52657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38" name="Rectangle 114"/>
          <p:cNvSpPr>
            <a:spLocks noChangeArrowheads="1"/>
          </p:cNvSpPr>
          <p:nvPr/>
        </p:nvSpPr>
        <p:spPr bwMode="auto">
          <a:xfrm>
            <a:off x="1778000" y="52657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39" name="Rectangle 115"/>
          <p:cNvSpPr>
            <a:spLocks noChangeArrowheads="1"/>
          </p:cNvSpPr>
          <p:nvPr/>
        </p:nvSpPr>
        <p:spPr bwMode="auto">
          <a:xfrm>
            <a:off x="2133600" y="50498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40" name="Rectangle 116"/>
          <p:cNvSpPr>
            <a:spLocks noChangeArrowheads="1"/>
          </p:cNvSpPr>
          <p:nvPr/>
        </p:nvSpPr>
        <p:spPr bwMode="auto">
          <a:xfrm>
            <a:off x="4470400" y="50498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41" name="Rectangle 117"/>
          <p:cNvSpPr>
            <a:spLocks noChangeArrowheads="1"/>
          </p:cNvSpPr>
          <p:nvPr/>
        </p:nvSpPr>
        <p:spPr bwMode="auto">
          <a:xfrm>
            <a:off x="2565400" y="56467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42" name="Rectangle 118"/>
          <p:cNvSpPr>
            <a:spLocks noChangeArrowheads="1"/>
          </p:cNvSpPr>
          <p:nvPr/>
        </p:nvSpPr>
        <p:spPr bwMode="auto">
          <a:xfrm>
            <a:off x="4165600" y="56467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43" name="Rectangle 119"/>
          <p:cNvSpPr>
            <a:spLocks noChangeArrowheads="1"/>
          </p:cNvSpPr>
          <p:nvPr/>
        </p:nvSpPr>
        <p:spPr bwMode="auto">
          <a:xfrm>
            <a:off x="2565400" y="58499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44" name="Rectangle 120"/>
          <p:cNvSpPr>
            <a:spLocks noChangeArrowheads="1"/>
          </p:cNvSpPr>
          <p:nvPr/>
        </p:nvSpPr>
        <p:spPr bwMode="auto">
          <a:xfrm>
            <a:off x="3771900" y="58499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45" name="Rectangle 121"/>
          <p:cNvSpPr>
            <a:spLocks noChangeArrowheads="1"/>
          </p:cNvSpPr>
          <p:nvPr/>
        </p:nvSpPr>
        <p:spPr bwMode="auto">
          <a:xfrm>
            <a:off x="5194300" y="58499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46" name="Rectangle 123"/>
          <p:cNvSpPr>
            <a:spLocks noChangeArrowheads="1"/>
          </p:cNvSpPr>
          <p:nvPr/>
        </p:nvSpPr>
        <p:spPr bwMode="auto">
          <a:xfrm>
            <a:off x="2565400" y="62817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47" name="Rectangle 124"/>
          <p:cNvSpPr>
            <a:spLocks noChangeArrowheads="1"/>
          </p:cNvSpPr>
          <p:nvPr/>
        </p:nvSpPr>
        <p:spPr bwMode="auto">
          <a:xfrm>
            <a:off x="4165600" y="62817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48" name="Rectangle 125"/>
          <p:cNvSpPr>
            <a:spLocks noChangeArrowheads="1"/>
          </p:cNvSpPr>
          <p:nvPr/>
        </p:nvSpPr>
        <p:spPr bwMode="auto">
          <a:xfrm>
            <a:off x="2565400" y="60531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49" name="Rectangle 126"/>
          <p:cNvSpPr>
            <a:spLocks noChangeArrowheads="1"/>
          </p:cNvSpPr>
          <p:nvPr/>
        </p:nvSpPr>
        <p:spPr bwMode="auto">
          <a:xfrm>
            <a:off x="3771900" y="60531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50" name="Rectangle 128"/>
          <p:cNvSpPr>
            <a:spLocks noChangeArrowheads="1"/>
          </p:cNvSpPr>
          <p:nvPr/>
        </p:nvSpPr>
        <p:spPr bwMode="auto">
          <a:xfrm>
            <a:off x="4724400" y="6053138"/>
            <a:ext cx="152400"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51" name="Rectangle 129"/>
          <p:cNvSpPr>
            <a:spLocks noChangeArrowheads="1"/>
          </p:cNvSpPr>
          <p:nvPr/>
        </p:nvSpPr>
        <p:spPr bwMode="auto">
          <a:xfrm>
            <a:off x="676275" y="6959600"/>
            <a:ext cx="5334000" cy="1066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cs typeface="+mn-cs"/>
            </a:endParaRPr>
          </a:p>
        </p:txBody>
      </p:sp>
      <p:sp>
        <p:nvSpPr>
          <p:cNvPr id="52" name="Line 132"/>
          <p:cNvSpPr>
            <a:spLocks noChangeShapeType="1"/>
          </p:cNvSpPr>
          <p:nvPr/>
        </p:nvSpPr>
        <p:spPr bwMode="auto">
          <a:xfrm>
            <a:off x="203200" y="50800"/>
            <a:ext cx="0" cy="91440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sz="1800">
              <a:cs typeface="+mn-cs"/>
            </a:endParaRPr>
          </a:p>
        </p:txBody>
      </p:sp>
      <p:pic>
        <p:nvPicPr>
          <p:cNvPr id="53" name="Picture 134" descr="scissors"/>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rot="3202475">
            <a:off x="89133" y="6654165"/>
            <a:ext cx="3063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9373750"/>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38524</TotalTime>
  <Words>1844</Words>
  <Application>Microsoft Office PowerPoint</Application>
  <PresentationFormat>On-screen Show (4:3)</PresentationFormat>
  <Paragraphs>230</Paragraphs>
  <Slides>12</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News Gothic Std</vt:lpstr>
      <vt:lpstr>Arial</vt:lpstr>
      <vt:lpstr>Calibri</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Trinity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Guide Template</dc:title>
  <dc:creator>Cze-Chao Tam</dc:creator>
  <cp:lastModifiedBy>Anna Chen</cp:lastModifiedBy>
  <cp:revision>1075</cp:revision>
  <cp:lastPrinted>2015-12-10T20:05:51Z</cp:lastPrinted>
  <dcterms:created xsi:type="dcterms:W3CDTF">2005-04-04T05:25:37Z</dcterms:created>
  <dcterms:modified xsi:type="dcterms:W3CDTF">2020-09-16T02:09:33Z</dcterms:modified>
</cp:coreProperties>
</file>