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86" r:id="rId2"/>
    <p:sldId id="291" r:id="rId3"/>
    <p:sldId id="277" r:id="rId4"/>
    <p:sldId id="259" r:id="rId5"/>
    <p:sldId id="270" r:id="rId6"/>
    <p:sldId id="271" r:id="rId7"/>
    <p:sldId id="276" r:id="rId8"/>
    <p:sldId id="292" r:id="rId9"/>
    <p:sldId id="275" r:id="rId10"/>
    <p:sldId id="290" r:id="rId11"/>
    <p:sldId id="266" r:id="rId12"/>
    <p:sldId id="269"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Lst>
  <p:sldSz cx="6858000" cy="9144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411">
          <p15:clr>
            <a:srgbClr val="A4A3A4"/>
          </p15:clr>
        </p15:guide>
        <p15:guide id="2" pos="2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E05"/>
    <a:srgbClr val="D8A106"/>
    <a:srgbClr val="DD6F01"/>
    <a:srgbClr val="E4E4E4"/>
    <a:srgbClr val="FF0000"/>
    <a:srgbClr val="FF3300"/>
    <a:srgbClr val="DB4103"/>
    <a:srgbClr val="DB65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0" autoAdjust="0"/>
    <p:restoredTop sz="93132" autoAdjust="0"/>
  </p:normalViewPr>
  <p:slideViewPr>
    <p:cSldViewPr snapToGrid="0">
      <p:cViewPr varScale="1">
        <p:scale>
          <a:sx n="58" d="100"/>
          <a:sy n="58" d="100"/>
        </p:scale>
        <p:origin x="1888" y="44"/>
      </p:cViewPr>
      <p:guideLst>
        <p:guide orient="horz" pos="3411"/>
        <p:guide pos="2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299" tIns="46150" rIns="92299" bIns="46150" numCol="1" anchor="t" anchorCtr="0" compatLnSpc="1">
            <a:prstTxWarp prst="textNoShape">
              <a:avLst/>
            </a:prstTxWarp>
          </a:bodyPr>
          <a:lstStyle>
            <a:lvl1pPr defTabSz="922230">
              <a:defRPr sz="1200">
                <a:cs typeface="+mn-cs"/>
              </a:defRPr>
            </a:lvl1pPr>
          </a:lstStyle>
          <a:p>
            <a:pPr>
              <a:defRPr/>
            </a:pPr>
            <a:endParaRPr lang="en-US"/>
          </a:p>
        </p:txBody>
      </p:sp>
      <p:sp>
        <p:nvSpPr>
          <p:cNvPr id="19459" name="Rectangle 3"/>
          <p:cNvSpPr>
            <a:spLocks noGrp="1" noChangeArrowheads="1"/>
          </p:cNvSpPr>
          <p:nvPr>
            <p:ph type="dt" sz="quarter" idx="1"/>
          </p:nvPr>
        </p:nvSpPr>
        <p:spPr bwMode="auto">
          <a:xfrm>
            <a:off x="3886815" y="0"/>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299" tIns="46150" rIns="92299" bIns="46150" numCol="1" anchor="t" anchorCtr="0" compatLnSpc="1">
            <a:prstTxWarp prst="textNoShape">
              <a:avLst/>
            </a:prstTxWarp>
          </a:bodyPr>
          <a:lstStyle>
            <a:lvl1pPr algn="r" defTabSz="922230">
              <a:defRPr sz="1200">
                <a:cs typeface="+mn-cs"/>
              </a:defRPr>
            </a:lvl1pPr>
          </a:lstStyle>
          <a:p>
            <a:pPr>
              <a:defRPr/>
            </a:pPr>
            <a:endParaRPr lang="en-US"/>
          </a:p>
        </p:txBody>
      </p:sp>
      <p:sp>
        <p:nvSpPr>
          <p:cNvPr id="19460" name="Rectangle 4"/>
          <p:cNvSpPr>
            <a:spLocks noGrp="1" noChangeArrowheads="1"/>
          </p:cNvSpPr>
          <p:nvPr>
            <p:ph type="ftr" sz="quarter" idx="2"/>
          </p:nvPr>
        </p:nvSpPr>
        <p:spPr bwMode="auto">
          <a:xfrm>
            <a:off x="1" y="8831581"/>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299" tIns="46150" rIns="92299" bIns="46150" numCol="1" anchor="b" anchorCtr="0" compatLnSpc="1">
            <a:prstTxWarp prst="textNoShape">
              <a:avLst/>
            </a:prstTxWarp>
          </a:bodyPr>
          <a:lstStyle>
            <a:lvl1pPr defTabSz="922230">
              <a:defRPr sz="1200">
                <a:cs typeface="+mn-cs"/>
              </a:defRPr>
            </a:lvl1pPr>
          </a:lstStyle>
          <a:p>
            <a:pPr>
              <a:defRPr/>
            </a:pPr>
            <a:endParaRPr lang="en-US"/>
          </a:p>
        </p:txBody>
      </p:sp>
      <p:sp>
        <p:nvSpPr>
          <p:cNvPr id="19461" name="Rectangle 5"/>
          <p:cNvSpPr>
            <a:spLocks noGrp="1" noChangeArrowheads="1"/>
          </p:cNvSpPr>
          <p:nvPr>
            <p:ph type="sldNum" sz="quarter" idx="3"/>
          </p:nvPr>
        </p:nvSpPr>
        <p:spPr bwMode="auto">
          <a:xfrm>
            <a:off x="3886815" y="8831581"/>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299" tIns="46150" rIns="92299" bIns="46150" numCol="1" anchor="b" anchorCtr="0" compatLnSpc="1">
            <a:prstTxWarp prst="textNoShape">
              <a:avLst/>
            </a:prstTxWarp>
          </a:bodyPr>
          <a:lstStyle>
            <a:lvl1pPr algn="r" defTabSz="922230">
              <a:defRPr sz="1200">
                <a:cs typeface="+mn-cs"/>
              </a:defRPr>
            </a:lvl1pPr>
          </a:lstStyle>
          <a:p>
            <a:pPr>
              <a:defRPr/>
            </a:pPr>
            <a:fld id="{E84C2A2C-6CD9-8943-A5E9-30B69634F506}" type="slidenum">
              <a:rPr lang="en-US"/>
              <a:pPr>
                <a:defRPr/>
              </a:pPr>
              <a:t>‹#›</a:t>
            </a:fld>
            <a:endParaRPr lang="en-US"/>
          </a:p>
        </p:txBody>
      </p:sp>
    </p:spTree>
    <p:extLst>
      <p:ext uri="{BB962C8B-B14F-4D97-AF65-F5344CB8AC3E}">
        <p14:creationId xmlns:p14="http://schemas.microsoft.com/office/powerpoint/2010/main" val="360780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85" cy="464820"/>
          </a:xfrm>
          <a:prstGeom prst="rect">
            <a:avLst/>
          </a:prstGeom>
        </p:spPr>
        <p:txBody>
          <a:bodyPr vert="horz" lIns="89428" tIns="44714" rIns="89428" bIns="44714" rtlCol="0"/>
          <a:lstStyle>
            <a:lvl1pPr algn="l">
              <a:defRPr sz="1200"/>
            </a:lvl1pPr>
          </a:lstStyle>
          <a:p>
            <a:endParaRPr lang="en-US"/>
          </a:p>
        </p:txBody>
      </p:sp>
      <p:sp>
        <p:nvSpPr>
          <p:cNvPr id="3" name="Date Placeholder 2"/>
          <p:cNvSpPr>
            <a:spLocks noGrp="1"/>
          </p:cNvSpPr>
          <p:nvPr>
            <p:ph type="dt" idx="1"/>
          </p:nvPr>
        </p:nvSpPr>
        <p:spPr>
          <a:xfrm>
            <a:off x="3885279" y="0"/>
            <a:ext cx="2971185" cy="464820"/>
          </a:xfrm>
          <a:prstGeom prst="rect">
            <a:avLst/>
          </a:prstGeom>
        </p:spPr>
        <p:txBody>
          <a:bodyPr vert="horz" lIns="89428" tIns="44714" rIns="89428" bIns="44714" rtlCol="0"/>
          <a:lstStyle>
            <a:lvl1pPr algn="r">
              <a:defRPr sz="1200"/>
            </a:lvl1pPr>
          </a:lstStyle>
          <a:p>
            <a:fld id="{51E0AC8D-9F7B-FF43-BF08-A1A37D1B352C}" type="datetimeFigureOut">
              <a:rPr lang="en-US" smtClean="0"/>
              <a:t>3/22/2023</a:t>
            </a:fld>
            <a:endParaRPr lang="en-US"/>
          </a:p>
        </p:txBody>
      </p:sp>
      <p:sp>
        <p:nvSpPr>
          <p:cNvPr id="4" name="Slide Image Placeholder 3"/>
          <p:cNvSpPr>
            <a:spLocks noGrp="1" noRot="1" noChangeAspect="1"/>
          </p:cNvSpPr>
          <p:nvPr>
            <p:ph type="sldImg" idx="2"/>
          </p:nvPr>
        </p:nvSpPr>
        <p:spPr>
          <a:xfrm>
            <a:off x="2122488" y="698500"/>
            <a:ext cx="2613025" cy="3484563"/>
          </a:xfrm>
          <a:prstGeom prst="rect">
            <a:avLst/>
          </a:prstGeom>
          <a:noFill/>
          <a:ln w="12700">
            <a:solidFill>
              <a:prstClr val="black"/>
            </a:solidFill>
          </a:ln>
        </p:spPr>
        <p:txBody>
          <a:bodyPr vert="horz" lIns="89428" tIns="44714" rIns="89428" bIns="44714" rtlCol="0" anchor="ctr"/>
          <a:lstStyle/>
          <a:p>
            <a:endParaRPr lang="en-US"/>
          </a:p>
        </p:txBody>
      </p:sp>
      <p:sp>
        <p:nvSpPr>
          <p:cNvPr id="5" name="Notes Placeholder 4"/>
          <p:cNvSpPr>
            <a:spLocks noGrp="1"/>
          </p:cNvSpPr>
          <p:nvPr>
            <p:ph type="body" sz="quarter" idx="3"/>
          </p:nvPr>
        </p:nvSpPr>
        <p:spPr>
          <a:xfrm>
            <a:off x="685186" y="4416573"/>
            <a:ext cx="5487629" cy="4183380"/>
          </a:xfrm>
          <a:prstGeom prst="rect">
            <a:avLst/>
          </a:prstGeom>
        </p:spPr>
        <p:txBody>
          <a:bodyPr vert="horz" lIns="89428" tIns="44714" rIns="89428" bIns="44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015"/>
            <a:ext cx="2971185" cy="464820"/>
          </a:xfrm>
          <a:prstGeom prst="rect">
            <a:avLst/>
          </a:prstGeom>
        </p:spPr>
        <p:txBody>
          <a:bodyPr vert="horz" lIns="89428" tIns="44714" rIns="89428" bIns="44714" rtlCol="0" anchor="b"/>
          <a:lstStyle>
            <a:lvl1pPr algn="l">
              <a:defRPr sz="1200"/>
            </a:lvl1pPr>
          </a:lstStyle>
          <a:p>
            <a:endParaRPr lang="en-US"/>
          </a:p>
        </p:txBody>
      </p:sp>
      <p:sp>
        <p:nvSpPr>
          <p:cNvPr id="7" name="Slide Number Placeholder 6"/>
          <p:cNvSpPr>
            <a:spLocks noGrp="1"/>
          </p:cNvSpPr>
          <p:nvPr>
            <p:ph type="sldNum" sz="quarter" idx="5"/>
          </p:nvPr>
        </p:nvSpPr>
        <p:spPr>
          <a:xfrm>
            <a:off x="3885279" y="8830015"/>
            <a:ext cx="2971185" cy="464820"/>
          </a:xfrm>
          <a:prstGeom prst="rect">
            <a:avLst/>
          </a:prstGeom>
        </p:spPr>
        <p:txBody>
          <a:bodyPr vert="horz" lIns="89428" tIns="44714" rIns="89428" bIns="44714" rtlCol="0" anchor="b"/>
          <a:lstStyle>
            <a:lvl1pPr algn="r">
              <a:defRPr sz="1200"/>
            </a:lvl1pPr>
          </a:lstStyle>
          <a:p>
            <a:fld id="{B631F36F-B140-4047-AAC0-1F73A5E87761}" type="slidenum">
              <a:rPr lang="en-US" smtClean="0"/>
              <a:t>‹#›</a:t>
            </a:fld>
            <a:endParaRPr lang="en-US"/>
          </a:p>
        </p:txBody>
      </p:sp>
    </p:spTree>
    <p:extLst>
      <p:ext uri="{BB962C8B-B14F-4D97-AF65-F5344CB8AC3E}">
        <p14:creationId xmlns:p14="http://schemas.microsoft.com/office/powerpoint/2010/main" val="363387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2019 TRINITY - 800.985.5506</a:t>
            </a:r>
          </a:p>
        </p:txBody>
      </p:sp>
      <p:sp>
        <p:nvSpPr>
          <p:cNvPr id="5" name="Slide Number Placeholder 4"/>
          <p:cNvSpPr>
            <a:spLocks noGrp="1"/>
          </p:cNvSpPr>
          <p:nvPr>
            <p:ph type="sldNum" sz="quarter" idx="5"/>
          </p:nvPr>
        </p:nvSpPr>
        <p:spPr/>
        <p:txBody>
          <a:bodyPr/>
          <a:lstStyle/>
          <a:p>
            <a:fld id="{B631F36F-B140-4047-AAC0-1F73A5E87761}" type="slidenum">
              <a:rPr lang="en-US" smtClean="0"/>
              <a:t>1</a:t>
            </a:fld>
            <a:endParaRPr lang="en-US"/>
          </a:p>
        </p:txBody>
      </p:sp>
    </p:spTree>
    <p:extLst>
      <p:ext uri="{BB962C8B-B14F-4D97-AF65-F5344CB8AC3E}">
        <p14:creationId xmlns:p14="http://schemas.microsoft.com/office/powerpoint/2010/main" val="421790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27</a:t>
            </a:fld>
            <a:endParaRPr lang="en-US"/>
          </a:p>
        </p:txBody>
      </p:sp>
    </p:spTree>
    <p:extLst>
      <p:ext uri="{BB962C8B-B14F-4D97-AF65-F5344CB8AC3E}">
        <p14:creationId xmlns:p14="http://schemas.microsoft.com/office/powerpoint/2010/main" val="346566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28</a:t>
            </a:fld>
            <a:endParaRPr lang="en-US"/>
          </a:p>
        </p:txBody>
      </p:sp>
    </p:spTree>
    <p:extLst>
      <p:ext uri="{BB962C8B-B14F-4D97-AF65-F5344CB8AC3E}">
        <p14:creationId xmlns:p14="http://schemas.microsoft.com/office/powerpoint/2010/main" val="416781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29</a:t>
            </a:fld>
            <a:endParaRPr lang="en-US"/>
          </a:p>
        </p:txBody>
      </p:sp>
    </p:spTree>
    <p:extLst>
      <p:ext uri="{BB962C8B-B14F-4D97-AF65-F5344CB8AC3E}">
        <p14:creationId xmlns:p14="http://schemas.microsoft.com/office/powerpoint/2010/main" val="287707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30</a:t>
            </a:fld>
            <a:endParaRPr lang="en-US"/>
          </a:p>
        </p:txBody>
      </p:sp>
    </p:spTree>
    <p:extLst>
      <p:ext uri="{BB962C8B-B14F-4D97-AF65-F5344CB8AC3E}">
        <p14:creationId xmlns:p14="http://schemas.microsoft.com/office/powerpoint/2010/main" val="186975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31</a:t>
            </a:fld>
            <a:endParaRPr lang="en-US"/>
          </a:p>
        </p:txBody>
      </p:sp>
    </p:spTree>
    <p:extLst>
      <p:ext uri="{BB962C8B-B14F-4D97-AF65-F5344CB8AC3E}">
        <p14:creationId xmlns:p14="http://schemas.microsoft.com/office/powerpoint/2010/main" val="282400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32</a:t>
            </a:fld>
            <a:endParaRPr lang="en-US"/>
          </a:p>
        </p:txBody>
      </p:sp>
    </p:spTree>
    <p:extLst>
      <p:ext uri="{BB962C8B-B14F-4D97-AF65-F5344CB8AC3E}">
        <p14:creationId xmlns:p14="http://schemas.microsoft.com/office/powerpoint/2010/main" val="357153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33</a:t>
            </a:fld>
            <a:endParaRPr lang="en-US"/>
          </a:p>
        </p:txBody>
      </p:sp>
    </p:spTree>
    <p:extLst>
      <p:ext uri="{BB962C8B-B14F-4D97-AF65-F5344CB8AC3E}">
        <p14:creationId xmlns:p14="http://schemas.microsoft.com/office/powerpoint/2010/main" val="918594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34</a:t>
            </a:fld>
            <a:endParaRPr lang="en-US"/>
          </a:p>
        </p:txBody>
      </p:sp>
    </p:spTree>
    <p:extLst>
      <p:ext uri="{BB962C8B-B14F-4D97-AF65-F5344CB8AC3E}">
        <p14:creationId xmlns:p14="http://schemas.microsoft.com/office/powerpoint/2010/main" val="299900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35</a:t>
            </a:fld>
            <a:endParaRPr lang="en-US"/>
          </a:p>
        </p:txBody>
      </p:sp>
    </p:spTree>
    <p:extLst>
      <p:ext uri="{BB962C8B-B14F-4D97-AF65-F5344CB8AC3E}">
        <p14:creationId xmlns:p14="http://schemas.microsoft.com/office/powerpoint/2010/main" val="137908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36</a:t>
            </a:fld>
            <a:endParaRPr lang="en-US"/>
          </a:p>
        </p:txBody>
      </p:sp>
    </p:spTree>
    <p:extLst>
      <p:ext uri="{BB962C8B-B14F-4D97-AF65-F5344CB8AC3E}">
        <p14:creationId xmlns:p14="http://schemas.microsoft.com/office/powerpoint/2010/main" val="21221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4</a:t>
            </a:fld>
            <a:endParaRPr lang="en-US"/>
          </a:p>
        </p:txBody>
      </p:sp>
    </p:spTree>
    <p:extLst>
      <p:ext uri="{BB962C8B-B14F-4D97-AF65-F5344CB8AC3E}">
        <p14:creationId xmlns:p14="http://schemas.microsoft.com/office/powerpoint/2010/main" val="346566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9</a:t>
            </a:r>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38</a:t>
            </a:fld>
            <a:endParaRPr lang="en-US"/>
          </a:p>
        </p:txBody>
      </p:sp>
    </p:spTree>
    <p:extLst>
      <p:ext uri="{BB962C8B-B14F-4D97-AF65-F5344CB8AC3E}">
        <p14:creationId xmlns:p14="http://schemas.microsoft.com/office/powerpoint/2010/main" val="370753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6</a:t>
            </a:fld>
            <a:endParaRPr lang="en-US"/>
          </a:p>
        </p:txBody>
      </p:sp>
    </p:spTree>
    <p:extLst>
      <p:ext uri="{BB962C8B-B14F-4D97-AF65-F5344CB8AC3E}">
        <p14:creationId xmlns:p14="http://schemas.microsoft.com/office/powerpoint/2010/main" val="212210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9</a:t>
            </a:fld>
            <a:endParaRPr lang="en-US"/>
          </a:p>
        </p:txBody>
      </p:sp>
    </p:spTree>
    <p:extLst>
      <p:ext uri="{BB962C8B-B14F-4D97-AF65-F5344CB8AC3E}">
        <p14:creationId xmlns:p14="http://schemas.microsoft.com/office/powerpoint/2010/main" val="370753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2019 TRINITY - 800.985.5506</a:t>
            </a:r>
          </a:p>
        </p:txBody>
      </p:sp>
      <p:sp>
        <p:nvSpPr>
          <p:cNvPr id="5" name="Slide Number Placeholder 4"/>
          <p:cNvSpPr>
            <a:spLocks noGrp="1"/>
          </p:cNvSpPr>
          <p:nvPr>
            <p:ph type="sldNum" sz="quarter" idx="5"/>
          </p:nvPr>
        </p:nvSpPr>
        <p:spPr/>
        <p:txBody>
          <a:bodyPr/>
          <a:lstStyle/>
          <a:p>
            <a:fld id="{B631F36F-B140-4047-AAC0-1F73A5E87761}" type="slidenum">
              <a:rPr lang="en-US" smtClean="0"/>
              <a:t>13</a:t>
            </a:fld>
            <a:endParaRPr lang="en-US"/>
          </a:p>
        </p:txBody>
      </p:sp>
    </p:spTree>
    <p:extLst>
      <p:ext uri="{BB962C8B-B14F-4D97-AF65-F5344CB8AC3E}">
        <p14:creationId xmlns:p14="http://schemas.microsoft.com/office/powerpoint/2010/main" val="421790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16</a:t>
            </a:fld>
            <a:endParaRPr lang="en-US"/>
          </a:p>
        </p:txBody>
      </p:sp>
    </p:spTree>
    <p:extLst>
      <p:ext uri="{BB962C8B-B14F-4D97-AF65-F5344CB8AC3E}">
        <p14:creationId xmlns:p14="http://schemas.microsoft.com/office/powerpoint/2010/main" val="346566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21</a:t>
            </a:fld>
            <a:endParaRPr lang="en-US"/>
          </a:p>
        </p:txBody>
      </p:sp>
    </p:spTree>
    <p:extLst>
      <p:ext uri="{BB962C8B-B14F-4D97-AF65-F5344CB8AC3E}">
        <p14:creationId xmlns:p14="http://schemas.microsoft.com/office/powerpoint/2010/main" val="370753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22</a:t>
            </a:fld>
            <a:endParaRPr lang="en-US"/>
          </a:p>
        </p:txBody>
      </p:sp>
    </p:spTree>
    <p:extLst>
      <p:ext uri="{BB962C8B-B14F-4D97-AF65-F5344CB8AC3E}">
        <p14:creationId xmlns:p14="http://schemas.microsoft.com/office/powerpoint/2010/main" val="5196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2019 TRINITY - 800.985.5506</a:t>
            </a:r>
          </a:p>
        </p:txBody>
      </p:sp>
      <p:sp>
        <p:nvSpPr>
          <p:cNvPr id="5" name="Slide Number Placeholder 4"/>
          <p:cNvSpPr>
            <a:spLocks noGrp="1"/>
          </p:cNvSpPr>
          <p:nvPr>
            <p:ph type="sldNum" sz="quarter" idx="5"/>
          </p:nvPr>
        </p:nvSpPr>
        <p:spPr/>
        <p:txBody>
          <a:bodyPr/>
          <a:lstStyle/>
          <a:p>
            <a:fld id="{B631F36F-B140-4047-AAC0-1F73A5E87761}" type="slidenum">
              <a:rPr lang="en-US" smtClean="0"/>
              <a:t>25</a:t>
            </a:fld>
            <a:endParaRPr lang="en-US"/>
          </a:p>
        </p:txBody>
      </p:sp>
    </p:spTree>
    <p:extLst>
      <p:ext uri="{BB962C8B-B14F-4D97-AF65-F5344CB8AC3E}">
        <p14:creationId xmlns:p14="http://schemas.microsoft.com/office/powerpoint/2010/main" val="421790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14350" y="2840038"/>
            <a:ext cx="5829300" cy="1960562"/>
          </a:xfrm>
        </p:spPr>
        <p:txBody>
          <a:bodyPr/>
          <a:lstStyle>
            <a:lvl1pPr>
              <a:defRPr/>
            </a:lvl1pPr>
          </a:lstStyle>
          <a:p>
            <a:pPr lvl="0"/>
            <a:r>
              <a:rPr lang="en-US" noProof="0"/>
              <a:t>Click to edit Master title style</a:t>
            </a:r>
          </a:p>
        </p:txBody>
      </p:sp>
      <p:sp>
        <p:nvSpPr>
          <p:cNvPr id="40963" name="Rectangle 3"/>
          <p:cNvSpPr>
            <a:spLocks noGrp="1" noChangeArrowheads="1"/>
          </p:cNvSpPr>
          <p:nvPr>
            <p:ph type="subTitle" idx="1"/>
          </p:nvPr>
        </p:nvSpPr>
        <p:spPr>
          <a:xfrm>
            <a:off x="1028700" y="5181600"/>
            <a:ext cx="4800600" cy="23368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6FCB4-E80E-2448-A3FA-B56702434474}" type="slidenum">
              <a:rPr lang="en-US"/>
              <a:pPr>
                <a:defRPr/>
              </a:pPr>
              <a:t>‹#›</a:t>
            </a:fld>
            <a:endParaRPr lang="en-US"/>
          </a:p>
        </p:txBody>
      </p:sp>
    </p:spTree>
    <p:extLst>
      <p:ext uri="{BB962C8B-B14F-4D97-AF65-F5344CB8AC3E}">
        <p14:creationId xmlns:p14="http://schemas.microsoft.com/office/powerpoint/2010/main" val="175337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6E02FA-863D-7249-A3DD-3E4930D0E19B}" type="slidenum">
              <a:rPr lang="en-US"/>
              <a:pPr>
                <a:defRPr/>
              </a:pPr>
              <a:t>‹#›</a:t>
            </a:fld>
            <a:endParaRPr lang="en-US"/>
          </a:p>
        </p:txBody>
      </p:sp>
    </p:spTree>
    <p:extLst>
      <p:ext uri="{BB962C8B-B14F-4D97-AF65-F5344CB8AC3E}">
        <p14:creationId xmlns:p14="http://schemas.microsoft.com/office/powerpoint/2010/main" val="26170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566881-D734-DF44-94D4-C3ABF4876CC0}" type="slidenum">
              <a:rPr lang="en-US"/>
              <a:pPr>
                <a:defRPr/>
              </a:pPr>
              <a:t>‹#›</a:t>
            </a:fld>
            <a:endParaRPr lang="en-US"/>
          </a:p>
        </p:txBody>
      </p:sp>
    </p:spTree>
    <p:extLst>
      <p:ext uri="{BB962C8B-B14F-4D97-AF65-F5344CB8AC3E}">
        <p14:creationId xmlns:p14="http://schemas.microsoft.com/office/powerpoint/2010/main" val="399987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29B68-443D-C646-8136-A01E529A9676}" type="slidenum">
              <a:rPr lang="en-US"/>
              <a:pPr>
                <a:defRPr/>
              </a:pPr>
              <a:t>‹#›</a:t>
            </a:fld>
            <a:endParaRPr lang="en-US"/>
          </a:p>
        </p:txBody>
      </p:sp>
    </p:spTree>
    <p:extLst>
      <p:ext uri="{BB962C8B-B14F-4D97-AF65-F5344CB8AC3E}">
        <p14:creationId xmlns:p14="http://schemas.microsoft.com/office/powerpoint/2010/main" val="278226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606-ACD7-5A4F-9786-8F226D6117FD}" type="slidenum">
              <a:rPr lang="en-US"/>
              <a:pPr>
                <a:defRPr/>
              </a:pPr>
              <a:t>‹#›</a:t>
            </a:fld>
            <a:endParaRPr lang="en-US"/>
          </a:p>
        </p:txBody>
      </p:sp>
    </p:spTree>
    <p:extLst>
      <p:ext uri="{BB962C8B-B14F-4D97-AF65-F5344CB8AC3E}">
        <p14:creationId xmlns:p14="http://schemas.microsoft.com/office/powerpoint/2010/main" val="11479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E41ABF-EB9F-FF4E-BD49-AD27A8A7A9A6}" type="slidenum">
              <a:rPr lang="en-US"/>
              <a:pPr>
                <a:defRPr/>
              </a:pPr>
              <a:t>‹#›</a:t>
            </a:fld>
            <a:endParaRPr lang="en-US"/>
          </a:p>
        </p:txBody>
      </p:sp>
    </p:spTree>
    <p:extLst>
      <p:ext uri="{BB962C8B-B14F-4D97-AF65-F5344CB8AC3E}">
        <p14:creationId xmlns:p14="http://schemas.microsoft.com/office/powerpoint/2010/main" val="276924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4DA267-E47F-654B-990D-190083B2D052}" type="slidenum">
              <a:rPr lang="en-US"/>
              <a:pPr>
                <a:defRPr/>
              </a:pPr>
              <a:t>‹#›</a:t>
            </a:fld>
            <a:endParaRPr lang="en-US"/>
          </a:p>
        </p:txBody>
      </p:sp>
    </p:spTree>
    <p:extLst>
      <p:ext uri="{BB962C8B-B14F-4D97-AF65-F5344CB8AC3E}">
        <p14:creationId xmlns:p14="http://schemas.microsoft.com/office/powerpoint/2010/main" val="89153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F823F0-829D-2E42-AE83-92FBF27B0B78}" type="slidenum">
              <a:rPr lang="en-US"/>
              <a:pPr>
                <a:defRPr/>
              </a:pPr>
              <a:t>‹#›</a:t>
            </a:fld>
            <a:endParaRPr lang="en-US"/>
          </a:p>
        </p:txBody>
      </p:sp>
    </p:spTree>
    <p:extLst>
      <p:ext uri="{BB962C8B-B14F-4D97-AF65-F5344CB8AC3E}">
        <p14:creationId xmlns:p14="http://schemas.microsoft.com/office/powerpoint/2010/main" val="401667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B1863F-4B5B-F847-8DD5-A4E00A06FEA5}" type="slidenum">
              <a:rPr lang="en-US"/>
              <a:pPr>
                <a:defRPr/>
              </a:pPr>
              <a:t>‹#›</a:t>
            </a:fld>
            <a:endParaRPr lang="en-US"/>
          </a:p>
        </p:txBody>
      </p:sp>
    </p:spTree>
    <p:extLst>
      <p:ext uri="{BB962C8B-B14F-4D97-AF65-F5344CB8AC3E}">
        <p14:creationId xmlns:p14="http://schemas.microsoft.com/office/powerpoint/2010/main" val="340205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83809-B145-8542-8EC5-6292102AE291}" type="slidenum">
              <a:rPr lang="en-US"/>
              <a:pPr>
                <a:defRPr/>
              </a:pPr>
              <a:t>‹#›</a:t>
            </a:fld>
            <a:endParaRPr lang="en-US"/>
          </a:p>
        </p:txBody>
      </p:sp>
    </p:spTree>
    <p:extLst>
      <p:ext uri="{BB962C8B-B14F-4D97-AF65-F5344CB8AC3E}">
        <p14:creationId xmlns:p14="http://schemas.microsoft.com/office/powerpoint/2010/main" val="319190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E4460B-4402-F94D-A75A-FDBD600B30D7}" type="slidenum">
              <a:rPr lang="en-US"/>
              <a:pPr>
                <a:defRPr/>
              </a:pPr>
              <a:t>‹#›</a:t>
            </a:fld>
            <a:endParaRPr lang="en-US"/>
          </a:p>
        </p:txBody>
      </p:sp>
    </p:spTree>
    <p:extLst>
      <p:ext uri="{BB962C8B-B14F-4D97-AF65-F5344CB8AC3E}">
        <p14:creationId xmlns:p14="http://schemas.microsoft.com/office/powerpoint/2010/main" val="349470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34821"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34822" name="Rectangle 6"/>
          <p:cNvSpPr>
            <a:spLocks noGrp="1" noChangeArrowheads="1"/>
          </p:cNvSpPr>
          <p:nvPr>
            <p:ph type="sldNum" sz="quarter" idx="4"/>
          </p:nvPr>
        </p:nvSpPr>
        <p:spPr bwMode="auto">
          <a:xfrm>
            <a:off x="4914900" y="8568267"/>
            <a:ext cx="1536700" cy="39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35EEB7E-2991-8745-A6B4-CCF2B50074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3.emf"/><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6.emf"/><Relationship Id="rId7" Type="http://schemas.openxmlformats.org/officeDocument/2006/relationships/image" Target="../media/image33.emf"/><Relationship Id="rId12"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35.emf"/><Relationship Id="rId10" Type="http://schemas.openxmlformats.org/officeDocument/2006/relationships/image" Target="../media/image20.svg"/><Relationship Id="rId4" Type="http://schemas.openxmlformats.org/officeDocument/2006/relationships/image" Target="../media/image34.emf"/><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31.emf"/><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sv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wmf"/><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14.emf"/><Relationship Id="rId4" Type="http://schemas.openxmlformats.org/officeDocument/2006/relationships/image" Target="../media/image5.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0.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emf"/><Relationship Id="rId2" Type="http://schemas.openxmlformats.org/officeDocument/2006/relationships/hyperlink" Target="http://www.trinityii.com/" TargetMode="External"/><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wmf"/><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wmf"/><Relationship Id="rId5" Type="http://schemas.openxmlformats.org/officeDocument/2006/relationships/image" Target="../media/image43.JPG"/><Relationship Id="rId4" Type="http://schemas.openxmlformats.org/officeDocument/2006/relationships/image" Target="../media/image14.emf"/><Relationship Id="rId9" Type="http://schemas.openxmlformats.org/officeDocument/2006/relationships/image" Target="../media/image47.wmf"/></Relationships>
</file>

<file path=ppt/slides/_rels/slide3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8.wmf"/><Relationship Id="rId7"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2.emf"/><Relationship Id="rId4" Type="http://schemas.openxmlformats.org/officeDocument/2006/relationships/image" Target="../media/image5.png"/><Relationship Id="rId9" Type="http://schemas.openxmlformats.org/officeDocument/2006/relationships/image" Target="../media/image50.wmf"/></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wmf"/><Relationship Id="rId5" Type="http://schemas.openxmlformats.org/officeDocument/2006/relationships/image" Target="../media/image39.emf"/><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png"/><Relationship Id="rId7" Type="http://schemas.openxmlformats.org/officeDocument/2006/relationships/image" Target="../media/image56.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9.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8.wmf"/><Relationship Id="rId5" Type="http://schemas.openxmlformats.org/officeDocument/2006/relationships/image" Target="../media/image43.JPG"/><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emf"/><Relationship Id="rId7" Type="http://schemas.openxmlformats.org/officeDocument/2006/relationships/image" Target="../media/image18.emf"/><Relationship Id="rId12"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22.sv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17.emf"/><Relationship Id="rId9" Type="http://schemas.openxmlformats.org/officeDocument/2006/relationships/image" Target="../media/image20.sv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image" Target="../media/image2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7.wmf"/><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639A2971-2965-49AB-BB62-1EB78FBB0595}"/>
              </a:ext>
            </a:extLst>
          </p:cNvPr>
          <p:cNvSpPr txBox="1">
            <a:spLocks noChangeArrowheads="1"/>
          </p:cNvSpPr>
          <p:nvPr/>
        </p:nvSpPr>
        <p:spPr bwMode="auto">
          <a:xfrm>
            <a:off x="-1" y="6309360"/>
            <a:ext cx="6858000" cy="582595"/>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1800" b="1" dirty="0">
                <a:latin typeface="News Gothic Std" panose="020B0506020203020204"/>
                <a:cs typeface="News Gothic Std"/>
              </a:rPr>
              <a:t>TRINITY PRO 28” BASE CABINET W/ DOORS</a:t>
            </a:r>
          </a:p>
          <a:p>
            <a:pPr algn="ctr">
              <a:lnSpc>
                <a:spcPct val="60000"/>
              </a:lnSpc>
              <a:spcBef>
                <a:spcPct val="50000"/>
              </a:spcBef>
              <a:defRPr/>
            </a:pPr>
            <a:r>
              <a:rPr lang="en-US" sz="1800" b="1" dirty="0">
                <a:latin typeface="News Gothic Std" panose="020B0506020203020204"/>
                <a:cs typeface="News Gothic Std"/>
              </a:rPr>
              <a:t>Model # </a:t>
            </a:r>
            <a:r>
              <a:rPr lang="en-US" altLang="zh-CN" sz="1800" b="1" dirty="0">
                <a:solidFill>
                  <a:srgbClr val="000000"/>
                </a:solidFill>
                <a:latin typeface="News Gothic Std" panose="020B0506020203020204"/>
                <a:ea typeface="SimSun" panose="02010600030101010101" pitchFamily="2" charset="-122"/>
              </a:rPr>
              <a:t>TSNPBK-0608</a:t>
            </a:r>
          </a:p>
        </p:txBody>
      </p:sp>
      <p:grpSp>
        <p:nvGrpSpPr>
          <p:cNvPr id="14337" name="Group 11"/>
          <p:cNvGrpSpPr>
            <a:grpSpLocks/>
          </p:cNvGrpSpPr>
          <p:nvPr/>
        </p:nvGrpSpPr>
        <p:grpSpPr bwMode="auto">
          <a:xfrm>
            <a:off x="0" y="1447800"/>
            <a:ext cx="6858000" cy="781050"/>
            <a:chOff x="0" y="804"/>
            <a:chExt cx="4320" cy="492"/>
          </a:xfrm>
        </p:grpSpPr>
        <p:sp>
          <p:nvSpPr>
            <p:cNvPr id="43012" name="Rectangle 4"/>
            <p:cNvSpPr>
              <a:spLocks noChangeArrowheads="1"/>
            </p:cNvSpPr>
            <p:nvPr/>
          </p:nvSpPr>
          <p:spPr bwMode="auto">
            <a:xfrm>
              <a:off x="0" y="816"/>
              <a:ext cx="4320" cy="480"/>
            </a:xfrm>
            <a:prstGeom prst="rect">
              <a:avLst/>
            </a:prstGeom>
            <a:solidFill>
              <a:srgbClr val="FB6E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3017" name="Rectangle 9"/>
            <p:cNvSpPr>
              <a:spLocks noChangeArrowheads="1"/>
            </p:cNvSpPr>
            <p:nvPr/>
          </p:nvSpPr>
          <p:spPr bwMode="auto">
            <a:xfrm>
              <a:off x="336" y="804"/>
              <a:ext cx="3744" cy="48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dirty="0">
                  <a:solidFill>
                    <a:schemeClr val="bg1"/>
                  </a:solidFill>
                  <a:latin typeface="News Gothic Std"/>
                  <a:cs typeface="News Gothic Std"/>
                </a:rPr>
                <a:t>OWNER’S MANUAL</a:t>
              </a:r>
            </a:p>
          </p:txBody>
        </p:sp>
      </p:grpSp>
      <p:pic>
        <p:nvPicPr>
          <p:cNvPr id="19" name="Picture 2">
            <a:extLst>
              <a:ext uri="{FF2B5EF4-FFF2-40B4-BE49-F238E27FC236}">
                <a16:creationId xmlns:a16="http://schemas.microsoft.com/office/drawing/2014/main" id="{883B4ECB-C1F4-41D3-896E-4389F9CCE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 y="7338402"/>
            <a:ext cx="6894563" cy="182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10">
            <a:extLst>
              <a:ext uri="{FF2B5EF4-FFF2-40B4-BE49-F238E27FC236}">
                <a16:creationId xmlns:a16="http://schemas.microsoft.com/office/drawing/2014/main" id="{08151C76-B31B-4A44-AA68-547A35BD216F}"/>
              </a:ext>
            </a:extLst>
          </p:cNvPr>
          <p:cNvSpPr>
            <a:spLocks noChangeArrowheads="1"/>
          </p:cNvSpPr>
          <p:nvPr/>
        </p:nvSpPr>
        <p:spPr bwMode="auto">
          <a:xfrm>
            <a:off x="-49428" y="7980355"/>
            <a:ext cx="52145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1100" dirty="0">
                <a:solidFill>
                  <a:srgbClr val="000000"/>
                </a:solidFill>
                <a:latin typeface="News Gothic Std" charset="0"/>
                <a:ea typeface="MS PGothic" charset="-128"/>
                <a:sym typeface="News Gothic Std" charset="0"/>
              </a:rPr>
              <a:t>FOR QUICK &amp; EASY 3D ASSEMBLY INSTRUCTIONS</a:t>
            </a:r>
          </a:p>
          <a:p>
            <a:pPr algn="ctr">
              <a:spcBef>
                <a:spcPct val="50000"/>
              </a:spcBef>
            </a:pPr>
            <a:r>
              <a:rPr lang="fr-FR" altLang="en-US" sz="1100" cap="all" dirty="0">
                <a:solidFill>
                  <a:srgbClr val="000000"/>
                </a:solidFill>
                <a:latin typeface="News Gothic Std" charset="0"/>
                <a:ea typeface="MS PGothic" charset="-128"/>
                <a:sym typeface="News Gothic Std" charset="0"/>
              </a:rPr>
              <a:t>POUR DES DIRECTIVES D’ASSEMBLAGE 3D RAPIDES ET FACILES</a:t>
            </a:r>
            <a:endParaRPr lang="en-US" altLang="en-US" sz="1100" cap="all" dirty="0">
              <a:solidFill>
                <a:srgbClr val="000000"/>
              </a:solidFill>
              <a:latin typeface="News Gothic Std" charset="0"/>
              <a:ea typeface="MS PGothic" charset="-128"/>
              <a:sym typeface="News Gothic Std" charset="0"/>
            </a:endParaRPr>
          </a:p>
          <a:p>
            <a:pPr algn="ctr">
              <a:spcBef>
                <a:spcPct val="50000"/>
              </a:spcBef>
            </a:pPr>
            <a:r>
              <a:rPr lang="es-ES" sz="1100" cap="all" dirty="0">
                <a:solidFill>
                  <a:srgbClr val="000000"/>
                </a:solidFill>
                <a:latin typeface="News Gothic Std" charset="0"/>
                <a:ea typeface="MS PGothic" charset="-128"/>
              </a:rPr>
              <a:t>PARA INSTRUCCIONES DE ENSAMBLAJE </a:t>
            </a:r>
            <a:r>
              <a:rPr lang="es-ES" altLang="zh-CN" sz="1100" cap="all" dirty="0">
                <a:solidFill>
                  <a:srgbClr val="000000"/>
                </a:solidFill>
                <a:latin typeface="News Gothic Std" charset="0"/>
                <a:ea typeface="MS PGothic" charset="-128"/>
              </a:rPr>
              <a:t>RÁPIDAS</a:t>
            </a:r>
            <a:r>
              <a:rPr lang="es-ES" sz="1100" cap="all" dirty="0">
                <a:solidFill>
                  <a:srgbClr val="000000"/>
                </a:solidFill>
                <a:latin typeface="News Gothic Std" charset="0"/>
                <a:ea typeface="MS PGothic" charset="-128"/>
              </a:rPr>
              <a:t> Y SENCILLAS EN 3D</a:t>
            </a:r>
            <a:endParaRPr lang="en-US" altLang="en-US" sz="1100" dirty="0">
              <a:solidFill>
                <a:srgbClr val="000000"/>
              </a:solidFill>
              <a:latin typeface="News Gothic Std" charset="0"/>
              <a:sym typeface="News Gothic Std" charset="0"/>
            </a:endParaRPr>
          </a:p>
        </p:txBody>
      </p:sp>
      <p:pic>
        <p:nvPicPr>
          <p:cNvPr id="14" name="Picture 13">
            <a:extLst>
              <a:ext uri="{FF2B5EF4-FFF2-40B4-BE49-F238E27FC236}">
                <a16:creationId xmlns:a16="http://schemas.microsoft.com/office/drawing/2014/main" id="{4A9AA4D4-9E22-43A1-ACB4-B686410B7A86}"/>
              </a:ext>
            </a:extLst>
          </p:cNvPr>
          <p:cNvPicPr>
            <a:picLocks noChangeAspect="1"/>
          </p:cNvPicPr>
          <p:nvPr/>
        </p:nvPicPr>
        <p:blipFill>
          <a:blip r:embed="rId4">
            <a:grayscl/>
          </a:blip>
          <a:stretch>
            <a:fillRect/>
          </a:stretch>
        </p:blipFill>
        <p:spPr>
          <a:xfrm>
            <a:off x="2490655" y="403561"/>
            <a:ext cx="1828801" cy="688802"/>
          </a:xfrm>
          <a:prstGeom prst="rect">
            <a:avLst/>
          </a:prstGeom>
        </p:spPr>
      </p:pic>
      <p:pic>
        <p:nvPicPr>
          <p:cNvPr id="2" name="Picture 2">
            <a:extLst>
              <a:ext uri="{FF2B5EF4-FFF2-40B4-BE49-F238E27FC236}">
                <a16:creationId xmlns:a16="http://schemas.microsoft.com/office/drawing/2014/main" id="{FBE96D02-3EB6-4B6E-A083-FB9AA8420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840" y="6492240"/>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3E48C3-4BE9-4994-AD54-923E3DE5A27A}"/>
              </a:ext>
            </a:extLst>
          </p:cNvPr>
          <p:cNvPicPr>
            <a:picLocks noChangeAspect="1"/>
          </p:cNvPicPr>
          <p:nvPr/>
        </p:nvPicPr>
        <p:blipFill rotWithShape="1">
          <a:blip r:embed="rId6"/>
          <a:srcRect l="14386" t="16187" r="68947" b="32783"/>
          <a:stretch/>
        </p:blipFill>
        <p:spPr>
          <a:xfrm>
            <a:off x="1395781" y="1989904"/>
            <a:ext cx="4018547" cy="46107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63550" y="8594957"/>
            <a:ext cx="1536700" cy="393170"/>
          </a:xfrm>
        </p:spPr>
        <p:txBody>
          <a:bodyPr/>
          <a:lstStyle/>
          <a:p>
            <a:pPr algn="l">
              <a:defRPr/>
            </a:pPr>
            <a:r>
              <a:rPr lang="en-US" dirty="0">
                <a:latin typeface="News Gothic Std"/>
              </a:rPr>
              <a:t>9</a:t>
            </a:r>
          </a:p>
        </p:txBody>
      </p:sp>
    </p:spTree>
    <p:extLst>
      <p:ext uri="{BB962C8B-B14F-4D97-AF65-F5344CB8AC3E}">
        <p14:creationId xmlns:p14="http://schemas.microsoft.com/office/powerpoint/2010/main" val="8648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609600" y="16764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latin typeface="News Gothic Std"/>
              <a:cs typeface="News Gothic Std"/>
            </a:endParaRPr>
          </a:p>
        </p:txBody>
      </p:sp>
      <p:sp>
        <p:nvSpPr>
          <p:cNvPr id="16419" name="Rectangle 35"/>
          <p:cNvSpPr>
            <a:spLocks noChangeArrowheads="1"/>
          </p:cNvSpPr>
          <p:nvPr/>
        </p:nvSpPr>
        <p:spPr bwMode="auto">
          <a:xfrm>
            <a:off x="304800" y="476250"/>
            <a:ext cx="3275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1 YEAR LIMITED WARRANTY</a:t>
            </a:r>
          </a:p>
        </p:txBody>
      </p:sp>
      <p:grpSp>
        <p:nvGrpSpPr>
          <p:cNvPr id="19459" name="Group 36"/>
          <p:cNvGrpSpPr>
            <a:grpSpLocks/>
          </p:cNvGrpSpPr>
          <p:nvPr/>
        </p:nvGrpSpPr>
        <p:grpSpPr bwMode="auto">
          <a:xfrm>
            <a:off x="336550" y="496888"/>
            <a:ext cx="6140450" cy="304800"/>
            <a:chOff x="480" y="619"/>
            <a:chExt cx="3552" cy="192"/>
          </a:xfrm>
        </p:grpSpPr>
        <p:sp>
          <p:nvSpPr>
            <p:cNvPr id="16421"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6422"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9461" name="TextBox 1"/>
          <p:cNvSpPr txBox="1">
            <a:spLocks noChangeArrowheads="1"/>
          </p:cNvSpPr>
          <p:nvPr/>
        </p:nvSpPr>
        <p:spPr bwMode="auto">
          <a:xfrm>
            <a:off x="342900" y="927100"/>
            <a:ext cx="6108700" cy="740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50000"/>
              </a:lnSpc>
              <a:spcBef>
                <a:spcPct val="50000"/>
              </a:spcBef>
            </a:pPr>
            <a:r>
              <a:rPr lang="en-US" altLang="en-US" sz="1200" b="1" dirty="0">
                <a:solidFill>
                  <a:srgbClr val="FB6E05"/>
                </a:solidFill>
                <a:latin typeface="News Gothic Std" panose="020B0506020203020204"/>
              </a:rPr>
              <a:t>TRINITY PRO 28” Base Cabinet w/Doors</a:t>
            </a:r>
          </a:p>
          <a:p>
            <a:pPr algn="ctr" eaLnBrk="1" hangingPunct="1">
              <a:lnSpc>
                <a:spcPct val="50000"/>
              </a:lnSpc>
              <a:spcBef>
                <a:spcPct val="50000"/>
              </a:spcBef>
            </a:pPr>
            <a:r>
              <a:rPr lang="en-US" altLang="en-US" sz="1200" b="1" dirty="0">
                <a:solidFill>
                  <a:srgbClr val="FB6E05"/>
                </a:solidFill>
                <a:latin typeface="News Gothic Std" panose="020B0506020203020204"/>
              </a:rPr>
              <a:t>Model # TSNPBK-0608</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International Industries (“Trinity”) warrants to the original consumer purchaser (“Purchaser”) of the </a:t>
            </a:r>
            <a:r>
              <a:rPr lang="en-US" altLang="en-US" sz="1050" dirty="0">
                <a:latin typeface="News Gothic Std" panose="020B0506020203020204"/>
              </a:rPr>
              <a:t>TRINITY PRO 28” Base Cabinet w/Doors </a:t>
            </a:r>
            <a:r>
              <a:rPr lang="en-US" sz="1050" dirty="0">
                <a:latin typeface="News Gothic Std"/>
                <a:cs typeface="Arial" panose="020B0604020202020204" pitchFamily="34" charset="0"/>
              </a:rPr>
              <a:t>(“Product”) that each Product shall be free from defects in workmanship and materials for a period of 1 year from the date of original purchase.  Trinity’s obligation under this warranty shall be limited to repair or replacement of, or adequate compensation for the Product which shall not be greater than the amount of the purchase price of the Product, at the option of Trinity, during the warranty period.  All replaced parts and Products become the property of Trinity and must be returned to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This warranty excludes normal wear and tear of the Product and its parts or components, and damage arising from any of the following: negligent use or misuse of the Product, use contrary to this User’s Manual, or alteration by any one other than Trinity.  The warranty period of 1 year shall not be extended or renewed by the repair or replacement of, or compensation for, the Product.  Any warranty implied by applicable law is limited in duration to one year from the date of purchase and is subject to the same conditions and limitations as is provided for our express warranty.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Except as set forth herein, and to the extent of applicable there are no warranties on this Product either express or implied, and Trinity disclaims all warranties including, but not limited to, any implied warranties of merchantability, infringement or fitness for a particular purpose.  No warranty or guarantee given by any person, firm, or corporation with respect to this product shall be binding on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If your Product is defective or otherwise requires service or parts, please call TRINITY Customer Service toll-free at (800) 985-5506, between 5:00 a.m. and 5:00 p.m., PST.  Please tell us which model you purchased, the date of the purchase, and the problem with your Product.  A copy of your original purchase receipt must accompany your service request.</a:t>
            </a:r>
          </a:p>
          <a:p>
            <a:pPr eaLnBrk="1" hangingPunct="1"/>
            <a:endParaRPr lang="en-US" sz="900" dirty="0">
              <a:latin typeface="News Gothic Std"/>
              <a:cs typeface="Arial" panose="020B0604020202020204" pitchFamily="34" charset="0"/>
            </a:endParaRPr>
          </a:p>
          <a:p>
            <a:pPr algn="ctr" eaLnBrk="1" hangingPunct="1">
              <a:spcBef>
                <a:spcPct val="50000"/>
              </a:spcBef>
            </a:pPr>
            <a:r>
              <a:rPr lang="en-US" sz="1200" b="1" dirty="0">
                <a:solidFill>
                  <a:srgbClr val="FB6E05"/>
                </a:solidFill>
                <a:latin typeface="News Gothic Std"/>
                <a:cs typeface="Arial" panose="020B0604020202020204" pitchFamily="34" charset="0"/>
              </a:rPr>
              <a:t>LIMITATION OF REMEDIES AND LIABILITY</a:t>
            </a:r>
            <a:endParaRPr lang="en-US" sz="1200" dirty="0">
              <a:latin typeface="News Gothic Std"/>
              <a:cs typeface="Arial" panose="020B0604020202020204" pitchFamily="34" charset="0"/>
            </a:endParaRP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(and its employees, officers, members, managers, affiliates and assigns) shall not be liable for any incidental, consequential, special, indirect, remote, special or punitive damages for breach of any warranty, express or implied, including, but not limited to, lost profits, lost savings, loss of anticipated benefits and attorneys’ fees, which arise out of the purchase, use or inability to use the Product, whether arising out of contract, negligence, strict tort, product liability, or any other legal theory on which a claim is based. As noted above, to the extent damages are allowed by our express warranty or by applicable law, those damages may not exceed the purchase price paid for the Product. Without limiting the foregoing Purchaser assumes all risk and liability for loss, damage or injury to Purchaser and Purchaser’s property and to others and their property arising out of the use, misuse, or inability to use this Product.  This limited warranty shall not extend to anyone other than the original purchaser of this product, is nontransferable and states your exclusive remedy.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Some states do not allow the exclusion or limitation of incidental, consequential, special, or punitive damages, so the above limitation or exclusion may not apply to you.  The above warranty gives you specific legal rights, and you may have other rights which vary from state to state.</a:t>
            </a:r>
          </a:p>
        </p:txBody>
      </p:sp>
      <p:grpSp>
        <p:nvGrpSpPr>
          <p:cNvPr id="13" name="Group 39"/>
          <p:cNvGrpSpPr>
            <a:grpSpLocks/>
          </p:cNvGrpSpPr>
          <p:nvPr/>
        </p:nvGrpSpPr>
        <p:grpSpPr bwMode="auto">
          <a:xfrm>
            <a:off x="5943600" y="8458200"/>
            <a:ext cx="698500" cy="534988"/>
            <a:chOff x="1992" y="5399"/>
            <a:chExt cx="440" cy="337"/>
          </a:xfrm>
        </p:grpSpPr>
        <p:pic>
          <p:nvPicPr>
            <p:cNvPr id="14"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7"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panose="020B0506020203020204"/>
                <a:cs typeface="+mn-cs"/>
              </a:rPr>
              <a:t>© 2021 TRINITY - 800.985.5506</a:t>
            </a:r>
          </a:p>
        </p:txBody>
      </p:sp>
      <p:sp>
        <p:nvSpPr>
          <p:cNvPr id="18" name="Slide Number Placeholder 2"/>
          <p:cNvSpPr>
            <a:spLocks noGrp="1"/>
          </p:cNvSpPr>
          <p:nvPr>
            <p:ph type="sldNum" sz="quarter" idx="12"/>
          </p:nvPr>
        </p:nvSpPr>
        <p:spPr>
          <a:xfrm>
            <a:off x="4940300" y="8574618"/>
            <a:ext cx="1536700" cy="393170"/>
          </a:xfrm>
        </p:spPr>
        <p:txBody>
          <a:bodyPr/>
          <a:lstStyle/>
          <a:p>
            <a:pPr>
              <a:defRPr/>
            </a:pPr>
            <a:r>
              <a:rPr lang="en-US" dirty="0">
                <a:latin typeface="News Gothic Std"/>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 descr="trinity waterm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450" y="2057400"/>
            <a:ext cx="5753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365125" y="2919413"/>
            <a:ext cx="6111875"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b="1" dirty="0">
                <a:solidFill>
                  <a:srgbClr val="FB6E05"/>
                </a:solidFill>
                <a:latin typeface="News Gothic Std"/>
                <a:cs typeface="News Gothic Std"/>
              </a:rPr>
              <a:t>TRINITY Customer Service</a:t>
            </a:r>
          </a:p>
          <a:p>
            <a:pPr algn="ctr">
              <a:defRPr/>
            </a:pPr>
            <a:r>
              <a:rPr lang="en-US" sz="1800" b="1" dirty="0">
                <a:solidFill>
                  <a:srgbClr val="FB6E05"/>
                </a:solidFill>
                <a:latin typeface="News Gothic Std"/>
                <a:cs typeface="News Gothic Std"/>
              </a:rPr>
              <a:t>TEL: 800.985.5506</a:t>
            </a:r>
          </a:p>
          <a:p>
            <a:pPr algn="ctr">
              <a:defRPr/>
            </a:pPr>
            <a:r>
              <a:rPr lang="en-US" sz="1800" b="1" dirty="0">
                <a:solidFill>
                  <a:srgbClr val="FB6E05"/>
                </a:solidFill>
                <a:latin typeface="News Gothic Std"/>
                <a:cs typeface="News Gothic Std"/>
              </a:rPr>
              <a:t>FAX: 310.347.4134</a:t>
            </a:r>
          </a:p>
          <a:p>
            <a:pPr algn="ctr">
              <a:defRPr/>
            </a:pPr>
            <a:r>
              <a:rPr lang="en-US" sz="1800" b="1" dirty="0">
                <a:solidFill>
                  <a:srgbClr val="FB6E05"/>
                </a:solidFill>
                <a:latin typeface="News Gothic Std"/>
                <a:cs typeface="News Gothic Std"/>
              </a:rPr>
              <a:t>EMAIL: </a:t>
            </a:r>
            <a:r>
              <a:rPr lang="en-US" sz="1800" b="1" u="sng" dirty="0" err="1">
                <a:solidFill>
                  <a:srgbClr val="FB6E05"/>
                </a:solidFill>
                <a:latin typeface="News Gothic Std"/>
                <a:cs typeface="News Gothic Std"/>
              </a:rPr>
              <a:t>customerservice@trinityii.com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dirty="0">
                <a:solidFill>
                  <a:srgbClr val="FB6E05"/>
                </a:solidFill>
                <a:latin typeface="News Gothic Std"/>
                <a:cs typeface="News Gothic Std"/>
              </a:rPr>
              <a:t>Monday through Friday</a:t>
            </a:r>
          </a:p>
          <a:p>
            <a:pPr algn="ctr">
              <a:defRPr/>
            </a:pPr>
            <a:r>
              <a:rPr lang="en-US" sz="1800" b="1" dirty="0">
                <a:solidFill>
                  <a:srgbClr val="FB6E05"/>
                </a:solidFill>
                <a:latin typeface="News Gothic Std"/>
                <a:cs typeface="News Gothic Std"/>
              </a:rPr>
              <a:t> 5:00 AM – 5:00 PM (PST)</a:t>
            </a: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u="sng" dirty="0" err="1">
                <a:solidFill>
                  <a:srgbClr val="FB6E05"/>
                </a:solidFill>
                <a:latin typeface="News Gothic Std"/>
                <a:cs typeface="News Gothic Std"/>
              </a:rPr>
              <a:t>www.trinityii.com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p:txBody>
      </p:sp>
      <p:sp>
        <p:nvSpPr>
          <p:cNvPr id="19467" name="Text Box 11"/>
          <p:cNvSpPr txBox="1">
            <a:spLocks noChangeArrowheads="1"/>
          </p:cNvSpPr>
          <p:nvPr/>
        </p:nvSpPr>
        <p:spPr bwMode="auto">
          <a:xfrm>
            <a:off x="931334" y="1871133"/>
            <a:ext cx="5181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latin typeface="News Gothic Std"/>
                <a:cs typeface="News Gothic Std"/>
              </a:rPr>
              <a:t>QUESTIONS? NEED PARTS? </a:t>
            </a:r>
          </a:p>
          <a:p>
            <a:pPr algn="ctr">
              <a:defRPr/>
            </a:pPr>
            <a:r>
              <a:rPr lang="en-US" sz="1600" b="1" dirty="0">
                <a:latin typeface="News Gothic Std"/>
                <a:cs typeface="News Gothic Std"/>
              </a:rPr>
              <a:t>WE ARE HERE TO HELP!</a:t>
            </a:r>
          </a:p>
          <a:p>
            <a:pPr algn="ctr">
              <a:defRPr/>
            </a:pPr>
            <a:endParaRPr lang="en-US" sz="1400" b="1" dirty="0">
              <a:latin typeface="News Gothic Std"/>
              <a:cs typeface="News Gothic Std"/>
            </a:endParaRPr>
          </a:p>
          <a:p>
            <a:pPr algn="ctr">
              <a:defRPr/>
            </a:pPr>
            <a:r>
              <a:rPr lang="en-US" sz="1400" b="1" dirty="0">
                <a:latin typeface="News Gothic Std"/>
                <a:cs typeface="News Gothic Std"/>
              </a:rPr>
              <a:t>Please feel free to contact us.  There are no questions too small, or any problems too big.  We’re committed to providing our customers with the highest level of service.</a:t>
            </a:r>
          </a:p>
        </p:txBody>
      </p:sp>
      <p:sp>
        <p:nvSpPr>
          <p:cNvPr id="19469" name="Rectangle 13"/>
          <p:cNvSpPr>
            <a:spLocks noChangeArrowheads="1"/>
          </p:cNvSpPr>
          <p:nvPr/>
        </p:nvSpPr>
        <p:spPr bwMode="auto">
          <a:xfrm>
            <a:off x="304800" y="47625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CONTACT US</a:t>
            </a:r>
          </a:p>
        </p:txBody>
      </p:sp>
      <p:grpSp>
        <p:nvGrpSpPr>
          <p:cNvPr id="21509" name="Group 14"/>
          <p:cNvGrpSpPr>
            <a:grpSpLocks/>
          </p:cNvGrpSpPr>
          <p:nvPr/>
        </p:nvGrpSpPr>
        <p:grpSpPr bwMode="auto">
          <a:xfrm>
            <a:off x="336550" y="496888"/>
            <a:ext cx="6140450" cy="304800"/>
            <a:chOff x="480" y="619"/>
            <a:chExt cx="3552" cy="192"/>
          </a:xfrm>
        </p:grpSpPr>
        <p:sp>
          <p:nvSpPr>
            <p:cNvPr id="19471" name="Line 1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9472" name="Line 1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1"/>
          <p:cNvGrpSpPr>
            <a:grpSpLocks/>
          </p:cNvGrpSpPr>
          <p:nvPr/>
        </p:nvGrpSpPr>
        <p:grpSpPr bwMode="auto">
          <a:xfrm>
            <a:off x="0" y="1447800"/>
            <a:ext cx="6858000" cy="781050"/>
            <a:chOff x="0" y="804"/>
            <a:chExt cx="4320" cy="492"/>
          </a:xfrm>
        </p:grpSpPr>
        <p:sp>
          <p:nvSpPr>
            <p:cNvPr id="43012" name="Rectangle 4"/>
            <p:cNvSpPr>
              <a:spLocks noChangeArrowheads="1"/>
            </p:cNvSpPr>
            <p:nvPr/>
          </p:nvSpPr>
          <p:spPr bwMode="auto">
            <a:xfrm>
              <a:off x="0" y="816"/>
              <a:ext cx="4320" cy="480"/>
            </a:xfrm>
            <a:prstGeom prst="rect">
              <a:avLst/>
            </a:prstGeom>
            <a:solidFill>
              <a:srgbClr val="FB6E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3017" name="Rectangle 9"/>
            <p:cNvSpPr>
              <a:spLocks noChangeArrowheads="1"/>
            </p:cNvSpPr>
            <p:nvPr/>
          </p:nvSpPr>
          <p:spPr bwMode="auto">
            <a:xfrm>
              <a:off x="336" y="804"/>
              <a:ext cx="3744" cy="48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dirty="0">
                  <a:solidFill>
                    <a:schemeClr val="bg1"/>
                  </a:solidFill>
                  <a:latin typeface="News Gothic Std"/>
                  <a:cs typeface="News Gothic Std"/>
                </a:rPr>
                <a:t>OWNER’S MANUAL</a:t>
              </a:r>
            </a:p>
          </p:txBody>
        </p:sp>
      </p:grpSp>
      <p:pic>
        <p:nvPicPr>
          <p:cNvPr id="19" name="Picture 2">
            <a:extLst>
              <a:ext uri="{FF2B5EF4-FFF2-40B4-BE49-F238E27FC236}">
                <a16:creationId xmlns:a16="http://schemas.microsoft.com/office/drawing/2014/main" id="{883B4ECB-C1F4-41D3-896E-4389F9CCE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 y="7338402"/>
            <a:ext cx="6894563" cy="182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10">
            <a:extLst>
              <a:ext uri="{FF2B5EF4-FFF2-40B4-BE49-F238E27FC236}">
                <a16:creationId xmlns:a16="http://schemas.microsoft.com/office/drawing/2014/main" id="{08151C76-B31B-4A44-AA68-547A35BD216F}"/>
              </a:ext>
            </a:extLst>
          </p:cNvPr>
          <p:cNvSpPr>
            <a:spLocks noChangeArrowheads="1"/>
          </p:cNvSpPr>
          <p:nvPr/>
        </p:nvSpPr>
        <p:spPr bwMode="auto">
          <a:xfrm>
            <a:off x="-49428" y="7980355"/>
            <a:ext cx="52145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1100" dirty="0">
                <a:solidFill>
                  <a:srgbClr val="000000"/>
                </a:solidFill>
                <a:latin typeface="News Gothic Std" charset="0"/>
                <a:ea typeface="MS PGothic" charset="-128"/>
                <a:sym typeface="News Gothic Std" charset="0"/>
              </a:rPr>
              <a:t>FOR QUICK &amp; EASY 3D ASSEMBLY INSTRUCTIONS</a:t>
            </a:r>
          </a:p>
          <a:p>
            <a:pPr algn="ctr">
              <a:spcBef>
                <a:spcPct val="50000"/>
              </a:spcBef>
            </a:pPr>
            <a:r>
              <a:rPr lang="fr-FR" altLang="en-US" sz="1100" cap="all" dirty="0">
                <a:solidFill>
                  <a:srgbClr val="000000"/>
                </a:solidFill>
                <a:latin typeface="News Gothic Std" charset="0"/>
                <a:ea typeface="MS PGothic" charset="-128"/>
                <a:sym typeface="News Gothic Std" charset="0"/>
              </a:rPr>
              <a:t>POUR DES DIRECTIVES D’ASSEMBLAGE 3D RAPIDES ET FACILES</a:t>
            </a:r>
            <a:endParaRPr lang="en-US" altLang="en-US" sz="1100" cap="all" dirty="0">
              <a:solidFill>
                <a:srgbClr val="000000"/>
              </a:solidFill>
              <a:latin typeface="News Gothic Std" charset="0"/>
              <a:ea typeface="MS PGothic" charset="-128"/>
              <a:sym typeface="News Gothic Std" charset="0"/>
            </a:endParaRPr>
          </a:p>
          <a:p>
            <a:pPr algn="ctr">
              <a:spcBef>
                <a:spcPct val="50000"/>
              </a:spcBef>
            </a:pPr>
            <a:r>
              <a:rPr lang="es-ES" sz="1100" cap="all" dirty="0">
                <a:solidFill>
                  <a:srgbClr val="000000"/>
                </a:solidFill>
                <a:latin typeface="News Gothic Std" charset="0"/>
                <a:ea typeface="MS PGothic" charset="-128"/>
              </a:rPr>
              <a:t>PARA INSTRUCCIONES DE ENSAMBLAJE </a:t>
            </a:r>
            <a:r>
              <a:rPr lang="es-ES" altLang="zh-CN" sz="1100" cap="all" dirty="0">
                <a:solidFill>
                  <a:srgbClr val="000000"/>
                </a:solidFill>
                <a:latin typeface="News Gothic Std" charset="0"/>
                <a:ea typeface="MS PGothic" charset="-128"/>
              </a:rPr>
              <a:t>RÁPIDAS</a:t>
            </a:r>
            <a:r>
              <a:rPr lang="es-ES" sz="1100" cap="all" dirty="0">
                <a:solidFill>
                  <a:srgbClr val="000000"/>
                </a:solidFill>
                <a:latin typeface="News Gothic Std" charset="0"/>
                <a:ea typeface="MS PGothic" charset="-128"/>
              </a:rPr>
              <a:t> Y SENCILLAS EN 3D</a:t>
            </a:r>
            <a:endParaRPr lang="en-US" altLang="en-US" sz="1100" dirty="0">
              <a:solidFill>
                <a:srgbClr val="000000"/>
              </a:solidFill>
              <a:latin typeface="News Gothic Std" charset="0"/>
              <a:sym typeface="News Gothic Std" charset="0"/>
            </a:endParaRPr>
          </a:p>
        </p:txBody>
      </p:sp>
      <p:pic>
        <p:nvPicPr>
          <p:cNvPr id="14" name="Picture 13">
            <a:extLst>
              <a:ext uri="{FF2B5EF4-FFF2-40B4-BE49-F238E27FC236}">
                <a16:creationId xmlns:a16="http://schemas.microsoft.com/office/drawing/2014/main" id="{4A9AA4D4-9E22-43A1-ACB4-B686410B7A86}"/>
              </a:ext>
            </a:extLst>
          </p:cNvPr>
          <p:cNvPicPr>
            <a:picLocks noChangeAspect="1"/>
          </p:cNvPicPr>
          <p:nvPr/>
        </p:nvPicPr>
        <p:blipFill>
          <a:blip r:embed="rId4">
            <a:grayscl/>
          </a:blip>
          <a:stretch>
            <a:fillRect/>
          </a:stretch>
        </p:blipFill>
        <p:spPr>
          <a:xfrm>
            <a:off x="2490655" y="403561"/>
            <a:ext cx="1828801" cy="688802"/>
          </a:xfrm>
          <a:prstGeom prst="rect">
            <a:avLst/>
          </a:prstGeom>
        </p:spPr>
      </p:pic>
      <p:sp>
        <p:nvSpPr>
          <p:cNvPr id="11" name="Text Box 10">
            <a:extLst>
              <a:ext uri="{FF2B5EF4-FFF2-40B4-BE49-F238E27FC236}">
                <a16:creationId xmlns:a16="http://schemas.microsoft.com/office/drawing/2014/main" id="{0D92B95B-D25C-41A7-9271-C30AD575F23F}"/>
              </a:ext>
            </a:extLst>
          </p:cNvPr>
          <p:cNvSpPr txBox="1">
            <a:spLocks noChangeArrowheads="1"/>
          </p:cNvSpPr>
          <p:nvPr/>
        </p:nvSpPr>
        <p:spPr bwMode="auto">
          <a:xfrm>
            <a:off x="0" y="6610152"/>
            <a:ext cx="6858000" cy="582595"/>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1800" b="1" dirty="0">
                <a:latin typeface="News Gothic Std" panose="020B0506020203020204"/>
                <a:cs typeface="News Gothic Std"/>
              </a:rPr>
              <a:t>TRINITY PRO </a:t>
            </a:r>
            <a:r>
              <a:rPr lang="en-US" altLang="zh-CN" sz="1800" b="1" dirty="0">
                <a:latin typeface="News Gothic Std" panose="020B0506020203020204"/>
                <a:cs typeface="News Gothic Std"/>
              </a:rPr>
              <a:t>36</a:t>
            </a:r>
            <a:r>
              <a:rPr lang="en-US" sz="1800" b="1" dirty="0">
                <a:latin typeface="News Gothic Std" panose="020B0506020203020204"/>
                <a:cs typeface="News Gothic Std"/>
              </a:rPr>
              <a:t>” LOCKER CABINET</a:t>
            </a:r>
          </a:p>
          <a:p>
            <a:pPr algn="ctr">
              <a:lnSpc>
                <a:spcPct val="60000"/>
              </a:lnSpc>
              <a:spcBef>
                <a:spcPct val="50000"/>
              </a:spcBef>
              <a:defRPr/>
            </a:pPr>
            <a:r>
              <a:rPr lang="en-US" sz="1800" b="1" dirty="0">
                <a:latin typeface="News Gothic Std" panose="020B0506020203020204"/>
                <a:cs typeface="News Gothic Std"/>
              </a:rPr>
              <a:t>Model # </a:t>
            </a:r>
            <a:r>
              <a:rPr lang="en-US" altLang="zh-CN" sz="1800" b="1" dirty="0">
                <a:solidFill>
                  <a:srgbClr val="000000"/>
                </a:solidFill>
                <a:latin typeface="News Gothic Std" panose="020B0506020203020204"/>
                <a:ea typeface="SimSun" panose="02010600030101010101" pitchFamily="2" charset="-122"/>
              </a:rPr>
              <a:t>TSNPBK-0610 </a:t>
            </a:r>
          </a:p>
        </p:txBody>
      </p:sp>
      <p:pic>
        <p:nvPicPr>
          <p:cNvPr id="13" name="Picture 12">
            <a:extLst>
              <a:ext uri="{FF2B5EF4-FFF2-40B4-BE49-F238E27FC236}">
                <a16:creationId xmlns:a16="http://schemas.microsoft.com/office/drawing/2014/main" id="{7DF447ED-BDE8-4DE2-91DA-178B4B554728}"/>
              </a:ext>
            </a:extLst>
          </p:cNvPr>
          <p:cNvPicPr>
            <a:picLocks noChangeAspect="1"/>
          </p:cNvPicPr>
          <p:nvPr/>
        </p:nvPicPr>
        <p:blipFill rotWithShape="1">
          <a:blip r:embed="rId5"/>
          <a:stretch/>
        </p:blipFill>
        <p:spPr>
          <a:xfrm>
            <a:off x="2032586" y="2459256"/>
            <a:ext cx="2450911" cy="4114800"/>
          </a:xfrm>
          <a:prstGeom prst="rect">
            <a:avLst/>
          </a:prstGeom>
        </p:spPr>
      </p:pic>
      <p:pic>
        <p:nvPicPr>
          <p:cNvPr id="1026" name="Picture 2">
            <a:extLst>
              <a:ext uri="{FF2B5EF4-FFF2-40B4-BE49-F238E27FC236}">
                <a16:creationId xmlns:a16="http://schemas.microsoft.com/office/drawing/2014/main" id="{106DE605-C1AA-46F5-AC0D-B12DECF1F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7840" y="6492240"/>
            <a:ext cx="768096" cy="768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6434" y="8594957"/>
            <a:ext cx="1536700" cy="393170"/>
          </a:xfrm>
        </p:spPr>
        <p:txBody>
          <a:bodyPr/>
          <a:lstStyle/>
          <a:p>
            <a:pPr algn="l">
              <a:defRPr/>
            </a:pPr>
            <a:r>
              <a:rPr lang="en-US" dirty="0">
                <a:latin typeface="News Gothic Std"/>
              </a:rPr>
              <a:t>1</a:t>
            </a:r>
          </a:p>
        </p:txBody>
      </p:sp>
    </p:spTree>
    <p:extLst>
      <p:ext uri="{BB962C8B-B14F-4D97-AF65-F5344CB8AC3E}">
        <p14:creationId xmlns:p14="http://schemas.microsoft.com/office/powerpoint/2010/main" val="7024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1"/>
          <p:cNvSpPr txBox="1">
            <a:spLocks noChangeArrowheads="1"/>
          </p:cNvSpPr>
          <p:nvPr/>
        </p:nvSpPr>
        <p:spPr bwMode="auto">
          <a:xfrm>
            <a:off x="350838" y="872127"/>
            <a:ext cx="6111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a:cs typeface="News Gothic Std"/>
              </a:rPr>
              <a:t>Your </a:t>
            </a:r>
            <a:r>
              <a:rPr lang="en-US" altLang="en-US" sz="1100" dirty="0">
                <a:latin typeface="News Gothic Std"/>
              </a:rPr>
              <a:t>TRINITY PRO </a:t>
            </a:r>
            <a:r>
              <a:rPr lang="de-DE" altLang="en-US" sz="1100" dirty="0">
                <a:latin typeface="News Gothic Std"/>
              </a:rPr>
              <a:t>36“ Locker Cabinet </a:t>
            </a:r>
            <a:r>
              <a:rPr lang="en-US" sz="1100" dirty="0">
                <a:latin typeface="News Gothic Std"/>
                <a:cs typeface="News Gothic Std"/>
              </a:rPr>
              <a:t>should include the following parts. Please inspect box contents to ensure you have received all components.</a:t>
            </a:r>
          </a:p>
          <a:p>
            <a:pPr>
              <a:defRPr/>
            </a:pPr>
            <a:endParaRPr lang="en-US" sz="1100" dirty="0">
              <a:latin typeface="News Gothic Std"/>
              <a:cs typeface="News Gothic Std"/>
            </a:endParaRPr>
          </a:p>
          <a:p>
            <a:pPr>
              <a:defRPr/>
            </a:pPr>
            <a:r>
              <a:rPr lang="en-US" sz="1100" dirty="0">
                <a:latin typeface="News Gothic Std"/>
                <a:cs typeface="News Gothic Std"/>
              </a:rPr>
              <a:t>If you are missing any parts, need assistance with assembly or have questions, please contact TRINITY Customer Service: 800.985.5506 or </a:t>
            </a:r>
            <a:r>
              <a:rPr lang="en-US" sz="1100" u="sng" dirty="0">
                <a:latin typeface="News Gothic Std"/>
                <a:cs typeface="News Gothic Std"/>
              </a:rPr>
              <a:t>customerservice@trinityii.com</a:t>
            </a:r>
            <a:r>
              <a:rPr lang="en-US" sz="1100" dirty="0">
                <a:latin typeface="News Gothic Std"/>
                <a:cs typeface="News Gothic Std"/>
              </a:rPr>
              <a:t>. Parts can also be requested online</a:t>
            </a:r>
            <a:r>
              <a:rPr lang="en-US" sz="1100" dirty="0">
                <a:latin typeface="News Gothic Std" charset="0"/>
                <a:cs typeface="News Gothic Std"/>
              </a:rPr>
              <a:t> </a:t>
            </a:r>
            <a:r>
              <a:rPr lang="en-US" altLang="zh-CN" sz="1100" dirty="0">
                <a:latin typeface="News Gothic Std"/>
                <a:cs typeface="News Gothic Std"/>
              </a:rPr>
              <a:t>via “Contact Us” section at </a:t>
            </a:r>
            <a:r>
              <a:rPr lang="en-US" altLang="zh-CN" sz="1100" u="sng" dirty="0">
                <a:latin typeface="News Gothic Std"/>
                <a:cs typeface="News Gothic Std"/>
              </a:rPr>
              <a:t>www.trinityii.com</a:t>
            </a:r>
            <a:r>
              <a:rPr lang="en-US" altLang="zh-CN" sz="1100" dirty="0">
                <a:latin typeface="News Gothic Std"/>
                <a:cs typeface="News Gothic Std"/>
              </a:rPr>
              <a:t>.</a:t>
            </a:r>
            <a:endParaRPr lang="en-US" sz="1100" dirty="0">
              <a:latin typeface="News Gothic Std"/>
              <a:cs typeface="News Gothic Std"/>
            </a:endParaRPr>
          </a:p>
          <a:p>
            <a:pPr>
              <a:defRPr/>
            </a:pPr>
            <a:endParaRPr lang="en-US" sz="1100" u="sng" dirty="0">
              <a:latin typeface="News Gothic Std"/>
              <a:cs typeface="News Gothic Std"/>
            </a:endParaRPr>
          </a:p>
          <a:p>
            <a:pPr>
              <a:defRPr/>
            </a:pPr>
            <a:r>
              <a:rPr lang="en-US" sz="1100" dirty="0">
                <a:latin typeface="News Gothic Std"/>
                <a:cs typeface="News Gothic Std"/>
              </a:rPr>
              <a:t>No tools required for assembly. </a:t>
            </a:r>
          </a:p>
        </p:txBody>
      </p:sp>
      <p:grpSp>
        <p:nvGrpSpPr>
          <p:cNvPr id="15368" name="Group 210"/>
          <p:cNvGrpSpPr>
            <a:grpSpLocks/>
          </p:cNvGrpSpPr>
          <p:nvPr/>
        </p:nvGrpSpPr>
        <p:grpSpPr bwMode="auto">
          <a:xfrm>
            <a:off x="448733" y="2610106"/>
            <a:ext cx="228600" cy="228600"/>
            <a:chOff x="480" y="1920"/>
            <a:chExt cx="144" cy="144"/>
          </a:xfrm>
        </p:grpSpPr>
        <p:sp>
          <p:nvSpPr>
            <p:cNvPr id="25"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26"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27" name="Text Box 213"/>
          <p:cNvSpPr txBox="1">
            <a:spLocks noChangeArrowheads="1"/>
          </p:cNvSpPr>
          <p:nvPr/>
        </p:nvSpPr>
        <p:spPr bwMode="auto">
          <a:xfrm>
            <a:off x="414448" y="2538239"/>
            <a:ext cx="30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A</a:t>
            </a:r>
            <a:endParaRPr lang="en-US" sz="1800" dirty="0">
              <a:latin typeface="News Gothic Std"/>
              <a:cs typeface="News Gothic Std"/>
            </a:endParaRPr>
          </a:p>
        </p:txBody>
      </p:sp>
      <p:sp>
        <p:nvSpPr>
          <p:cNvPr id="29" name="Text Box 205"/>
          <p:cNvSpPr txBox="1">
            <a:spLocks noChangeArrowheads="1"/>
          </p:cNvSpPr>
          <p:nvPr/>
        </p:nvSpPr>
        <p:spPr bwMode="auto">
          <a:xfrm>
            <a:off x="2608894" y="5154080"/>
            <a:ext cx="7248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SHELF (3)</a:t>
            </a:r>
          </a:p>
        </p:txBody>
      </p:sp>
      <p:grpSp>
        <p:nvGrpSpPr>
          <p:cNvPr id="15371" name="Group 210"/>
          <p:cNvGrpSpPr>
            <a:grpSpLocks/>
          </p:cNvGrpSpPr>
          <p:nvPr/>
        </p:nvGrpSpPr>
        <p:grpSpPr bwMode="auto">
          <a:xfrm>
            <a:off x="2146898" y="2643375"/>
            <a:ext cx="228600" cy="228600"/>
            <a:chOff x="480" y="1920"/>
            <a:chExt cx="144" cy="144"/>
          </a:xfrm>
        </p:grpSpPr>
        <p:sp>
          <p:nvSpPr>
            <p:cNvPr id="31"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2"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33" name="Text Box 213"/>
          <p:cNvSpPr txBox="1">
            <a:spLocks noChangeArrowheads="1"/>
          </p:cNvSpPr>
          <p:nvPr/>
        </p:nvSpPr>
        <p:spPr bwMode="auto">
          <a:xfrm>
            <a:off x="2118957" y="2555129"/>
            <a:ext cx="228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B</a:t>
            </a:r>
            <a:endParaRPr lang="en-US" sz="1800" dirty="0">
              <a:latin typeface="News Gothic Std"/>
              <a:cs typeface="News Gothic Std"/>
            </a:endParaRPr>
          </a:p>
        </p:txBody>
      </p:sp>
      <p:grpSp>
        <p:nvGrpSpPr>
          <p:cNvPr id="15376" name="Group 210"/>
          <p:cNvGrpSpPr>
            <a:grpSpLocks/>
          </p:cNvGrpSpPr>
          <p:nvPr/>
        </p:nvGrpSpPr>
        <p:grpSpPr bwMode="auto">
          <a:xfrm>
            <a:off x="3844769" y="2643375"/>
            <a:ext cx="228600" cy="228600"/>
            <a:chOff x="480" y="1920"/>
            <a:chExt cx="144" cy="144"/>
          </a:xfrm>
        </p:grpSpPr>
        <p:sp>
          <p:nvSpPr>
            <p:cNvPr id="38"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9"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40" name="Text Box 213"/>
          <p:cNvSpPr txBox="1">
            <a:spLocks noChangeArrowheads="1"/>
          </p:cNvSpPr>
          <p:nvPr/>
        </p:nvSpPr>
        <p:spPr bwMode="auto">
          <a:xfrm>
            <a:off x="3807867" y="2555129"/>
            <a:ext cx="33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C</a:t>
            </a:r>
            <a:endParaRPr lang="en-US" sz="1800" dirty="0">
              <a:latin typeface="News Gothic Std"/>
              <a:cs typeface="News Gothic Std"/>
            </a:endParaRPr>
          </a:p>
        </p:txBody>
      </p:sp>
      <p:grpSp>
        <p:nvGrpSpPr>
          <p:cNvPr id="15383" name="Group 215"/>
          <p:cNvGrpSpPr>
            <a:grpSpLocks/>
          </p:cNvGrpSpPr>
          <p:nvPr/>
        </p:nvGrpSpPr>
        <p:grpSpPr bwMode="auto">
          <a:xfrm>
            <a:off x="5397917" y="2661577"/>
            <a:ext cx="228600" cy="228600"/>
            <a:chOff x="480" y="1920"/>
            <a:chExt cx="144" cy="144"/>
          </a:xfrm>
        </p:grpSpPr>
        <p:sp>
          <p:nvSpPr>
            <p:cNvPr id="49" name="Line 216"/>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50" name="Line 217"/>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1" name="Text Box 218"/>
          <p:cNvSpPr txBox="1">
            <a:spLocks noChangeArrowheads="1"/>
          </p:cNvSpPr>
          <p:nvPr/>
        </p:nvSpPr>
        <p:spPr bwMode="auto">
          <a:xfrm flipH="1">
            <a:off x="5350063" y="2588398"/>
            <a:ext cx="380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D</a:t>
            </a:r>
            <a:endParaRPr lang="en-US" sz="1800" dirty="0">
              <a:latin typeface="News Gothic Std"/>
              <a:cs typeface="News Gothic Std"/>
            </a:endParaRPr>
          </a:p>
        </p:txBody>
      </p:sp>
      <p:sp>
        <p:nvSpPr>
          <p:cNvPr id="120" name="Text Box 209"/>
          <p:cNvSpPr txBox="1">
            <a:spLocks noChangeArrowheads="1"/>
          </p:cNvSpPr>
          <p:nvPr/>
        </p:nvSpPr>
        <p:spPr bwMode="auto">
          <a:xfrm>
            <a:off x="3634970" y="5154080"/>
            <a:ext cx="16453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SHELF SUPPORT (12)</a:t>
            </a:r>
          </a:p>
        </p:txBody>
      </p:sp>
      <p:sp>
        <p:nvSpPr>
          <p:cNvPr id="71" name="Text Box 209"/>
          <p:cNvSpPr txBox="1">
            <a:spLocks noChangeArrowheads="1"/>
          </p:cNvSpPr>
          <p:nvPr/>
        </p:nvSpPr>
        <p:spPr bwMode="auto">
          <a:xfrm>
            <a:off x="5301942" y="5154080"/>
            <a:ext cx="11689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FEET LEVELER (4)</a:t>
            </a:r>
          </a:p>
        </p:txBody>
      </p:sp>
      <p:grpSp>
        <p:nvGrpSpPr>
          <p:cNvPr id="76" name="Group 50"/>
          <p:cNvGrpSpPr>
            <a:grpSpLocks/>
          </p:cNvGrpSpPr>
          <p:nvPr/>
        </p:nvGrpSpPr>
        <p:grpSpPr bwMode="auto">
          <a:xfrm>
            <a:off x="5822950" y="8445076"/>
            <a:ext cx="698500" cy="534988"/>
            <a:chOff x="1992" y="5399"/>
            <a:chExt cx="440" cy="337"/>
          </a:xfrm>
        </p:grpSpPr>
        <p:pic>
          <p:nvPicPr>
            <p:cNvPr id="78" name="Picture 4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9" name="Text Box 47"/>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0" name="Rectangle 3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81" name="Slide Number Placeholder 10"/>
          <p:cNvSpPr>
            <a:spLocks noGrp="1"/>
          </p:cNvSpPr>
          <p:nvPr>
            <p:ph type="sldNum" sz="quarter" idx="12"/>
          </p:nvPr>
        </p:nvSpPr>
        <p:spPr>
          <a:xfrm>
            <a:off x="6045200" y="8573135"/>
            <a:ext cx="1536700" cy="393170"/>
          </a:xfrm>
        </p:spPr>
        <p:txBody>
          <a:bodyPr/>
          <a:lstStyle/>
          <a:p>
            <a:pPr algn="l">
              <a:defRPr/>
            </a:pPr>
            <a:r>
              <a:rPr lang="en-US" dirty="0">
                <a:latin typeface="News Gothic Std"/>
              </a:rPr>
              <a:t>2</a:t>
            </a:r>
          </a:p>
        </p:txBody>
      </p:sp>
      <p:sp>
        <p:nvSpPr>
          <p:cNvPr id="23" name="Text Box 205"/>
          <p:cNvSpPr txBox="1">
            <a:spLocks noChangeArrowheads="1"/>
          </p:cNvSpPr>
          <p:nvPr/>
        </p:nvSpPr>
        <p:spPr bwMode="auto">
          <a:xfrm>
            <a:off x="695076" y="5154080"/>
            <a:ext cx="12522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CABINET BODY (1)</a:t>
            </a:r>
          </a:p>
        </p:txBody>
      </p:sp>
      <p:sp>
        <p:nvSpPr>
          <p:cNvPr id="86" name="Rectangle 57">
            <a:extLst>
              <a:ext uri="{FF2B5EF4-FFF2-40B4-BE49-F238E27FC236}">
                <a16:creationId xmlns:a16="http://schemas.microsoft.com/office/drawing/2014/main" id="{8FE5561B-04AD-4B5D-880E-F0779D61D0DC}"/>
              </a:ext>
            </a:extLst>
          </p:cNvPr>
          <p:cNvSpPr>
            <a:spLocks noChangeArrowheads="1"/>
          </p:cNvSpPr>
          <p:nvPr/>
        </p:nvSpPr>
        <p:spPr bwMode="auto">
          <a:xfrm>
            <a:off x="304800" y="476250"/>
            <a:ext cx="1213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PARTS LIST</a:t>
            </a:r>
          </a:p>
        </p:txBody>
      </p:sp>
      <p:grpSp>
        <p:nvGrpSpPr>
          <p:cNvPr id="94" name="Group 58">
            <a:extLst>
              <a:ext uri="{FF2B5EF4-FFF2-40B4-BE49-F238E27FC236}">
                <a16:creationId xmlns:a16="http://schemas.microsoft.com/office/drawing/2014/main" id="{4E38BCE1-71C6-48BA-BB07-FCF07DEB953A}"/>
              </a:ext>
            </a:extLst>
          </p:cNvPr>
          <p:cNvGrpSpPr>
            <a:grpSpLocks/>
          </p:cNvGrpSpPr>
          <p:nvPr/>
        </p:nvGrpSpPr>
        <p:grpSpPr bwMode="auto">
          <a:xfrm>
            <a:off x="336550" y="496888"/>
            <a:ext cx="6140450" cy="304800"/>
            <a:chOff x="480" y="619"/>
            <a:chExt cx="3552" cy="192"/>
          </a:xfrm>
        </p:grpSpPr>
        <p:sp>
          <p:nvSpPr>
            <p:cNvPr id="95" name="Line 59">
              <a:extLst>
                <a:ext uri="{FF2B5EF4-FFF2-40B4-BE49-F238E27FC236}">
                  <a16:creationId xmlns:a16="http://schemas.microsoft.com/office/drawing/2014/main" id="{495F824F-4A85-4900-AEE1-976784ECC674}"/>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6" name="Line 60">
              <a:extLst>
                <a:ext uri="{FF2B5EF4-FFF2-40B4-BE49-F238E27FC236}">
                  <a16:creationId xmlns:a16="http://schemas.microsoft.com/office/drawing/2014/main" id="{4D61B1D6-C238-4544-B71C-070CA69B01C9}"/>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pic>
        <p:nvPicPr>
          <p:cNvPr id="10" name="Picture 9">
            <a:extLst>
              <a:ext uri="{FF2B5EF4-FFF2-40B4-BE49-F238E27FC236}">
                <a16:creationId xmlns:a16="http://schemas.microsoft.com/office/drawing/2014/main" id="{1374503D-9371-48F8-B3F5-5374E2654547}"/>
              </a:ext>
            </a:extLst>
          </p:cNvPr>
          <p:cNvPicPr>
            <a:picLocks noChangeAspect="1"/>
          </p:cNvPicPr>
          <p:nvPr/>
        </p:nvPicPr>
        <p:blipFill>
          <a:blip r:embed="rId3"/>
          <a:stretch>
            <a:fillRect/>
          </a:stretch>
        </p:blipFill>
        <p:spPr>
          <a:xfrm>
            <a:off x="705113" y="2998581"/>
            <a:ext cx="1204722" cy="2103120"/>
          </a:xfrm>
          <a:prstGeom prst="rect">
            <a:avLst/>
          </a:prstGeom>
        </p:spPr>
      </p:pic>
      <p:pic>
        <p:nvPicPr>
          <p:cNvPr id="37" name="Picture 36">
            <a:extLst>
              <a:ext uri="{FF2B5EF4-FFF2-40B4-BE49-F238E27FC236}">
                <a16:creationId xmlns:a16="http://schemas.microsoft.com/office/drawing/2014/main" id="{2B8F5392-4593-4EB7-AFF9-146EBD2E1270}"/>
              </a:ext>
            </a:extLst>
          </p:cNvPr>
          <p:cNvPicPr>
            <a:picLocks noChangeAspect="1"/>
          </p:cNvPicPr>
          <p:nvPr/>
        </p:nvPicPr>
        <p:blipFill>
          <a:blip r:embed="rId4"/>
          <a:stretch>
            <a:fillRect/>
          </a:stretch>
        </p:blipFill>
        <p:spPr>
          <a:xfrm>
            <a:off x="5668383" y="3712037"/>
            <a:ext cx="431293" cy="676209"/>
          </a:xfrm>
          <a:prstGeom prst="rect">
            <a:avLst/>
          </a:prstGeom>
        </p:spPr>
      </p:pic>
      <p:pic>
        <p:nvPicPr>
          <p:cNvPr id="36" name="Graphic 35">
            <a:extLst>
              <a:ext uri="{FF2B5EF4-FFF2-40B4-BE49-F238E27FC236}">
                <a16:creationId xmlns:a16="http://schemas.microsoft.com/office/drawing/2014/main" id="{C0F6D607-F0B9-47CC-AF4D-F15B5E9412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476865">
            <a:off x="2179718" y="3866898"/>
            <a:ext cx="1371600" cy="366487"/>
          </a:xfrm>
          <a:prstGeom prst="rect">
            <a:avLst/>
          </a:prstGeom>
        </p:spPr>
      </p:pic>
      <p:pic>
        <p:nvPicPr>
          <p:cNvPr id="42" name="Graphic 41">
            <a:extLst>
              <a:ext uri="{FF2B5EF4-FFF2-40B4-BE49-F238E27FC236}">
                <a16:creationId xmlns:a16="http://schemas.microsoft.com/office/drawing/2014/main" id="{0609D32D-ABA5-4AA4-B134-FE08F493A9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4760" y="3889504"/>
            <a:ext cx="365760" cy="321275"/>
          </a:xfrm>
          <a:prstGeom prst="rect">
            <a:avLst/>
          </a:prstGeom>
        </p:spPr>
      </p:pic>
    </p:spTree>
    <p:extLst>
      <p:ext uri="{BB962C8B-B14F-4D97-AF65-F5344CB8AC3E}">
        <p14:creationId xmlns:p14="http://schemas.microsoft.com/office/powerpoint/2010/main" val="310906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3B1B45C0-3075-4A3E-85AE-C6A9E6A69209}"/>
              </a:ext>
            </a:extLst>
          </p:cNvPr>
          <p:cNvPicPr>
            <a:picLocks noChangeAspect="1"/>
          </p:cNvPicPr>
          <p:nvPr/>
        </p:nvPicPr>
        <p:blipFill>
          <a:blip r:embed="rId3"/>
          <a:stretch>
            <a:fillRect/>
          </a:stretch>
        </p:blipFill>
        <p:spPr>
          <a:xfrm>
            <a:off x="2100395" y="7141773"/>
            <a:ext cx="1676300" cy="1260188"/>
          </a:xfrm>
          <a:prstGeom prst="rect">
            <a:avLst/>
          </a:prstGeom>
        </p:spPr>
      </p:pic>
      <p:pic>
        <p:nvPicPr>
          <p:cNvPr id="10" name="Picture 9">
            <a:extLst>
              <a:ext uri="{FF2B5EF4-FFF2-40B4-BE49-F238E27FC236}">
                <a16:creationId xmlns:a16="http://schemas.microsoft.com/office/drawing/2014/main" id="{13C581CE-1B92-4359-AEE4-914F6EE080C3}"/>
              </a:ext>
            </a:extLst>
          </p:cNvPr>
          <p:cNvPicPr>
            <a:picLocks noChangeAspect="1"/>
          </p:cNvPicPr>
          <p:nvPr/>
        </p:nvPicPr>
        <p:blipFill>
          <a:blip r:embed="rId4"/>
          <a:stretch>
            <a:fillRect/>
          </a:stretch>
        </p:blipFill>
        <p:spPr>
          <a:xfrm>
            <a:off x="3959680" y="5842955"/>
            <a:ext cx="2164666" cy="2750935"/>
          </a:xfrm>
          <a:prstGeom prst="rect">
            <a:avLst/>
          </a:prstGeom>
        </p:spPr>
      </p:pic>
      <p:pic>
        <p:nvPicPr>
          <p:cNvPr id="4" name="Picture 3">
            <a:extLst>
              <a:ext uri="{FF2B5EF4-FFF2-40B4-BE49-F238E27FC236}">
                <a16:creationId xmlns:a16="http://schemas.microsoft.com/office/drawing/2014/main" id="{43E7261F-4C8C-4A6F-BA2C-9484CB8B81B6}"/>
              </a:ext>
            </a:extLst>
          </p:cNvPr>
          <p:cNvPicPr>
            <a:picLocks noChangeAspect="1"/>
          </p:cNvPicPr>
          <p:nvPr/>
        </p:nvPicPr>
        <p:blipFill>
          <a:blip r:embed="rId5"/>
          <a:stretch>
            <a:fillRect/>
          </a:stretch>
        </p:blipFill>
        <p:spPr>
          <a:xfrm>
            <a:off x="2945680" y="2315455"/>
            <a:ext cx="3390347" cy="1857353"/>
          </a:xfrm>
          <a:prstGeom prst="rect">
            <a:avLst/>
          </a:prstGeom>
        </p:spPr>
      </p:pic>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70" name="TextBox 69"/>
          <p:cNvSpPr txBox="1"/>
          <p:nvPr/>
        </p:nvSpPr>
        <p:spPr>
          <a:xfrm>
            <a:off x="368300" y="5067672"/>
            <a:ext cx="3489676" cy="1446550"/>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Attach SHELF SUPPORT (C) by hooking it over position tab at desired height.  Make sure all four SHELF SUPPORTS (C) are at same level.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Tilt SHELF (B) diagonally to move it inside cabinet. Place SHELF (B) on top of all four SHELF SUPPORTS (C).</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Repeat above to install remaining shelves. </a:t>
            </a:r>
          </a:p>
        </p:txBody>
      </p:sp>
      <p:grpSp>
        <p:nvGrpSpPr>
          <p:cNvPr id="57" name="Group 49"/>
          <p:cNvGrpSpPr>
            <a:grpSpLocks/>
          </p:cNvGrpSpPr>
          <p:nvPr/>
        </p:nvGrpSpPr>
        <p:grpSpPr bwMode="auto">
          <a:xfrm>
            <a:off x="212725" y="8458200"/>
            <a:ext cx="698500" cy="534988"/>
            <a:chOff x="1992" y="5399"/>
            <a:chExt cx="440" cy="337"/>
          </a:xfrm>
        </p:grpSpPr>
        <p:pic>
          <p:nvPicPr>
            <p:cNvPr id="58" name="Picture 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76" y="5513"/>
              <a:ext cx="72" cy="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190500" y="8666082"/>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5"/>
          <p:cNvSpPr>
            <a:spLocks noGrp="1"/>
          </p:cNvSpPr>
          <p:nvPr>
            <p:ph type="sldNum" sz="quarter" idx="12"/>
          </p:nvPr>
        </p:nvSpPr>
        <p:spPr>
          <a:xfrm>
            <a:off x="-813968" y="8574618"/>
            <a:ext cx="1536700" cy="393170"/>
          </a:xfrm>
        </p:spPr>
        <p:txBody>
          <a:bodyPr/>
          <a:lstStyle/>
          <a:p>
            <a:pPr>
              <a:defRPr/>
            </a:pPr>
            <a:r>
              <a:rPr lang="en-US" dirty="0">
                <a:latin typeface="News Gothic Std"/>
              </a:rPr>
              <a:t>3</a:t>
            </a:r>
          </a:p>
        </p:txBody>
      </p:sp>
      <p:sp>
        <p:nvSpPr>
          <p:cNvPr id="52" name="TextBox 51"/>
          <p:cNvSpPr txBox="1"/>
          <p:nvPr/>
        </p:nvSpPr>
        <p:spPr>
          <a:xfrm>
            <a:off x="368300" y="994833"/>
            <a:ext cx="975898" cy="369332"/>
          </a:xfrm>
          <a:prstGeom prst="rect">
            <a:avLst/>
          </a:prstGeom>
          <a:noFill/>
        </p:spPr>
        <p:txBody>
          <a:bodyPr wrap="none" rtlCol="0">
            <a:spAutoFit/>
          </a:bodyPr>
          <a:lstStyle/>
          <a:p>
            <a:r>
              <a:rPr lang="en-US" sz="1800" b="1" dirty="0">
                <a:latin typeface="News Gothic Std"/>
                <a:cs typeface="News Gothic Std"/>
              </a:rPr>
              <a:t>STEP 1</a:t>
            </a:r>
          </a:p>
        </p:txBody>
      </p:sp>
      <p:cxnSp>
        <p:nvCxnSpPr>
          <p:cNvPr id="65" name="Straight Connector 64"/>
          <p:cNvCxnSpPr/>
          <p:nvPr/>
        </p:nvCxnSpPr>
        <p:spPr bwMode="auto">
          <a:xfrm>
            <a:off x="504919" y="4369117"/>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1" name="TextBox 90"/>
          <p:cNvSpPr txBox="1"/>
          <p:nvPr/>
        </p:nvSpPr>
        <p:spPr>
          <a:xfrm>
            <a:off x="378652" y="4620049"/>
            <a:ext cx="975898" cy="369332"/>
          </a:xfrm>
          <a:prstGeom prst="rect">
            <a:avLst/>
          </a:prstGeom>
          <a:noFill/>
        </p:spPr>
        <p:txBody>
          <a:bodyPr wrap="none" rtlCol="0">
            <a:spAutoFit/>
          </a:bodyPr>
          <a:lstStyle/>
          <a:p>
            <a:r>
              <a:rPr lang="en-US" sz="1800" b="1" dirty="0">
                <a:latin typeface="News Gothic Std"/>
                <a:cs typeface="News Gothic Std"/>
              </a:rPr>
              <a:t>STEP 2</a:t>
            </a:r>
          </a:p>
        </p:txBody>
      </p:sp>
      <p:sp>
        <p:nvSpPr>
          <p:cNvPr id="113" name="TextBox 67"/>
          <p:cNvSpPr txBox="1">
            <a:spLocks noChangeArrowheads="1"/>
          </p:cNvSpPr>
          <p:nvPr/>
        </p:nvSpPr>
        <p:spPr bwMode="auto">
          <a:xfrm>
            <a:off x="5374778" y="5456349"/>
            <a:ext cx="3754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B (3)</a:t>
            </a:r>
          </a:p>
        </p:txBody>
      </p:sp>
      <p:sp>
        <p:nvSpPr>
          <p:cNvPr id="114" name="TextBox 67"/>
          <p:cNvSpPr txBox="1">
            <a:spLocks noChangeArrowheads="1"/>
          </p:cNvSpPr>
          <p:nvPr/>
        </p:nvSpPr>
        <p:spPr bwMode="auto">
          <a:xfrm>
            <a:off x="5925263" y="5456349"/>
            <a:ext cx="4700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C (12)</a:t>
            </a:r>
          </a:p>
        </p:txBody>
      </p:sp>
      <p:grpSp>
        <p:nvGrpSpPr>
          <p:cNvPr id="75" name="Group 74"/>
          <p:cNvGrpSpPr/>
          <p:nvPr/>
        </p:nvGrpSpPr>
        <p:grpSpPr>
          <a:xfrm>
            <a:off x="4543860" y="2106671"/>
            <a:ext cx="282575" cy="304800"/>
            <a:chOff x="3803446" y="1631044"/>
            <a:chExt cx="282575" cy="304800"/>
          </a:xfrm>
        </p:grpSpPr>
        <p:cxnSp>
          <p:nvCxnSpPr>
            <p:cNvPr id="76"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grpSp>
        <p:nvGrpSpPr>
          <p:cNvPr id="88" name="Group 87"/>
          <p:cNvGrpSpPr/>
          <p:nvPr/>
        </p:nvGrpSpPr>
        <p:grpSpPr>
          <a:xfrm>
            <a:off x="2641792" y="2595077"/>
            <a:ext cx="282575" cy="304800"/>
            <a:chOff x="3803446" y="1631044"/>
            <a:chExt cx="282575" cy="304800"/>
          </a:xfrm>
        </p:grpSpPr>
        <p:cxnSp>
          <p:nvCxnSpPr>
            <p:cNvPr id="90"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D</a:t>
              </a:r>
            </a:p>
          </p:txBody>
        </p:sp>
      </p:grpSp>
      <p:grpSp>
        <p:nvGrpSpPr>
          <p:cNvPr id="103" name="Group 102">
            <a:extLst>
              <a:ext uri="{FF2B5EF4-FFF2-40B4-BE49-F238E27FC236}">
                <a16:creationId xmlns:a16="http://schemas.microsoft.com/office/drawing/2014/main" id="{FA8D326E-61ED-42F9-9D83-6E2D6790B42F}"/>
              </a:ext>
            </a:extLst>
          </p:cNvPr>
          <p:cNvGrpSpPr/>
          <p:nvPr/>
        </p:nvGrpSpPr>
        <p:grpSpPr>
          <a:xfrm>
            <a:off x="2760027" y="8081208"/>
            <a:ext cx="282575" cy="304800"/>
            <a:chOff x="3803446" y="1631044"/>
            <a:chExt cx="282575" cy="304800"/>
          </a:xfrm>
        </p:grpSpPr>
        <p:cxnSp>
          <p:nvCxnSpPr>
            <p:cNvPr id="107" name="AutoShape 23">
              <a:extLst>
                <a:ext uri="{FF2B5EF4-FFF2-40B4-BE49-F238E27FC236}">
                  <a16:creationId xmlns:a16="http://schemas.microsoft.com/office/drawing/2014/main" id="{CA1B3932-34C6-4270-B137-4FE8A0ECBE4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8" name="AutoShape 24">
              <a:extLst>
                <a:ext uri="{FF2B5EF4-FFF2-40B4-BE49-F238E27FC236}">
                  <a16:creationId xmlns:a16="http://schemas.microsoft.com/office/drawing/2014/main" id="{7C826F7A-A46F-4232-9F01-BFCA82EC41D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9" name="Rectangle 25">
              <a:extLst>
                <a:ext uri="{FF2B5EF4-FFF2-40B4-BE49-F238E27FC236}">
                  <a16:creationId xmlns:a16="http://schemas.microsoft.com/office/drawing/2014/main" id="{6E90FCCC-D9D0-4680-85F3-F41D539C8135}"/>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C</a:t>
              </a:r>
            </a:p>
          </p:txBody>
        </p:sp>
      </p:grpSp>
      <p:cxnSp>
        <p:nvCxnSpPr>
          <p:cNvPr id="110" name="Straight Connector 109">
            <a:extLst>
              <a:ext uri="{FF2B5EF4-FFF2-40B4-BE49-F238E27FC236}">
                <a16:creationId xmlns:a16="http://schemas.microsoft.com/office/drawing/2014/main" id="{58B299C5-6153-4845-8033-9E90DC87DEE5}"/>
              </a:ext>
            </a:extLst>
          </p:cNvPr>
          <p:cNvCxnSpPr>
            <a:cxnSpLocks/>
          </p:cNvCxnSpPr>
          <p:nvPr/>
        </p:nvCxnSpPr>
        <p:spPr bwMode="auto">
          <a:xfrm>
            <a:off x="2530928" y="8013733"/>
            <a:ext cx="252151" cy="20455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73" name="Table 72">
            <a:extLst>
              <a:ext uri="{FF2B5EF4-FFF2-40B4-BE49-F238E27FC236}">
                <a16:creationId xmlns:a16="http://schemas.microsoft.com/office/drawing/2014/main" id="{BEA67CA2-0981-495F-9335-3369B509EF88}"/>
              </a:ext>
            </a:extLst>
          </p:cNvPr>
          <p:cNvGraphicFramePr>
            <a:graphicFrameLocks noGrp="1"/>
          </p:cNvGraphicFramePr>
          <p:nvPr/>
        </p:nvGraphicFramePr>
        <p:xfrm>
          <a:off x="5210966" y="967113"/>
          <a:ext cx="1254916" cy="842232"/>
        </p:xfrm>
        <a:graphic>
          <a:graphicData uri="http://schemas.openxmlformats.org/drawingml/2006/table">
            <a:tbl>
              <a:tblPr firstRow="1" bandRow="1">
                <a:tableStyleId>{2D5ABB26-0587-4C30-8999-92F81FD0307C}</a:tableStyleId>
              </a:tblPr>
              <a:tblGrid>
                <a:gridCol w="628387">
                  <a:extLst>
                    <a:ext uri="{9D8B030D-6E8A-4147-A177-3AD203B41FA5}">
                      <a16:colId xmlns:a16="http://schemas.microsoft.com/office/drawing/2014/main" val="20000"/>
                    </a:ext>
                  </a:extLst>
                </a:gridCol>
                <a:gridCol w="626529">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97" name="Picture 96">
            <a:extLst>
              <a:ext uri="{FF2B5EF4-FFF2-40B4-BE49-F238E27FC236}">
                <a16:creationId xmlns:a16="http://schemas.microsoft.com/office/drawing/2014/main" id="{894B6A9D-CC7F-4824-B998-80E091C4DC88}"/>
              </a:ext>
            </a:extLst>
          </p:cNvPr>
          <p:cNvPicPr>
            <a:picLocks noChangeAspect="1"/>
          </p:cNvPicPr>
          <p:nvPr/>
        </p:nvPicPr>
        <p:blipFill>
          <a:blip r:embed="rId7"/>
          <a:stretch>
            <a:fillRect/>
          </a:stretch>
        </p:blipFill>
        <p:spPr>
          <a:xfrm>
            <a:off x="5275246" y="1092639"/>
            <a:ext cx="457200" cy="644810"/>
          </a:xfrm>
          <a:prstGeom prst="rect">
            <a:avLst/>
          </a:prstGeom>
        </p:spPr>
      </p:pic>
      <p:pic>
        <p:nvPicPr>
          <p:cNvPr id="115" name="Picture 114">
            <a:extLst>
              <a:ext uri="{FF2B5EF4-FFF2-40B4-BE49-F238E27FC236}">
                <a16:creationId xmlns:a16="http://schemas.microsoft.com/office/drawing/2014/main" id="{9A7C02AF-0E2F-477E-87E6-3B66CCEA311A}"/>
              </a:ext>
            </a:extLst>
          </p:cNvPr>
          <p:cNvPicPr>
            <a:picLocks noChangeAspect="1"/>
          </p:cNvPicPr>
          <p:nvPr/>
        </p:nvPicPr>
        <p:blipFill>
          <a:blip r:embed="rId8"/>
          <a:stretch>
            <a:fillRect/>
          </a:stretch>
        </p:blipFill>
        <p:spPr>
          <a:xfrm>
            <a:off x="5968682" y="1128313"/>
            <a:ext cx="365760" cy="573463"/>
          </a:xfrm>
          <a:prstGeom prst="rect">
            <a:avLst/>
          </a:prstGeom>
        </p:spPr>
      </p:pic>
      <p:sp>
        <p:nvSpPr>
          <p:cNvPr id="117" name="TextBox 67">
            <a:extLst>
              <a:ext uri="{FF2B5EF4-FFF2-40B4-BE49-F238E27FC236}">
                <a16:creationId xmlns:a16="http://schemas.microsoft.com/office/drawing/2014/main" id="{FF255734-DCE6-4053-8CC4-3F5796B9A04B}"/>
              </a:ext>
            </a:extLst>
          </p:cNvPr>
          <p:cNvSpPr txBox="1">
            <a:spLocks noChangeArrowheads="1"/>
          </p:cNvSpPr>
          <p:nvPr/>
        </p:nvSpPr>
        <p:spPr bwMode="auto">
          <a:xfrm>
            <a:off x="5305709" y="1873511"/>
            <a:ext cx="4074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(1)</a:t>
            </a:r>
          </a:p>
        </p:txBody>
      </p:sp>
      <p:sp>
        <p:nvSpPr>
          <p:cNvPr id="118" name="TextBox 67">
            <a:extLst>
              <a:ext uri="{FF2B5EF4-FFF2-40B4-BE49-F238E27FC236}">
                <a16:creationId xmlns:a16="http://schemas.microsoft.com/office/drawing/2014/main" id="{6BA4AF68-DFE8-4925-819F-0CC711DE894C}"/>
              </a:ext>
            </a:extLst>
          </p:cNvPr>
          <p:cNvSpPr txBox="1">
            <a:spLocks noChangeArrowheads="1"/>
          </p:cNvSpPr>
          <p:nvPr/>
        </p:nvSpPr>
        <p:spPr bwMode="auto">
          <a:xfrm>
            <a:off x="6000853" y="1873511"/>
            <a:ext cx="38183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D (4)</a:t>
            </a:r>
          </a:p>
        </p:txBody>
      </p:sp>
      <p:graphicFrame>
        <p:nvGraphicFramePr>
          <p:cNvPr id="119" name="Table 118">
            <a:extLst>
              <a:ext uri="{FF2B5EF4-FFF2-40B4-BE49-F238E27FC236}">
                <a16:creationId xmlns:a16="http://schemas.microsoft.com/office/drawing/2014/main" id="{4C6B7B55-3ADD-49F5-A94B-A15DF8556B02}"/>
              </a:ext>
            </a:extLst>
          </p:cNvPr>
          <p:cNvGraphicFramePr>
            <a:graphicFrameLocks noGrp="1"/>
          </p:cNvGraphicFramePr>
          <p:nvPr/>
        </p:nvGraphicFramePr>
        <p:xfrm>
          <a:off x="5210966" y="4542546"/>
          <a:ext cx="1254916" cy="842232"/>
        </p:xfrm>
        <a:graphic>
          <a:graphicData uri="http://schemas.openxmlformats.org/drawingml/2006/table">
            <a:tbl>
              <a:tblPr firstRow="1" bandRow="1">
                <a:tableStyleId>{2D5ABB26-0587-4C30-8999-92F81FD0307C}</a:tableStyleId>
              </a:tblPr>
              <a:tblGrid>
                <a:gridCol w="628387">
                  <a:extLst>
                    <a:ext uri="{9D8B030D-6E8A-4147-A177-3AD203B41FA5}">
                      <a16:colId xmlns:a16="http://schemas.microsoft.com/office/drawing/2014/main" val="20000"/>
                    </a:ext>
                  </a:extLst>
                </a:gridCol>
                <a:gridCol w="626529">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23" name="Straight Arrow Connector 122">
            <a:extLst>
              <a:ext uri="{FF2B5EF4-FFF2-40B4-BE49-F238E27FC236}">
                <a16:creationId xmlns:a16="http://schemas.microsoft.com/office/drawing/2014/main" id="{A459BA3C-A733-40B3-89D2-20F2D889C7ED}"/>
              </a:ext>
            </a:extLst>
          </p:cNvPr>
          <p:cNvCxnSpPr>
            <a:cxnSpLocks/>
          </p:cNvCxnSpPr>
          <p:nvPr/>
        </p:nvCxnSpPr>
        <p:spPr bwMode="auto">
          <a:xfrm flipH="1">
            <a:off x="3745064" y="6949844"/>
            <a:ext cx="940083" cy="564095"/>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5" name="Group 124">
            <a:extLst>
              <a:ext uri="{FF2B5EF4-FFF2-40B4-BE49-F238E27FC236}">
                <a16:creationId xmlns:a16="http://schemas.microsoft.com/office/drawing/2014/main" id="{C3559806-0BE5-44AA-9A91-EEE2E7639F99}"/>
              </a:ext>
            </a:extLst>
          </p:cNvPr>
          <p:cNvGrpSpPr/>
          <p:nvPr/>
        </p:nvGrpSpPr>
        <p:grpSpPr>
          <a:xfrm>
            <a:off x="3117944" y="7820685"/>
            <a:ext cx="282575" cy="304800"/>
            <a:chOff x="3803446" y="1631044"/>
            <a:chExt cx="282575" cy="304800"/>
          </a:xfrm>
        </p:grpSpPr>
        <p:cxnSp>
          <p:nvCxnSpPr>
            <p:cNvPr id="126" name="AutoShape 23">
              <a:extLst>
                <a:ext uri="{FF2B5EF4-FFF2-40B4-BE49-F238E27FC236}">
                  <a16:creationId xmlns:a16="http://schemas.microsoft.com/office/drawing/2014/main" id="{A82FA1D6-53D4-4EA3-A673-FD15270A91E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27" name="AutoShape 24">
              <a:extLst>
                <a:ext uri="{FF2B5EF4-FFF2-40B4-BE49-F238E27FC236}">
                  <a16:creationId xmlns:a16="http://schemas.microsoft.com/office/drawing/2014/main" id="{897929B7-5D39-4E45-B7FB-A9CD5A9E709D}"/>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28" name="Rectangle 25">
              <a:extLst>
                <a:ext uri="{FF2B5EF4-FFF2-40B4-BE49-F238E27FC236}">
                  <a16:creationId xmlns:a16="http://schemas.microsoft.com/office/drawing/2014/main" id="{2E74FBFF-3B3F-48DC-911F-DA167FA4F292}"/>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B</a:t>
              </a:r>
            </a:p>
          </p:txBody>
        </p:sp>
      </p:grpSp>
      <p:cxnSp>
        <p:nvCxnSpPr>
          <p:cNvPr id="129" name="Straight Connector 128">
            <a:extLst>
              <a:ext uri="{FF2B5EF4-FFF2-40B4-BE49-F238E27FC236}">
                <a16:creationId xmlns:a16="http://schemas.microsoft.com/office/drawing/2014/main" id="{8AB73942-CC0A-4599-B4F4-71BC4B5A08AD}"/>
              </a:ext>
            </a:extLst>
          </p:cNvPr>
          <p:cNvCxnSpPr>
            <a:cxnSpLocks/>
          </p:cNvCxnSpPr>
          <p:nvPr/>
        </p:nvCxnSpPr>
        <p:spPr bwMode="auto">
          <a:xfrm>
            <a:off x="2992342" y="7574057"/>
            <a:ext cx="176402" cy="24662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0" name="TextBox 139">
            <a:extLst>
              <a:ext uri="{FF2B5EF4-FFF2-40B4-BE49-F238E27FC236}">
                <a16:creationId xmlns:a16="http://schemas.microsoft.com/office/drawing/2014/main" id="{4CE5E129-31F0-4DE3-8ED1-DC7C5B08A0C1}"/>
              </a:ext>
            </a:extLst>
          </p:cNvPr>
          <p:cNvSpPr txBox="1"/>
          <p:nvPr/>
        </p:nvSpPr>
        <p:spPr>
          <a:xfrm>
            <a:off x="392118" y="1557869"/>
            <a:ext cx="2367909" cy="2292935"/>
          </a:xfrm>
          <a:prstGeom prst="rect">
            <a:avLst/>
          </a:prstGeom>
          <a:noFill/>
        </p:spPr>
        <p:txBody>
          <a:bodyPr wrap="square" rtlCol="0">
            <a:spAutoFit/>
          </a:bodyPr>
          <a:lstStyle/>
          <a:p>
            <a:r>
              <a:rPr lang="en-US" sz="1100" dirty="0">
                <a:latin typeface="News Gothic Std"/>
                <a:cs typeface="News Gothic Std"/>
              </a:rPr>
              <a:t>Lay CABINET BODY (A) gently on its back. Two people are needed, do NOT attempt this alone. </a:t>
            </a:r>
          </a:p>
          <a:p>
            <a:endParaRPr lang="en-US" sz="1100" dirty="0">
              <a:latin typeface="News Gothic Std"/>
              <a:cs typeface="News Gothic Std"/>
            </a:endParaRPr>
          </a:p>
          <a:p>
            <a:r>
              <a:rPr lang="en-US" sz="1100" dirty="0">
                <a:latin typeface="News Gothic Std"/>
                <a:cs typeface="News Gothic Std"/>
              </a:rPr>
              <a:t>Screw FEET LEVELER (D) fully into each pre-installed nut on four corners of cabinet bottom.</a:t>
            </a:r>
          </a:p>
          <a:p>
            <a:endParaRPr lang="en-US" sz="1100" dirty="0">
              <a:latin typeface="News Gothic Std"/>
              <a:cs typeface="News Gothic Std"/>
            </a:endParaRPr>
          </a:p>
          <a:p>
            <a:r>
              <a:rPr lang="en-US" altLang="zh-CN" sz="1100" dirty="0">
                <a:solidFill>
                  <a:srgbClr val="000000"/>
                </a:solidFill>
                <a:latin typeface="News Gothic Std" charset="0"/>
                <a:ea typeface="News Gothic Std" charset="0"/>
                <a:cs typeface="News Gothic Std" charset="0"/>
              </a:rPr>
              <a:t>Stand cabinet right side up.</a:t>
            </a:r>
          </a:p>
          <a:p>
            <a:r>
              <a:rPr lang="en-US" sz="1100" dirty="0">
                <a:latin typeface="News Gothic Std"/>
                <a:cs typeface="News Gothic Std"/>
              </a:rPr>
              <a:t>Move it to desired location. </a:t>
            </a:r>
            <a:r>
              <a:rPr lang="en-US" altLang="zh-CN" sz="1100" dirty="0">
                <a:solidFill>
                  <a:srgbClr val="000000"/>
                </a:solidFill>
                <a:latin typeface="News Gothic Std" charset="0"/>
                <a:ea typeface="News Gothic Std" charset="0"/>
                <a:cs typeface="News Gothic Std" charset="0"/>
              </a:rPr>
              <a:t>Adjust FEET LEVELER (D) as needed to ensure your cabinet is level and stable.</a:t>
            </a:r>
          </a:p>
        </p:txBody>
      </p:sp>
      <p:cxnSp>
        <p:nvCxnSpPr>
          <p:cNvPr id="141" name="Straight Arrow Connector 140">
            <a:extLst>
              <a:ext uri="{FF2B5EF4-FFF2-40B4-BE49-F238E27FC236}">
                <a16:creationId xmlns:a16="http://schemas.microsoft.com/office/drawing/2014/main" id="{5AF1F7BF-6F0C-4A77-9964-E6D562D6B37D}"/>
              </a:ext>
            </a:extLst>
          </p:cNvPr>
          <p:cNvCxnSpPr>
            <a:cxnSpLocks/>
          </p:cNvCxnSpPr>
          <p:nvPr/>
        </p:nvCxnSpPr>
        <p:spPr bwMode="auto">
          <a:xfrm flipV="1">
            <a:off x="2945680" y="2981299"/>
            <a:ext cx="307843" cy="7611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42" name="Arc 141">
            <a:extLst>
              <a:ext uri="{FF2B5EF4-FFF2-40B4-BE49-F238E27FC236}">
                <a16:creationId xmlns:a16="http://schemas.microsoft.com/office/drawing/2014/main" id="{84B8F42E-01DD-4E4F-8EEC-719C5825F8A1}"/>
              </a:ext>
            </a:extLst>
          </p:cNvPr>
          <p:cNvSpPr/>
          <p:nvPr/>
        </p:nvSpPr>
        <p:spPr bwMode="auto">
          <a:xfrm rot="8186355" flipH="1" flipV="1">
            <a:off x="2542632" y="2608668"/>
            <a:ext cx="757120" cy="838525"/>
          </a:xfrm>
          <a:prstGeom prst="arc">
            <a:avLst>
              <a:gd name="adj1" fmla="val 20494520"/>
              <a:gd name="adj2" fmla="val 3996975"/>
            </a:avLst>
          </a:prstGeom>
          <a:noFill/>
          <a:ln w="9525" cap="flat" cmpd="sng" algn="ctr">
            <a:solidFill>
              <a:srgbClr val="FB6E05"/>
            </a:solidFill>
            <a:prstDash val="solid"/>
            <a:round/>
            <a:headEnd type="none" w="med" len="med"/>
            <a:tailEnd type="triangle" w="sm"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54" name="Graphic 53">
            <a:extLst>
              <a:ext uri="{FF2B5EF4-FFF2-40B4-BE49-F238E27FC236}">
                <a16:creationId xmlns:a16="http://schemas.microsoft.com/office/drawing/2014/main" id="{F8B7D12A-1560-496B-9000-CC590E05EA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573951">
            <a:off x="5140595" y="4905082"/>
            <a:ext cx="743368" cy="198625"/>
          </a:xfrm>
          <a:prstGeom prst="rect">
            <a:avLst/>
          </a:prstGeom>
        </p:spPr>
      </p:pic>
      <p:pic>
        <p:nvPicPr>
          <p:cNvPr id="55" name="Graphic 54">
            <a:extLst>
              <a:ext uri="{FF2B5EF4-FFF2-40B4-BE49-F238E27FC236}">
                <a16:creationId xmlns:a16="http://schemas.microsoft.com/office/drawing/2014/main" id="{F2ED018B-E43A-485D-A68D-069D549A83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00853" y="4864498"/>
            <a:ext cx="320040" cy="2811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4F862-2C7E-43B6-B52F-1F35C5A07345}"/>
              </a:ext>
            </a:extLst>
          </p:cNvPr>
          <p:cNvPicPr>
            <a:picLocks noChangeAspect="1"/>
          </p:cNvPicPr>
          <p:nvPr/>
        </p:nvPicPr>
        <p:blipFill rotWithShape="1">
          <a:blip r:embed="rId2"/>
          <a:srcRect l="61783" t="19433" b="34599"/>
          <a:stretch/>
        </p:blipFill>
        <p:spPr>
          <a:xfrm>
            <a:off x="2817533" y="2609047"/>
            <a:ext cx="1828800" cy="2380883"/>
          </a:xfrm>
          <a:prstGeom prst="rect">
            <a:avLst/>
          </a:prstGeom>
        </p:spPr>
      </p:pic>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3" name="Rectangle 7"/>
          <p:cNvSpPr>
            <a:spLocks noChangeArrowheads="1"/>
          </p:cNvSpPr>
          <p:nvPr/>
        </p:nvSpPr>
        <p:spPr bwMode="auto">
          <a:xfrm>
            <a:off x="304800" y="47625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800" b="1" dirty="0">
                <a:solidFill>
                  <a:srgbClr val="000000"/>
                </a:solidFill>
                <a:latin typeface="News Gothic Std" panose="020B0506020203020204"/>
                <a:ea typeface="SimSun" panose="02010600030101010101" pitchFamily="2" charset="-122"/>
              </a:rPr>
              <a:t>USAGE INSTRUCTIONS</a:t>
            </a:r>
          </a:p>
        </p:txBody>
      </p:sp>
      <p:sp>
        <p:nvSpPr>
          <p:cNvPr id="56" name="TextBox 55"/>
          <p:cNvSpPr txBox="1"/>
          <p:nvPr/>
        </p:nvSpPr>
        <p:spPr>
          <a:xfrm>
            <a:off x="360023" y="5609726"/>
            <a:ext cx="2501667" cy="1954381"/>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Ensure all items have been removed from shelf.</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To adjust shelf height position, take shelf out of cabinet, re-attach shelf supports to position tabs at desired height.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Tilt shelf diagonally to move it inside cabinet. Place shelf on top of all shelf supports.</a:t>
            </a:r>
          </a:p>
          <a:p>
            <a:pPr eaLnBrk="1" hangingPunct="1"/>
            <a:endParaRPr lang="en-US" altLang="zh-CN" sz="1100" dirty="0">
              <a:solidFill>
                <a:srgbClr val="000000"/>
              </a:solidFill>
              <a:latin typeface="News Gothic Std" charset="0"/>
              <a:ea typeface="News Gothic Std" charset="0"/>
              <a:cs typeface="News Gothic Std" charset="0"/>
            </a:endParaRPr>
          </a:p>
        </p:txBody>
      </p:sp>
      <p:grpSp>
        <p:nvGrpSpPr>
          <p:cNvPr id="45" name="Group 49"/>
          <p:cNvGrpSpPr>
            <a:grpSpLocks/>
          </p:cNvGrpSpPr>
          <p:nvPr/>
        </p:nvGrpSpPr>
        <p:grpSpPr bwMode="auto">
          <a:xfrm>
            <a:off x="5792787" y="8474075"/>
            <a:ext cx="698500" cy="534988"/>
            <a:chOff x="1992" y="5399"/>
            <a:chExt cx="440" cy="337"/>
          </a:xfrm>
        </p:grpSpPr>
        <p:pic>
          <p:nvPicPr>
            <p:cNvPr id="4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50"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51" name="Slide Number Placeholder 8"/>
          <p:cNvSpPr>
            <a:spLocks noGrp="1"/>
          </p:cNvSpPr>
          <p:nvPr>
            <p:ph type="sldNum" sz="quarter" idx="12"/>
          </p:nvPr>
        </p:nvSpPr>
        <p:spPr>
          <a:xfrm>
            <a:off x="6015037" y="8588375"/>
            <a:ext cx="1536700" cy="393170"/>
          </a:xfrm>
        </p:spPr>
        <p:txBody>
          <a:bodyPr/>
          <a:lstStyle/>
          <a:p>
            <a:pPr algn="l">
              <a:defRPr/>
            </a:pPr>
            <a:r>
              <a:rPr lang="en-US" dirty="0">
                <a:latin typeface="News Gothic Std"/>
              </a:rPr>
              <a:t>4</a:t>
            </a:r>
          </a:p>
        </p:txBody>
      </p:sp>
      <p:pic>
        <p:nvPicPr>
          <p:cNvPr id="3" name="Picture 2">
            <a:extLst>
              <a:ext uri="{FF2B5EF4-FFF2-40B4-BE49-F238E27FC236}">
                <a16:creationId xmlns:a16="http://schemas.microsoft.com/office/drawing/2014/main" id="{22B041E7-F079-48F0-B8F4-25C252CA1D2B}"/>
              </a:ext>
            </a:extLst>
          </p:cNvPr>
          <p:cNvPicPr>
            <a:picLocks noChangeAspect="1"/>
          </p:cNvPicPr>
          <p:nvPr/>
        </p:nvPicPr>
        <p:blipFill rotWithShape="1">
          <a:blip r:embed="rId4"/>
          <a:srcRect l="12338"/>
          <a:stretch/>
        </p:blipFill>
        <p:spPr>
          <a:xfrm>
            <a:off x="3871546" y="5707436"/>
            <a:ext cx="2164986" cy="2492657"/>
          </a:xfrm>
          <a:prstGeom prst="rect">
            <a:avLst/>
          </a:prstGeom>
        </p:spPr>
      </p:pic>
      <p:pic>
        <p:nvPicPr>
          <p:cNvPr id="5" name="Picture 4">
            <a:extLst>
              <a:ext uri="{FF2B5EF4-FFF2-40B4-BE49-F238E27FC236}">
                <a16:creationId xmlns:a16="http://schemas.microsoft.com/office/drawing/2014/main" id="{D56BFCB9-AA8F-4FF3-B279-FB4404016C4F}"/>
              </a:ext>
            </a:extLst>
          </p:cNvPr>
          <p:cNvPicPr>
            <a:picLocks noChangeAspect="1"/>
          </p:cNvPicPr>
          <p:nvPr/>
        </p:nvPicPr>
        <p:blipFill rotWithShape="1">
          <a:blip r:embed="rId4"/>
          <a:srcRect t="48875" r="86413" b="33227"/>
          <a:stretch/>
        </p:blipFill>
        <p:spPr>
          <a:xfrm>
            <a:off x="2688734" y="6887914"/>
            <a:ext cx="1426557" cy="2006226"/>
          </a:xfrm>
          <a:prstGeom prst="rect">
            <a:avLst/>
          </a:prstGeom>
        </p:spPr>
      </p:pic>
      <p:cxnSp>
        <p:nvCxnSpPr>
          <p:cNvPr id="19" name="Straight Arrow Connector 18">
            <a:extLst>
              <a:ext uri="{FF2B5EF4-FFF2-40B4-BE49-F238E27FC236}">
                <a16:creationId xmlns:a16="http://schemas.microsoft.com/office/drawing/2014/main" id="{AD5E6BBC-8DF8-4109-9493-F80EF1B824FD}"/>
              </a:ext>
            </a:extLst>
          </p:cNvPr>
          <p:cNvCxnSpPr>
            <a:cxnSpLocks/>
          </p:cNvCxnSpPr>
          <p:nvPr/>
        </p:nvCxnSpPr>
        <p:spPr bwMode="auto">
          <a:xfrm flipH="1">
            <a:off x="3619500" y="6693408"/>
            <a:ext cx="1190244" cy="732697"/>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5D6C5B03-50BA-4CEF-8235-8FAC015A1384}"/>
              </a:ext>
            </a:extLst>
          </p:cNvPr>
          <p:cNvCxnSpPr>
            <a:cxnSpLocks/>
          </p:cNvCxnSpPr>
          <p:nvPr/>
        </p:nvCxnSpPr>
        <p:spPr bwMode="auto">
          <a:xfrm flipH="1" flipV="1">
            <a:off x="3477514" y="7937977"/>
            <a:ext cx="637777" cy="38598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6543BAEE-09EE-4A18-AF21-384D0FE124EB}"/>
              </a:ext>
            </a:extLst>
          </p:cNvPr>
          <p:cNvSpPr txBox="1"/>
          <p:nvPr/>
        </p:nvSpPr>
        <p:spPr>
          <a:xfrm>
            <a:off x="3760326" y="8308724"/>
            <a:ext cx="2164986" cy="246221"/>
          </a:xfrm>
          <a:prstGeom prst="rect">
            <a:avLst/>
          </a:prstGeom>
          <a:noFill/>
        </p:spPr>
        <p:txBody>
          <a:bodyPr wrap="square" rtlCol="0">
            <a:spAutoFit/>
          </a:bodyPr>
          <a:lstStyle/>
          <a:p>
            <a:r>
              <a:rPr lang="en-US" sz="1000" dirty="0">
                <a:solidFill>
                  <a:srgbClr val="FB6E05"/>
                </a:solidFill>
              </a:rPr>
              <a:t>Shelf support attach to position tab</a:t>
            </a:r>
          </a:p>
        </p:txBody>
      </p:sp>
      <p:sp>
        <p:nvSpPr>
          <p:cNvPr id="20" name="Rectangle 10">
            <a:extLst>
              <a:ext uri="{FF2B5EF4-FFF2-40B4-BE49-F238E27FC236}">
                <a16:creationId xmlns:a16="http://schemas.microsoft.com/office/drawing/2014/main" id="{AEEFD750-AC25-46D8-84C3-4DD6E59A61D4}"/>
              </a:ext>
            </a:extLst>
          </p:cNvPr>
          <p:cNvSpPr>
            <a:spLocks noChangeArrowheads="1"/>
          </p:cNvSpPr>
          <p:nvPr/>
        </p:nvSpPr>
        <p:spPr bwMode="auto">
          <a:xfrm>
            <a:off x="338138" y="1155599"/>
            <a:ext cx="6127750" cy="274320"/>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panose="020B0506020203020204"/>
                <a:ea typeface="SimSun" panose="02010600030101010101" pitchFamily="2" charset="-122"/>
              </a:rPr>
              <a:t>OPEN AND CLOSE DOOR</a:t>
            </a:r>
          </a:p>
        </p:txBody>
      </p:sp>
      <p:sp>
        <p:nvSpPr>
          <p:cNvPr id="21" name="Rectangle 12">
            <a:extLst>
              <a:ext uri="{FF2B5EF4-FFF2-40B4-BE49-F238E27FC236}">
                <a16:creationId xmlns:a16="http://schemas.microsoft.com/office/drawing/2014/main" id="{4D527EB1-8293-4D6E-98D3-02C4FA919DD0}"/>
              </a:ext>
            </a:extLst>
          </p:cNvPr>
          <p:cNvSpPr>
            <a:spLocks noChangeArrowheads="1"/>
          </p:cNvSpPr>
          <p:nvPr/>
        </p:nvSpPr>
        <p:spPr bwMode="auto">
          <a:xfrm>
            <a:off x="347662" y="5098561"/>
            <a:ext cx="6143625" cy="271463"/>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panose="020B0506020203020204"/>
                <a:ea typeface="SimSun" panose="02010600030101010101" pitchFamily="2" charset="-122"/>
              </a:rPr>
              <a:t>SHELF ADJUSTMENT</a:t>
            </a:r>
          </a:p>
        </p:txBody>
      </p:sp>
      <p:sp>
        <p:nvSpPr>
          <p:cNvPr id="24" name="TextBox 23">
            <a:extLst>
              <a:ext uri="{FF2B5EF4-FFF2-40B4-BE49-F238E27FC236}">
                <a16:creationId xmlns:a16="http://schemas.microsoft.com/office/drawing/2014/main" id="{045B7810-D7CE-4328-BE29-936DEB885200}"/>
              </a:ext>
            </a:extLst>
          </p:cNvPr>
          <p:cNvSpPr txBox="1"/>
          <p:nvPr/>
        </p:nvSpPr>
        <p:spPr>
          <a:xfrm>
            <a:off x="283862" y="1629379"/>
            <a:ext cx="2404872" cy="3139321"/>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Lift up door handle to release it from slot on handle base plate, rotate it forward and pull it to open door.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Close door by making sure ends of door bar is pushed against the stopper plate both on top and bottom.  Rotate the door handle against door and slide into the slot on door handle base plate to keep door closed.</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b="1" dirty="0">
                <a:solidFill>
                  <a:srgbClr val="000000"/>
                </a:solidFill>
                <a:latin typeface="News Gothic Std" charset="0"/>
                <a:ea typeface="News Gothic Std" charset="0"/>
                <a:cs typeface="News Gothic Std" charset="0"/>
              </a:rPr>
              <a:t>Note: </a:t>
            </a:r>
            <a:r>
              <a:rPr lang="en-US" altLang="zh-CN" sz="1100" dirty="0">
                <a:solidFill>
                  <a:srgbClr val="000000"/>
                </a:solidFill>
                <a:latin typeface="News Gothic Std" charset="0"/>
                <a:ea typeface="News Gothic Std" charset="0"/>
                <a:cs typeface="News Gothic Std" charset="0"/>
              </a:rPr>
              <a:t>To lock the door you need to buy a padlock with shackle diameter no larger than 9/32” (7mm).  Put the shackle through the holes on door handle and handle base plate to lock the door. </a:t>
            </a:r>
          </a:p>
          <a:p>
            <a:pPr eaLnBrk="1" hangingPunct="1"/>
            <a:endParaRPr lang="en-US" altLang="zh-CN" sz="1100" dirty="0">
              <a:solidFill>
                <a:srgbClr val="000000"/>
              </a:solidFill>
              <a:latin typeface="News Gothic Std" charset="0"/>
              <a:ea typeface="News Gothic Std" charset="0"/>
              <a:cs typeface="News Gothic Std" charset="0"/>
            </a:endParaRPr>
          </a:p>
        </p:txBody>
      </p:sp>
      <p:pic>
        <p:nvPicPr>
          <p:cNvPr id="25" name="Picture 24">
            <a:extLst>
              <a:ext uri="{FF2B5EF4-FFF2-40B4-BE49-F238E27FC236}">
                <a16:creationId xmlns:a16="http://schemas.microsoft.com/office/drawing/2014/main" id="{045174E8-A5E6-422E-94E4-396C5F5F3FFD}"/>
              </a:ext>
            </a:extLst>
          </p:cNvPr>
          <p:cNvPicPr>
            <a:picLocks noChangeAspect="1"/>
          </p:cNvPicPr>
          <p:nvPr/>
        </p:nvPicPr>
        <p:blipFill rotWithShape="1">
          <a:blip r:embed="rId5"/>
          <a:stretch/>
        </p:blipFill>
        <p:spPr>
          <a:xfrm>
            <a:off x="4776565" y="1564293"/>
            <a:ext cx="1645920" cy="2567638"/>
          </a:xfrm>
          <a:prstGeom prst="rect">
            <a:avLst/>
          </a:prstGeom>
        </p:spPr>
      </p:pic>
      <p:sp>
        <p:nvSpPr>
          <p:cNvPr id="28" name="TextBox 27">
            <a:extLst>
              <a:ext uri="{FF2B5EF4-FFF2-40B4-BE49-F238E27FC236}">
                <a16:creationId xmlns:a16="http://schemas.microsoft.com/office/drawing/2014/main" id="{55C2C240-B22C-46A2-B74F-AB101261314E}"/>
              </a:ext>
            </a:extLst>
          </p:cNvPr>
          <p:cNvSpPr txBox="1"/>
          <p:nvPr/>
        </p:nvSpPr>
        <p:spPr>
          <a:xfrm>
            <a:off x="4546511" y="4136143"/>
            <a:ext cx="1473909" cy="276999"/>
          </a:xfrm>
          <a:prstGeom prst="rect">
            <a:avLst/>
          </a:prstGeom>
          <a:noFill/>
        </p:spPr>
        <p:txBody>
          <a:bodyPr wrap="square" rtlCol="0">
            <a:spAutoFit/>
          </a:bodyPr>
          <a:lstStyle/>
          <a:p>
            <a:r>
              <a:rPr lang="en-US" sz="1200" dirty="0">
                <a:solidFill>
                  <a:srgbClr val="FB6E05"/>
                </a:solidFill>
              </a:rPr>
              <a:t>Handle Base Plate </a:t>
            </a:r>
          </a:p>
        </p:txBody>
      </p:sp>
      <p:cxnSp>
        <p:nvCxnSpPr>
          <p:cNvPr id="33" name="Straight Arrow Connector 32">
            <a:extLst>
              <a:ext uri="{FF2B5EF4-FFF2-40B4-BE49-F238E27FC236}">
                <a16:creationId xmlns:a16="http://schemas.microsoft.com/office/drawing/2014/main" id="{94988254-A6BF-46B7-AC8C-CB0B1A22B5E5}"/>
              </a:ext>
            </a:extLst>
          </p:cNvPr>
          <p:cNvCxnSpPr>
            <a:cxnSpLocks/>
          </p:cNvCxnSpPr>
          <p:nvPr/>
        </p:nvCxnSpPr>
        <p:spPr bwMode="auto">
          <a:xfrm flipH="1" flipV="1">
            <a:off x="3834409" y="3619460"/>
            <a:ext cx="1091171" cy="463997"/>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EF4C0FF-309A-4539-BE72-E594AEB22ACC}"/>
              </a:ext>
            </a:extLst>
          </p:cNvPr>
          <p:cNvCxnSpPr>
            <a:cxnSpLocks/>
          </p:cNvCxnSpPr>
          <p:nvPr/>
        </p:nvCxnSpPr>
        <p:spPr bwMode="auto">
          <a:xfrm flipH="1" flipV="1">
            <a:off x="4115445" y="3944245"/>
            <a:ext cx="494629" cy="612926"/>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D7B77E9C-E26E-4919-BD9B-5416813BF396}"/>
              </a:ext>
            </a:extLst>
          </p:cNvPr>
          <p:cNvSpPr txBox="1"/>
          <p:nvPr/>
        </p:nvSpPr>
        <p:spPr>
          <a:xfrm>
            <a:off x="4311051" y="4567680"/>
            <a:ext cx="1071004" cy="276999"/>
          </a:xfrm>
          <a:prstGeom prst="rect">
            <a:avLst/>
          </a:prstGeom>
          <a:noFill/>
        </p:spPr>
        <p:txBody>
          <a:bodyPr wrap="square" rtlCol="0">
            <a:spAutoFit/>
          </a:bodyPr>
          <a:lstStyle/>
          <a:p>
            <a:r>
              <a:rPr lang="en-US" sz="1200" dirty="0">
                <a:solidFill>
                  <a:srgbClr val="FB6E05"/>
                </a:solidFill>
              </a:rPr>
              <a:t>Door Handle </a:t>
            </a:r>
          </a:p>
        </p:txBody>
      </p:sp>
      <p:cxnSp>
        <p:nvCxnSpPr>
          <p:cNvPr id="47" name="Straight Arrow Connector 46">
            <a:extLst>
              <a:ext uri="{FF2B5EF4-FFF2-40B4-BE49-F238E27FC236}">
                <a16:creationId xmlns:a16="http://schemas.microsoft.com/office/drawing/2014/main" id="{3EA5FA20-47AD-4EC5-BD5A-2F2DC903843D}"/>
              </a:ext>
            </a:extLst>
          </p:cNvPr>
          <p:cNvCxnSpPr>
            <a:cxnSpLocks/>
          </p:cNvCxnSpPr>
          <p:nvPr/>
        </p:nvCxnSpPr>
        <p:spPr bwMode="auto">
          <a:xfrm flipV="1">
            <a:off x="3575807" y="3860673"/>
            <a:ext cx="166411" cy="944028"/>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C851FB28-0FBD-47B6-9F33-F326145BF45E}"/>
              </a:ext>
            </a:extLst>
          </p:cNvPr>
          <p:cNvSpPr txBox="1"/>
          <p:nvPr/>
        </p:nvSpPr>
        <p:spPr>
          <a:xfrm>
            <a:off x="2726408" y="4790132"/>
            <a:ext cx="1986985" cy="276999"/>
          </a:xfrm>
          <a:prstGeom prst="rect">
            <a:avLst/>
          </a:prstGeom>
          <a:noFill/>
        </p:spPr>
        <p:txBody>
          <a:bodyPr wrap="square" rtlCol="0">
            <a:spAutoFit/>
          </a:bodyPr>
          <a:lstStyle/>
          <a:p>
            <a:r>
              <a:rPr lang="en-US" sz="1200" dirty="0">
                <a:solidFill>
                  <a:srgbClr val="FB6E05"/>
                </a:solidFill>
              </a:rPr>
              <a:t>Slot on Handle Base Plate </a:t>
            </a:r>
          </a:p>
        </p:txBody>
      </p:sp>
      <p:cxnSp>
        <p:nvCxnSpPr>
          <p:cNvPr id="34" name="Straight Arrow Connector 33">
            <a:extLst>
              <a:ext uri="{FF2B5EF4-FFF2-40B4-BE49-F238E27FC236}">
                <a16:creationId xmlns:a16="http://schemas.microsoft.com/office/drawing/2014/main" id="{FB5DA3C3-A4F1-46D3-9D3A-F8E3EF461BCC}"/>
              </a:ext>
            </a:extLst>
          </p:cNvPr>
          <p:cNvCxnSpPr>
            <a:cxnSpLocks/>
          </p:cNvCxnSpPr>
          <p:nvPr/>
        </p:nvCxnSpPr>
        <p:spPr bwMode="auto">
          <a:xfrm flipH="1">
            <a:off x="4546511" y="2895638"/>
            <a:ext cx="941323" cy="545394"/>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Flowchart: Connector 11">
            <a:extLst>
              <a:ext uri="{FF2B5EF4-FFF2-40B4-BE49-F238E27FC236}">
                <a16:creationId xmlns:a16="http://schemas.microsoft.com/office/drawing/2014/main" id="{8999C01C-08CE-465C-9BEE-9C7734A3ABE7}"/>
              </a:ext>
            </a:extLst>
          </p:cNvPr>
          <p:cNvSpPr/>
          <p:nvPr/>
        </p:nvSpPr>
        <p:spPr bwMode="auto">
          <a:xfrm>
            <a:off x="5448960" y="2646641"/>
            <a:ext cx="375295" cy="316015"/>
          </a:xfrm>
          <a:prstGeom prst="flowChartConnector">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39" name="Straight Arrow Connector 38">
            <a:extLst>
              <a:ext uri="{FF2B5EF4-FFF2-40B4-BE49-F238E27FC236}">
                <a16:creationId xmlns:a16="http://schemas.microsoft.com/office/drawing/2014/main" id="{F3F8EF65-EA83-4CD4-A0FA-032D08E6D225}"/>
              </a:ext>
            </a:extLst>
          </p:cNvPr>
          <p:cNvCxnSpPr>
            <a:cxnSpLocks/>
          </p:cNvCxnSpPr>
          <p:nvPr/>
        </p:nvCxnSpPr>
        <p:spPr bwMode="auto">
          <a:xfrm flipV="1">
            <a:off x="2567841" y="3825348"/>
            <a:ext cx="1091171" cy="731823"/>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03800248-7767-48A4-8929-1E43FD1B890C}"/>
              </a:ext>
            </a:extLst>
          </p:cNvPr>
          <p:cNvSpPr txBox="1"/>
          <p:nvPr/>
        </p:nvSpPr>
        <p:spPr>
          <a:xfrm>
            <a:off x="1775291" y="4565349"/>
            <a:ext cx="1530934" cy="461665"/>
          </a:xfrm>
          <a:prstGeom prst="rect">
            <a:avLst/>
          </a:prstGeom>
          <a:noFill/>
        </p:spPr>
        <p:txBody>
          <a:bodyPr wrap="square" rtlCol="0">
            <a:spAutoFit/>
          </a:bodyPr>
          <a:lstStyle/>
          <a:p>
            <a:r>
              <a:rPr lang="en-US" sz="1200" dirty="0">
                <a:solidFill>
                  <a:srgbClr val="FB6E05"/>
                </a:solidFill>
              </a:rPr>
              <a:t>Hole on Handle Base Plate </a:t>
            </a:r>
          </a:p>
        </p:txBody>
      </p:sp>
      <p:pic>
        <p:nvPicPr>
          <p:cNvPr id="32" name="Picture 31">
            <a:extLst>
              <a:ext uri="{FF2B5EF4-FFF2-40B4-BE49-F238E27FC236}">
                <a16:creationId xmlns:a16="http://schemas.microsoft.com/office/drawing/2014/main" id="{62A2BDB4-EBDB-453B-9C5B-CE200A296342}"/>
              </a:ext>
            </a:extLst>
          </p:cNvPr>
          <p:cNvPicPr>
            <a:picLocks noChangeAspect="1"/>
          </p:cNvPicPr>
          <p:nvPr/>
        </p:nvPicPr>
        <p:blipFill rotWithShape="1">
          <a:blip r:embed="rId6"/>
          <a:srcRect l="60299" t="11084" r="1409" b="37833"/>
          <a:stretch/>
        </p:blipFill>
        <p:spPr>
          <a:xfrm>
            <a:off x="2805501" y="1416983"/>
            <a:ext cx="1534947" cy="1493106"/>
          </a:xfrm>
          <a:prstGeom prst="rect">
            <a:avLst/>
          </a:prstGeom>
        </p:spPr>
      </p:pic>
      <p:sp>
        <p:nvSpPr>
          <p:cNvPr id="36" name="Flowchart: Connector 35">
            <a:extLst>
              <a:ext uri="{FF2B5EF4-FFF2-40B4-BE49-F238E27FC236}">
                <a16:creationId xmlns:a16="http://schemas.microsoft.com/office/drawing/2014/main" id="{B1899EAC-0D5A-4833-821D-65886924AB13}"/>
              </a:ext>
            </a:extLst>
          </p:cNvPr>
          <p:cNvSpPr/>
          <p:nvPr/>
        </p:nvSpPr>
        <p:spPr bwMode="auto">
          <a:xfrm>
            <a:off x="5284760" y="1629379"/>
            <a:ext cx="420624" cy="341168"/>
          </a:xfrm>
          <a:prstGeom prst="flowChartConnector">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38" name="Straight Arrow Connector 37">
            <a:extLst>
              <a:ext uri="{FF2B5EF4-FFF2-40B4-BE49-F238E27FC236}">
                <a16:creationId xmlns:a16="http://schemas.microsoft.com/office/drawing/2014/main" id="{F4D9C3CE-2051-4330-9FD4-D248666ABB6E}"/>
              </a:ext>
            </a:extLst>
          </p:cNvPr>
          <p:cNvCxnSpPr>
            <a:cxnSpLocks/>
            <a:stCxn id="36" idx="2"/>
          </p:cNvCxnSpPr>
          <p:nvPr/>
        </p:nvCxnSpPr>
        <p:spPr bwMode="auto">
          <a:xfrm flipH="1">
            <a:off x="4283811" y="1799963"/>
            <a:ext cx="1000949" cy="267217"/>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4BC276A0-4421-49B5-BDD2-ECBE7C2B8CFE}"/>
              </a:ext>
            </a:extLst>
          </p:cNvPr>
          <p:cNvSpPr txBox="1"/>
          <p:nvPr/>
        </p:nvSpPr>
        <p:spPr>
          <a:xfrm>
            <a:off x="3906300" y="1430105"/>
            <a:ext cx="1530934" cy="276999"/>
          </a:xfrm>
          <a:prstGeom prst="rect">
            <a:avLst/>
          </a:prstGeom>
          <a:noFill/>
        </p:spPr>
        <p:txBody>
          <a:bodyPr wrap="square" rtlCol="0">
            <a:spAutoFit/>
          </a:bodyPr>
          <a:lstStyle/>
          <a:p>
            <a:r>
              <a:rPr lang="en-US" sz="1200" dirty="0">
                <a:solidFill>
                  <a:srgbClr val="FB6E05"/>
                </a:solidFill>
              </a:rPr>
              <a:t>Stopper Plate </a:t>
            </a:r>
          </a:p>
        </p:txBody>
      </p:sp>
      <p:cxnSp>
        <p:nvCxnSpPr>
          <p:cNvPr id="42" name="Straight Arrow Connector 41">
            <a:extLst>
              <a:ext uri="{FF2B5EF4-FFF2-40B4-BE49-F238E27FC236}">
                <a16:creationId xmlns:a16="http://schemas.microsoft.com/office/drawing/2014/main" id="{3D197D29-18B4-4495-A51C-AB2443B4D9C1}"/>
              </a:ext>
            </a:extLst>
          </p:cNvPr>
          <p:cNvCxnSpPr>
            <a:cxnSpLocks/>
          </p:cNvCxnSpPr>
          <p:nvPr/>
        </p:nvCxnSpPr>
        <p:spPr bwMode="auto">
          <a:xfrm flipH="1">
            <a:off x="3849154" y="1658995"/>
            <a:ext cx="528160" cy="408185"/>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275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 name="Table 133">
            <a:extLst>
              <a:ext uri="{FF2B5EF4-FFF2-40B4-BE49-F238E27FC236}">
                <a16:creationId xmlns:a16="http://schemas.microsoft.com/office/drawing/2014/main" id="{E6416349-291E-403F-A80B-3C51786CA097}"/>
              </a:ext>
            </a:extLst>
          </p:cNvPr>
          <p:cNvGraphicFramePr>
            <a:graphicFrameLocks noGrp="1"/>
          </p:cNvGraphicFramePr>
          <p:nvPr/>
        </p:nvGraphicFramePr>
        <p:xfrm>
          <a:off x="538752" y="1537946"/>
          <a:ext cx="6037582" cy="2438400"/>
        </p:xfrm>
        <a:graphic>
          <a:graphicData uri="http://schemas.openxmlformats.org/drawingml/2006/table">
            <a:tbl>
              <a:tblPr firstRow="1" bandRow="1">
                <a:tableStyleId>{0505E3EF-67EA-436B-97B2-0124C06EBD24}</a:tableStyleId>
              </a:tblPr>
              <a:tblGrid>
                <a:gridCol w="314643">
                  <a:extLst>
                    <a:ext uri="{9D8B030D-6E8A-4147-A177-3AD203B41FA5}">
                      <a16:colId xmlns:a16="http://schemas.microsoft.com/office/drawing/2014/main" val="20000"/>
                    </a:ext>
                  </a:extLst>
                </a:gridCol>
                <a:gridCol w="1171893">
                  <a:extLst>
                    <a:ext uri="{9D8B030D-6E8A-4147-A177-3AD203B41FA5}">
                      <a16:colId xmlns:a16="http://schemas.microsoft.com/office/drawing/2014/main" val="20001"/>
                    </a:ext>
                  </a:extLst>
                </a:gridCol>
                <a:gridCol w="1486218">
                  <a:extLst>
                    <a:ext uri="{9D8B030D-6E8A-4147-A177-3AD203B41FA5}">
                      <a16:colId xmlns:a16="http://schemas.microsoft.com/office/drawing/2014/main" val="20002"/>
                    </a:ext>
                  </a:extLst>
                </a:gridCol>
                <a:gridCol w="379730">
                  <a:extLst>
                    <a:ext uri="{9D8B030D-6E8A-4147-A177-3AD203B41FA5}">
                      <a16:colId xmlns:a16="http://schemas.microsoft.com/office/drawing/2014/main" val="20003"/>
                    </a:ext>
                  </a:extLst>
                </a:gridCol>
                <a:gridCol w="1171893">
                  <a:extLst>
                    <a:ext uri="{9D8B030D-6E8A-4147-A177-3AD203B41FA5}">
                      <a16:colId xmlns:a16="http://schemas.microsoft.com/office/drawing/2014/main" val="20004"/>
                    </a:ext>
                  </a:extLst>
                </a:gridCol>
                <a:gridCol w="1513205">
                  <a:extLst>
                    <a:ext uri="{9D8B030D-6E8A-4147-A177-3AD203B41FA5}">
                      <a16:colId xmlns:a16="http://schemas.microsoft.com/office/drawing/2014/main" val="20005"/>
                    </a:ext>
                  </a:extLst>
                </a:gridCol>
              </a:tblGrid>
              <a:tr h="230273">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extLst>
                  <a:ext uri="{0D108BD9-81ED-4DB2-BD59-A6C34878D82A}">
                    <a16:rowId xmlns:a16="http://schemas.microsoft.com/office/drawing/2014/main" val="10000"/>
                  </a:ext>
                </a:extLst>
              </a:tr>
              <a:tr h="0">
                <a:tc>
                  <a:txBody>
                    <a:bodyPr/>
                    <a:lstStyle/>
                    <a:p>
                      <a:r>
                        <a:rPr lang="en-US" sz="1000" dirty="0">
                          <a:latin typeface="News Gothic Std" charset="0"/>
                          <a:ea typeface="News Gothic Std" charset="0"/>
                          <a:cs typeface="News Gothic Std" charset="0"/>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PBK-18-020-3624</a:t>
                      </a:r>
                    </a:p>
                  </a:txBody>
                  <a:tcPr/>
                </a:tc>
                <a:tc>
                  <a:txBody>
                    <a:bodyPr/>
                    <a:lstStyle/>
                    <a:p>
                      <a:r>
                        <a:rPr lang="en-US" sz="1000" dirty="0">
                          <a:latin typeface="News Gothic Std" charset="0"/>
                          <a:ea typeface="News Gothic Std" charset="0"/>
                          <a:cs typeface="News Gothic Std" charset="0"/>
                        </a:rPr>
                        <a:t>Cabinet Body</a:t>
                      </a:r>
                    </a:p>
                  </a:txBody>
                  <a:tcPr/>
                </a:tc>
                <a:tc>
                  <a:txBody>
                    <a:bodyPr/>
                    <a:lstStyle/>
                    <a:p>
                      <a:r>
                        <a:rPr lang="en-US" sz="1000" dirty="0">
                          <a:latin typeface="News Gothic Std" charset="0"/>
                          <a:ea typeface="News Gothic Std" charset="0"/>
                          <a:cs typeface="News Gothic Std" charset="0"/>
                        </a:rPr>
                        <a:t>9)</a:t>
                      </a:r>
                    </a:p>
                  </a:txBody>
                  <a:tcPr/>
                </a:tc>
                <a:tc>
                  <a:txBody>
                    <a:bodyPr/>
                    <a:lstStyle/>
                    <a:p>
                      <a:r>
                        <a:rPr lang="en-US" sz="1000" dirty="0">
                          <a:latin typeface="News Gothic Std" charset="0"/>
                          <a:ea typeface="News Gothic Std" charset="0"/>
                          <a:cs typeface="News Gothic Std" charset="0"/>
                        </a:rPr>
                        <a:t>XSV-02-017-0001</a:t>
                      </a:r>
                    </a:p>
                  </a:txBody>
                  <a:tcPr/>
                </a:tc>
                <a:tc>
                  <a:txBody>
                    <a:bodyPr/>
                    <a:lstStyle/>
                    <a:p>
                      <a:r>
                        <a:rPr lang="en-US" sz="1000" dirty="0">
                          <a:latin typeface="News Gothic Std" charset="0"/>
                          <a:ea typeface="News Gothic Std" charset="0"/>
                          <a:cs typeface="News Gothic Std" charset="0"/>
                        </a:rPr>
                        <a:t>Shelf Support</a:t>
                      </a:r>
                    </a:p>
                  </a:txBody>
                  <a:tcPr/>
                </a:tc>
                <a:extLst>
                  <a:ext uri="{0D108BD9-81ED-4DB2-BD59-A6C34878D82A}">
                    <a16:rowId xmlns:a16="http://schemas.microsoft.com/office/drawing/2014/main" val="10001"/>
                  </a:ext>
                </a:extLst>
              </a:tr>
              <a:tr h="230273">
                <a:tc>
                  <a:txBody>
                    <a:bodyPr/>
                    <a:lstStyle/>
                    <a:p>
                      <a:r>
                        <a:rPr lang="en-US" sz="1000" dirty="0">
                          <a:latin typeface="News Gothic Std" charset="0"/>
                          <a:ea typeface="News Gothic Std" charset="0"/>
                          <a:cs typeface="News Gothic Std" charset="0"/>
                        </a:rPr>
                        <a:t>2)</a:t>
                      </a:r>
                    </a:p>
                  </a:txBody>
                  <a:tcPr/>
                </a:tc>
                <a:tc>
                  <a:txBody>
                    <a:bodyPr/>
                    <a:lstStyle/>
                    <a:p>
                      <a:r>
                        <a:rPr lang="en-US" sz="1000" dirty="0">
                          <a:latin typeface="News Gothic Std" charset="0"/>
                          <a:ea typeface="News Gothic Std" charset="0"/>
                          <a:cs typeface="News Gothic Std" charset="0"/>
                        </a:rPr>
                        <a:t>XSV-09-009-0004</a:t>
                      </a:r>
                    </a:p>
                  </a:txBody>
                  <a:tcPr/>
                </a:tc>
                <a:tc>
                  <a:txBody>
                    <a:bodyPr/>
                    <a:lstStyle/>
                    <a:p>
                      <a:r>
                        <a:rPr lang="en-US" sz="1000" dirty="0">
                          <a:latin typeface="News Gothic Std" charset="0"/>
                          <a:ea typeface="News Gothic Std" charset="0"/>
                          <a:cs typeface="News Gothic Std" charset="0"/>
                        </a:rPr>
                        <a:t>Door Hinge</a:t>
                      </a:r>
                    </a:p>
                  </a:txBody>
                  <a:tcPr/>
                </a:tc>
                <a:tc>
                  <a:txBody>
                    <a:bodyPr/>
                    <a:lstStyle/>
                    <a:p>
                      <a:r>
                        <a:rPr lang="en-US" sz="1000" dirty="0">
                          <a:latin typeface="News Gothic Std" charset="0"/>
                          <a:ea typeface="News Gothic Std" charset="0"/>
                          <a:cs typeface="News Gothic Std" charset="0"/>
                        </a:rPr>
                        <a:t>10)</a:t>
                      </a:r>
                    </a:p>
                  </a:txBody>
                  <a:tcPr/>
                </a:tc>
                <a:tc>
                  <a:txBody>
                    <a:bodyPr/>
                    <a:lstStyle/>
                    <a:p>
                      <a:r>
                        <a:rPr lang="en-US" sz="1000" dirty="0">
                          <a:latin typeface="News Gothic Std" charset="0"/>
                          <a:ea typeface="News Gothic Std" charset="0"/>
                          <a:cs typeface="News Gothic Std" charset="0"/>
                        </a:rPr>
                        <a:t>XSV-01-0</a:t>
                      </a:r>
                      <a:r>
                        <a:rPr lang="en-US" altLang="zh-CN" sz="1000" dirty="0">
                          <a:latin typeface="News Gothic Std" charset="0"/>
                          <a:ea typeface="News Gothic Std" charset="0"/>
                          <a:cs typeface="News Gothic Std" charset="0"/>
                        </a:rPr>
                        <a:t>10</a:t>
                      </a:r>
                      <a:r>
                        <a:rPr lang="en-US" sz="1000" dirty="0">
                          <a:latin typeface="News Gothic Std" charset="0"/>
                          <a:ea typeface="News Gothic Std" charset="0"/>
                          <a:cs typeface="News Gothic Std" charset="0"/>
                        </a:rPr>
                        <a:t>-0616</a:t>
                      </a:r>
                    </a:p>
                  </a:txBody>
                  <a:tcPr/>
                </a:tc>
                <a:tc>
                  <a:txBody>
                    <a:bodyPr/>
                    <a:lstStyle/>
                    <a:p>
                      <a:r>
                        <a:rPr lang="en-US" sz="1000" dirty="0">
                          <a:latin typeface="News Gothic Std" charset="0"/>
                          <a:ea typeface="News Gothic Std" charset="0"/>
                          <a:cs typeface="News Gothic Std" charset="0"/>
                        </a:rPr>
                        <a:t>Handle Screw</a:t>
                      </a:r>
                    </a:p>
                  </a:txBody>
                  <a:tcPr/>
                </a:tc>
                <a:extLst>
                  <a:ext uri="{0D108BD9-81ED-4DB2-BD59-A6C34878D82A}">
                    <a16:rowId xmlns:a16="http://schemas.microsoft.com/office/drawing/2014/main" val="10002"/>
                  </a:ext>
                </a:extLst>
              </a:tr>
              <a:tr h="230273">
                <a:tc>
                  <a:txBody>
                    <a:bodyPr/>
                    <a:lstStyle/>
                    <a:p>
                      <a:r>
                        <a:rPr lang="en-US" sz="1000" dirty="0">
                          <a:latin typeface="News Gothic Std" charset="0"/>
                          <a:ea typeface="News Gothic Std" charset="0"/>
                          <a:cs typeface="News Gothic Std" charset="0"/>
                        </a:rPr>
                        <a:t>3)</a:t>
                      </a:r>
                    </a:p>
                  </a:txBody>
                  <a:tcPr/>
                </a:tc>
                <a:tc>
                  <a:txBody>
                    <a:bodyPr/>
                    <a:lstStyle/>
                    <a:p>
                      <a:r>
                        <a:rPr lang="en-US" sz="1000" dirty="0">
                          <a:latin typeface="News Gothic Std" charset="0"/>
                          <a:ea typeface="News Gothic Std" charset="0"/>
                          <a:cs typeface="News Gothic Std" charset="0"/>
                        </a:rPr>
                        <a:t>XBS-02-030-0002</a:t>
                      </a:r>
                    </a:p>
                  </a:txBody>
                  <a:tcPr/>
                </a:tc>
                <a:tc>
                  <a:txBody>
                    <a:bodyPr/>
                    <a:lstStyle/>
                    <a:p>
                      <a:r>
                        <a:rPr lang="en-US" sz="1000" dirty="0">
                          <a:latin typeface="News Gothic Std" charset="0"/>
                          <a:ea typeface="News Gothic Std" charset="0"/>
                          <a:cs typeface="News Gothic Std" charset="0"/>
                        </a:rPr>
                        <a:t>Right Handle Base Plate</a:t>
                      </a:r>
                    </a:p>
                  </a:txBody>
                  <a:tcPr/>
                </a:tc>
                <a:tc>
                  <a:txBody>
                    <a:bodyPr/>
                    <a:lstStyle/>
                    <a:p>
                      <a:r>
                        <a:rPr lang="en-US" sz="1000" dirty="0">
                          <a:latin typeface="News Gothic Std" charset="0"/>
                          <a:ea typeface="News Gothic Std" charset="0"/>
                          <a:cs typeface="News Gothic Std" charset="0"/>
                        </a:rPr>
                        <a:t>11)</a:t>
                      </a:r>
                    </a:p>
                  </a:txBody>
                  <a:tcPr/>
                </a:tc>
                <a:tc>
                  <a:txBody>
                    <a:bodyPr/>
                    <a:lstStyle/>
                    <a:p>
                      <a:r>
                        <a:rPr lang="en-US" sz="1000" dirty="0">
                          <a:latin typeface="News Gothic Std" charset="0"/>
                          <a:ea typeface="News Gothic Std" charset="0"/>
                          <a:cs typeface="News Gothic Std" charset="0"/>
                        </a:rPr>
                        <a:t>XBS-02-030-0001</a:t>
                      </a:r>
                    </a:p>
                  </a:txBody>
                  <a:tcPr/>
                </a:tc>
                <a:tc>
                  <a:txBody>
                    <a:bodyPr/>
                    <a:lstStyle/>
                    <a:p>
                      <a:r>
                        <a:rPr lang="en-US" sz="1000" dirty="0">
                          <a:latin typeface="News Gothic Std" charset="0"/>
                          <a:ea typeface="News Gothic Std" charset="0"/>
                          <a:cs typeface="News Gothic Std" charset="0"/>
                        </a:rPr>
                        <a:t>Left Handle Base Plate</a:t>
                      </a:r>
                    </a:p>
                  </a:txBody>
                  <a:tcPr/>
                </a:tc>
                <a:extLst>
                  <a:ext uri="{0D108BD9-81ED-4DB2-BD59-A6C34878D82A}">
                    <a16:rowId xmlns:a16="http://schemas.microsoft.com/office/drawing/2014/main" val="10003"/>
                  </a:ext>
                </a:extLst>
              </a:tr>
              <a:tr h="230273">
                <a:tc>
                  <a:txBody>
                    <a:bodyPr/>
                    <a:lstStyle/>
                    <a:p>
                      <a:r>
                        <a:rPr lang="en-US" sz="1000" dirty="0">
                          <a:latin typeface="News Gothic Std" charset="0"/>
                          <a:ea typeface="News Gothic Std" charset="0"/>
                          <a:cs typeface="News Gothic Std" charset="0"/>
                        </a:rPr>
                        <a:t>4)</a:t>
                      </a:r>
                    </a:p>
                  </a:txBody>
                  <a:tcPr/>
                </a:tc>
                <a:tc>
                  <a:txBody>
                    <a:bodyPr/>
                    <a:lstStyle/>
                    <a:p>
                      <a:r>
                        <a:rPr lang="en-US" sz="1000" dirty="0">
                          <a:latin typeface="News Gothic Std" charset="0"/>
                          <a:ea typeface="News Gothic Std" charset="0"/>
                          <a:cs typeface="News Gothic Std" charset="0"/>
                        </a:rPr>
                        <a:t>XBS-05-025-0720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Handle</a:t>
                      </a:r>
                    </a:p>
                  </a:txBody>
                  <a:tcPr/>
                </a:tc>
                <a:tc>
                  <a:txBody>
                    <a:bodyPr/>
                    <a:lstStyle/>
                    <a:p>
                      <a:r>
                        <a:rPr lang="en-US" sz="1000" dirty="0">
                          <a:latin typeface="News Gothic Std" charset="0"/>
                          <a:ea typeface="News Gothic Std" charset="0"/>
                          <a:cs typeface="News Gothic Std" charset="0"/>
                        </a:rPr>
                        <a:t>12)</a:t>
                      </a:r>
                    </a:p>
                  </a:txBody>
                  <a:tcPr/>
                </a:tc>
                <a:tc>
                  <a:txBody>
                    <a:bodyPr/>
                    <a:lstStyle/>
                    <a:p>
                      <a:r>
                        <a:rPr lang="en-US" sz="1000" dirty="0">
                          <a:latin typeface="News Gothic Std" charset="0"/>
                          <a:ea typeface="News Gothic Std" charset="0"/>
                          <a:cs typeface="News Gothic Std" charset="0"/>
                        </a:rPr>
                        <a:t>XSV-01-0</a:t>
                      </a:r>
                      <a:r>
                        <a:rPr lang="en-US" altLang="zh-CN" sz="1000" dirty="0">
                          <a:latin typeface="News Gothic Std" charset="0"/>
                          <a:ea typeface="News Gothic Std" charset="0"/>
                          <a:cs typeface="News Gothic Std" charset="0"/>
                        </a:rPr>
                        <a:t>10</a:t>
                      </a:r>
                      <a:r>
                        <a:rPr lang="en-US" sz="1000" dirty="0">
                          <a:latin typeface="News Gothic Std" charset="0"/>
                          <a:ea typeface="News Gothic Std" charset="0"/>
                          <a:cs typeface="News Gothic Std" charset="0"/>
                        </a:rPr>
                        <a:t>-0408</a:t>
                      </a:r>
                    </a:p>
                  </a:txBody>
                  <a:tcPr/>
                </a:tc>
                <a:tc>
                  <a:txBody>
                    <a:bodyPr/>
                    <a:lstStyle/>
                    <a:p>
                      <a:r>
                        <a:rPr lang="en-US" sz="1000" dirty="0">
                          <a:latin typeface="News Gothic Std" charset="0"/>
                          <a:ea typeface="News Gothic Std" charset="0"/>
                          <a:cs typeface="News Gothic Std" charset="0"/>
                        </a:rPr>
                        <a:t>Door Bar Bracket Screw</a:t>
                      </a:r>
                    </a:p>
                  </a:txBody>
                  <a:tcPr/>
                </a:tc>
                <a:extLst>
                  <a:ext uri="{0D108BD9-81ED-4DB2-BD59-A6C34878D82A}">
                    <a16:rowId xmlns:a16="http://schemas.microsoft.com/office/drawing/2014/main" val="10004"/>
                  </a:ext>
                </a:extLst>
              </a:tr>
              <a:tr h="230273">
                <a:tc>
                  <a:txBody>
                    <a:bodyPr/>
                    <a:lstStyle/>
                    <a:p>
                      <a:r>
                        <a:rPr lang="en-US" sz="1000" dirty="0">
                          <a:latin typeface="News Gothic Std" charset="0"/>
                          <a:ea typeface="News Gothic Std" charset="0"/>
                          <a:cs typeface="News Gothic Std" charset="0"/>
                        </a:rPr>
                        <a:t>5)</a:t>
                      </a:r>
                    </a:p>
                  </a:txBody>
                  <a:tcPr/>
                </a:tc>
                <a:tc>
                  <a:txBody>
                    <a:bodyPr/>
                    <a:lstStyle/>
                    <a:p>
                      <a:r>
                        <a:rPr lang="en-US" sz="1000" dirty="0">
                          <a:latin typeface="News Gothic Std" charset="0"/>
                          <a:ea typeface="News Gothic Std" charset="0"/>
                          <a:cs typeface="News Gothic Std" charset="0"/>
                        </a:rPr>
                        <a:t>XBS-02-029-0001</a:t>
                      </a:r>
                    </a:p>
                  </a:txBody>
                  <a:tcPr/>
                </a:tc>
                <a:tc>
                  <a:txBody>
                    <a:bodyPr/>
                    <a:lstStyle/>
                    <a:p>
                      <a:r>
                        <a:rPr lang="en-US" sz="1000" dirty="0">
                          <a:latin typeface="News Gothic Std" charset="0"/>
                          <a:ea typeface="News Gothic Std" charset="0"/>
                          <a:cs typeface="News Gothic Std" charset="0"/>
                        </a:rPr>
                        <a:t>Door Bar Bracket</a:t>
                      </a:r>
                    </a:p>
                  </a:txBody>
                  <a:tcPr/>
                </a:tc>
                <a:tc>
                  <a:txBody>
                    <a:bodyPr/>
                    <a:lstStyle/>
                    <a:p>
                      <a:r>
                        <a:rPr lang="en-US" sz="1000" dirty="0">
                          <a:latin typeface="News Gothic Std" charset="0"/>
                          <a:ea typeface="News Gothic Std" charset="0"/>
                          <a:cs typeface="News Gothic Std" charset="0"/>
                        </a:rPr>
                        <a:t>13)</a:t>
                      </a:r>
                    </a:p>
                  </a:txBody>
                  <a:tcPr/>
                </a:tc>
                <a:tc>
                  <a:txBody>
                    <a:bodyPr/>
                    <a:lstStyle/>
                    <a:p>
                      <a:r>
                        <a:rPr lang="en-US" sz="1000" dirty="0">
                          <a:latin typeface="News Gothic Std" charset="0"/>
                          <a:ea typeface="News Gothic Std" charset="0"/>
                          <a:cs typeface="News Gothic Std" charset="0"/>
                        </a:rPr>
                        <a:t>XBK-02-028-0001</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Plastic Spacer</a:t>
                      </a:r>
                    </a:p>
                  </a:txBody>
                  <a:tcPr/>
                </a:tc>
                <a:extLst>
                  <a:ext uri="{0D108BD9-81ED-4DB2-BD59-A6C34878D82A}">
                    <a16:rowId xmlns:a16="http://schemas.microsoft.com/office/drawing/2014/main" val="10005"/>
                  </a:ext>
                </a:extLst>
              </a:tr>
              <a:tr h="230273">
                <a:tc>
                  <a:txBody>
                    <a:bodyPr/>
                    <a:lstStyle/>
                    <a:p>
                      <a:r>
                        <a:rPr lang="en-US" sz="1000" dirty="0">
                          <a:latin typeface="News Gothic Std" charset="0"/>
                          <a:ea typeface="News Gothic Std" charset="0"/>
                          <a:cs typeface="News Gothic Std" charset="0"/>
                        </a:rPr>
                        <a:t>6)</a:t>
                      </a:r>
                    </a:p>
                  </a:txBody>
                  <a:tcPr/>
                </a:tc>
                <a:tc>
                  <a:txBody>
                    <a:bodyPr/>
                    <a:lstStyle/>
                    <a:p>
                      <a:r>
                        <a:rPr lang="en-US" sz="1000" dirty="0">
                          <a:latin typeface="News Gothic Std" charset="0"/>
                          <a:ea typeface="News Gothic Std" charset="0"/>
                          <a:cs typeface="News Gothic Std" charset="0"/>
                        </a:rPr>
                        <a:t>XBS-05-026-7075</a:t>
                      </a:r>
                    </a:p>
                  </a:txBody>
                  <a:tcPr/>
                </a:tc>
                <a:tc>
                  <a:txBody>
                    <a:bodyPr/>
                    <a:lstStyle/>
                    <a:p>
                      <a:r>
                        <a:rPr lang="en-US" sz="1000" dirty="0">
                          <a:latin typeface="News Gothic Std" charset="0"/>
                          <a:ea typeface="News Gothic Std" charset="0"/>
                          <a:cs typeface="News Gothic Std" charset="0"/>
                        </a:rPr>
                        <a:t>Door Bar </a:t>
                      </a:r>
                    </a:p>
                  </a:txBody>
                  <a:tcPr/>
                </a:tc>
                <a:tc>
                  <a:txBody>
                    <a:bodyPr/>
                    <a:lstStyle/>
                    <a:p>
                      <a:r>
                        <a:rPr lang="en-US" sz="1000" dirty="0">
                          <a:latin typeface="News Gothic Std" charset="0"/>
                          <a:ea typeface="News Gothic Std" charset="0"/>
                          <a:cs typeface="News Gothic Std" charset="0"/>
                        </a:rPr>
                        <a:t>14)</a:t>
                      </a:r>
                    </a:p>
                  </a:txBody>
                  <a:tcPr/>
                </a:tc>
                <a:tc>
                  <a:txBody>
                    <a:bodyPr/>
                    <a:lstStyle/>
                    <a:p>
                      <a:r>
                        <a:rPr lang="en-US" sz="1000" dirty="0">
                          <a:solidFill>
                            <a:schemeClr val="tx1"/>
                          </a:solidFill>
                          <a:latin typeface="News Gothic Std" charset="0"/>
                          <a:ea typeface="News Gothic Std" charset="0"/>
                          <a:cs typeface="News Gothic Std" charset="0"/>
                        </a:rPr>
                        <a:t>XBS-02-027-0001</a:t>
                      </a:r>
                    </a:p>
                  </a:txBody>
                  <a:tcPr/>
                </a:tc>
                <a:tc>
                  <a:txBody>
                    <a:bodyPr/>
                    <a:lstStyle/>
                    <a:p>
                      <a:r>
                        <a:rPr lang="en-US" sz="1000" dirty="0">
                          <a:latin typeface="News Gothic Std" charset="0"/>
                          <a:ea typeface="News Gothic Std" charset="0"/>
                          <a:cs typeface="News Gothic Std" charset="0"/>
                        </a:rPr>
                        <a:t>Door Bar Stopper</a:t>
                      </a:r>
                    </a:p>
                  </a:txBody>
                  <a:tcPr/>
                </a:tc>
                <a:extLst>
                  <a:ext uri="{0D108BD9-81ED-4DB2-BD59-A6C34878D82A}">
                    <a16:rowId xmlns:a16="http://schemas.microsoft.com/office/drawing/2014/main" val="10006"/>
                  </a:ext>
                </a:extLst>
              </a:tr>
              <a:tr h="230273">
                <a:tc>
                  <a:txBody>
                    <a:bodyPr/>
                    <a:lstStyle/>
                    <a:p>
                      <a:r>
                        <a:rPr lang="en-US" sz="1000" dirty="0">
                          <a:latin typeface="News Gothic Std" charset="0"/>
                          <a:ea typeface="News Gothic Std" charset="0"/>
                          <a:cs typeface="News Gothic Std" charset="0"/>
                        </a:rPr>
                        <a:t>7)</a:t>
                      </a:r>
                    </a:p>
                  </a:txBody>
                  <a:tcPr/>
                </a:tc>
                <a:tc>
                  <a:txBody>
                    <a:bodyPr/>
                    <a:lstStyle/>
                    <a:p>
                      <a:r>
                        <a:rPr lang="en-US" sz="1000" dirty="0">
                          <a:latin typeface="News Gothic Std" charset="0"/>
                          <a:ea typeface="News Gothic Std" charset="0"/>
                          <a:cs typeface="News Gothic Std" charset="0"/>
                        </a:rPr>
                        <a:t>XBS-98-012-1662</a:t>
                      </a:r>
                    </a:p>
                  </a:txBody>
                  <a:tcPr/>
                </a:tc>
                <a:tc>
                  <a:txBody>
                    <a:bodyPr/>
                    <a:lstStyle/>
                    <a:p>
                      <a:r>
                        <a:rPr lang="en-US" sz="1000" dirty="0">
                          <a:latin typeface="News Gothic Std" charset="0"/>
                          <a:ea typeface="News Gothic Std" charset="0"/>
                          <a:cs typeface="News Gothic Std" charset="0"/>
                        </a:rPr>
                        <a:t>Feet Leveler</a:t>
                      </a:r>
                    </a:p>
                  </a:txBody>
                  <a:tcPr/>
                </a:tc>
                <a:tc>
                  <a:txBody>
                    <a:bodyPr/>
                    <a:lstStyle/>
                    <a:p>
                      <a:r>
                        <a:rPr lang="en-US" sz="1000" dirty="0">
                          <a:latin typeface="News Gothic Std" charset="0"/>
                          <a:ea typeface="News Gothic Std" charset="0"/>
                          <a:cs typeface="News Gothic Std" charset="0"/>
                        </a:rPr>
                        <a:t>15)</a:t>
                      </a:r>
                    </a:p>
                  </a:txBody>
                  <a:tcPr/>
                </a:tc>
                <a:tc>
                  <a:txBody>
                    <a:bodyPr/>
                    <a:lstStyle/>
                    <a:p>
                      <a:r>
                        <a:rPr lang="en-US" sz="1000" dirty="0">
                          <a:latin typeface="News Gothic Std" charset="0"/>
                          <a:ea typeface="News Gothic Std" charset="0"/>
                          <a:cs typeface="News Gothic Std" charset="0"/>
                        </a:rPr>
                        <a:t>XSV-01-0</a:t>
                      </a:r>
                      <a:r>
                        <a:rPr lang="en-US" altLang="zh-CN" sz="1000" dirty="0">
                          <a:latin typeface="News Gothic Std" charset="0"/>
                          <a:ea typeface="News Gothic Std" charset="0"/>
                          <a:cs typeface="News Gothic Std" charset="0"/>
                        </a:rPr>
                        <a:t>27</a:t>
                      </a:r>
                      <a:r>
                        <a:rPr lang="en-US" sz="1000" dirty="0">
                          <a:latin typeface="News Gothic Std" charset="0"/>
                          <a:ea typeface="News Gothic Std" charset="0"/>
                          <a:cs typeface="News Gothic Std" charset="0"/>
                        </a:rPr>
                        <a:t>-0408</a:t>
                      </a:r>
                    </a:p>
                  </a:txBody>
                  <a:tcPr/>
                </a:tc>
                <a:tc>
                  <a:txBody>
                    <a:bodyPr/>
                    <a:lstStyle/>
                    <a:p>
                      <a:r>
                        <a:rPr lang="en-US" sz="1000" dirty="0">
                          <a:latin typeface="News Gothic Std" charset="0"/>
                          <a:ea typeface="News Gothic Std" charset="0"/>
                          <a:cs typeface="News Gothic Std" charset="0"/>
                        </a:rPr>
                        <a:t>Stopper Screw</a:t>
                      </a:r>
                    </a:p>
                  </a:txBody>
                  <a:tcPr/>
                </a:tc>
                <a:extLst>
                  <a:ext uri="{0D108BD9-81ED-4DB2-BD59-A6C34878D82A}">
                    <a16:rowId xmlns:a16="http://schemas.microsoft.com/office/drawing/2014/main" val="10007"/>
                  </a:ext>
                </a:extLst>
              </a:tr>
              <a:tr h="0">
                <a:tc>
                  <a:txBody>
                    <a:bodyPr/>
                    <a:lstStyle/>
                    <a:p>
                      <a:r>
                        <a:rPr lang="en-US" sz="1000" dirty="0">
                          <a:latin typeface="News Gothic Std" charset="0"/>
                          <a:ea typeface="News Gothic Std" charset="0"/>
                          <a:cs typeface="News Gothic Std" charset="0"/>
                        </a:rPr>
                        <a:t>8)</a:t>
                      </a:r>
                    </a:p>
                  </a:txBody>
                  <a:tcPr/>
                </a:tc>
                <a:tc>
                  <a:txBody>
                    <a:bodyPr/>
                    <a:lstStyle/>
                    <a:p>
                      <a:r>
                        <a:rPr lang="en-US" sz="1000" dirty="0">
                          <a:latin typeface="News Gothic Std" charset="0"/>
                          <a:ea typeface="News Gothic Std" charset="0"/>
                          <a:cs typeface="News Gothic Std" charset="0"/>
                        </a:rPr>
                        <a:t>PBK-03-073-2235</a:t>
                      </a:r>
                    </a:p>
                  </a:txBody>
                  <a:tcPr/>
                </a:tc>
                <a:tc>
                  <a:txBody>
                    <a:bodyPr/>
                    <a:lstStyle/>
                    <a:p>
                      <a:r>
                        <a:rPr lang="en-US" sz="1000" dirty="0">
                          <a:latin typeface="News Gothic Std" charset="0"/>
                          <a:ea typeface="News Gothic Std" charset="0"/>
                          <a:cs typeface="News Gothic Std" charset="0"/>
                        </a:rPr>
                        <a:t>Shelf</a:t>
                      </a: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10008"/>
                  </a:ext>
                </a:extLst>
              </a:tr>
              <a:tr h="0">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2346559733"/>
                  </a:ext>
                </a:extLst>
              </a:tr>
            </a:tbl>
          </a:graphicData>
        </a:graphic>
      </p:graphicFrame>
      <p:pic>
        <p:nvPicPr>
          <p:cNvPr id="132" name="Picture 131">
            <a:extLst>
              <a:ext uri="{FF2B5EF4-FFF2-40B4-BE49-F238E27FC236}">
                <a16:creationId xmlns:a16="http://schemas.microsoft.com/office/drawing/2014/main" id="{85F45C9A-B75D-4764-A3CE-1EB054DD3C7A}"/>
              </a:ext>
            </a:extLst>
          </p:cNvPr>
          <p:cNvPicPr>
            <a:picLocks noChangeAspect="1"/>
          </p:cNvPicPr>
          <p:nvPr/>
        </p:nvPicPr>
        <p:blipFill>
          <a:blip r:embed="rId2"/>
          <a:stretch>
            <a:fillRect/>
          </a:stretch>
        </p:blipFill>
        <p:spPr>
          <a:xfrm>
            <a:off x="1969551" y="3635289"/>
            <a:ext cx="2692649" cy="4520652"/>
          </a:xfrm>
          <a:prstGeom prst="rect">
            <a:avLst/>
          </a:prstGeom>
        </p:spPr>
      </p:pic>
      <p:sp>
        <p:nvSpPr>
          <p:cNvPr id="21" name="Rectangle 3"/>
          <p:cNvSpPr>
            <a:spLocks noChangeArrowheads="1"/>
          </p:cNvSpPr>
          <p:nvPr/>
        </p:nvSpPr>
        <p:spPr bwMode="auto">
          <a:xfrm>
            <a:off x="304800" y="476250"/>
            <a:ext cx="5901890" cy="366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latin typeface="News Gothic Std"/>
              </a:rPr>
              <a:t>SERVICE PARTS LIST – TSNPBK-0610</a:t>
            </a:r>
          </a:p>
        </p:txBody>
      </p:sp>
      <p:grpSp>
        <p:nvGrpSpPr>
          <p:cNvPr id="25" name="Group 4"/>
          <p:cNvGrpSpPr>
            <a:grpSpLocks/>
          </p:cNvGrpSpPr>
          <p:nvPr/>
        </p:nvGrpSpPr>
        <p:grpSpPr bwMode="auto">
          <a:xfrm>
            <a:off x="336550" y="496888"/>
            <a:ext cx="6140450" cy="304800"/>
            <a:chOff x="480" y="619"/>
            <a:chExt cx="3552" cy="192"/>
          </a:xfrm>
        </p:grpSpPr>
        <p:sp>
          <p:nvSpPr>
            <p:cNvPr id="26" name="Line 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sp>
          <p:nvSpPr>
            <p:cNvPr id="27" name="Line 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grpSp>
      <p:sp>
        <p:nvSpPr>
          <p:cNvPr id="81" name="Rectangle 4"/>
          <p:cNvSpPr>
            <a:spLocks noChangeArrowheads="1"/>
          </p:cNvSpPr>
          <p:nvPr/>
        </p:nvSpPr>
        <p:spPr bwMode="auto">
          <a:xfrm>
            <a:off x="312316" y="1020679"/>
            <a:ext cx="561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latin typeface="News Gothic Std"/>
                <a:ea typeface="SimSun" panose="02010600030101010101" pitchFamily="2" charset="-122"/>
              </a:rPr>
              <a:t>TRINITY Customer Service provides the following replacement parts:</a:t>
            </a:r>
          </a:p>
        </p:txBody>
      </p:sp>
      <p:grpSp>
        <p:nvGrpSpPr>
          <p:cNvPr id="82" name="Group 81"/>
          <p:cNvGrpSpPr/>
          <p:nvPr/>
        </p:nvGrpSpPr>
        <p:grpSpPr>
          <a:xfrm>
            <a:off x="6103698" y="4783459"/>
            <a:ext cx="282575" cy="304800"/>
            <a:chOff x="3803446" y="1631044"/>
            <a:chExt cx="282575" cy="304800"/>
          </a:xfrm>
        </p:grpSpPr>
        <p:cxnSp>
          <p:nvCxnSpPr>
            <p:cNvPr id="8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2</a:t>
              </a:r>
            </a:p>
          </p:txBody>
        </p:sp>
      </p:grpSp>
      <p:cxnSp>
        <p:nvCxnSpPr>
          <p:cNvPr id="96" name="Straight Connector 95"/>
          <p:cNvCxnSpPr>
            <a:cxnSpLocks/>
            <a:endCxn id="269" idx="1"/>
          </p:cNvCxnSpPr>
          <p:nvPr/>
        </p:nvCxnSpPr>
        <p:spPr bwMode="auto">
          <a:xfrm flipV="1">
            <a:off x="3350074" y="5630742"/>
            <a:ext cx="2753624" cy="15240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8" name="Group 107"/>
          <p:cNvGrpSpPr/>
          <p:nvPr/>
        </p:nvGrpSpPr>
        <p:grpSpPr>
          <a:xfrm>
            <a:off x="6103698" y="6644208"/>
            <a:ext cx="282575" cy="304800"/>
            <a:chOff x="3803446" y="1631044"/>
            <a:chExt cx="282575" cy="304800"/>
          </a:xfrm>
        </p:grpSpPr>
        <p:cxnSp>
          <p:nvCxnSpPr>
            <p:cNvPr id="109"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0"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1"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5</a:t>
              </a:r>
            </a:p>
          </p:txBody>
        </p:sp>
      </p:grpSp>
      <p:cxnSp>
        <p:nvCxnSpPr>
          <p:cNvPr id="121" name="Straight Connector 120"/>
          <p:cNvCxnSpPr>
            <a:cxnSpLocks/>
            <a:endCxn id="116" idx="1"/>
          </p:cNvCxnSpPr>
          <p:nvPr/>
        </p:nvCxnSpPr>
        <p:spPr bwMode="auto">
          <a:xfrm flipV="1">
            <a:off x="4439653" y="4361529"/>
            <a:ext cx="1664045" cy="283593"/>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2" name="Group 121"/>
          <p:cNvGrpSpPr/>
          <p:nvPr/>
        </p:nvGrpSpPr>
        <p:grpSpPr>
          <a:xfrm>
            <a:off x="315136" y="5895615"/>
            <a:ext cx="382089" cy="307775"/>
            <a:chOff x="3803446" y="1631044"/>
            <a:chExt cx="282575" cy="307775"/>
          </a:xfrm>
        </p:grpSpPr>
        <p:cxnSp>
          <p:nvCxnSpPr>
            <p:cNvPr id="12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2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25"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12</a:t>
              </a:r>
            </a:p>
          </p:txBody>
        </p:sp>
      </p:grpSp>
      <p:cxnSp>
        <p:nvCxnSpPr>
          <p:cNvPr id="126" name="Straight Connector 125"/>
          <p:cNvCxnSpPr>
            <a:cxnSpLocks/>
          </p:cNvCxnSpPr>
          <p:nvPr/>
        </p:nvCxnSpPr>
        <p:spPr bwMode="auto">
          <a:xfrm flipV="1">
            <a:off x="852609" y="5763149"/>
            <a:ext cx="2085281" cy="753771"/>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a:cxnSpLocks/>
          </p:cNvCxnSpPr>
          <p:nvPr/>
        </p:nvCxnSpPr>
        <p:spPr bwMode="auto">
          <a:xfrm flipV="1">
            <a:off x="859826" y="5391165"/>
            <a:ext cx="2306664" cy="64994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7" name="Group 146"/>
          <p:cNvGrpSpPr/>
          <p:nvPr/>
        </p:nvGrpSpPr>
        <p:grpSpPr>
          <a:xfrm>
            <a:off x="324493" y="4337347"/>
            <a:ext cx="382089" cy="307775"/>
            <a:chOff x="3803446" y="1631044"/>
            <a:chExt cx="282575" cy="307775"/>
          </a:xfrm>
        </p:grpSpPr>
        <p:cxnSp>
          <p:nvCxnSpPr>
            <p:cNvPr id="148"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49"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0"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15</a:t>
              </a:r>
            </a:p>
          </p:txBody>
        </p:sp>
      </p:grpSp>
      <p:grpSp>
        <p:nvGrpSpPr>
          <p:cNvPr id="152" name="Group 151"/>
          <p:cNvGrpSpPr/>
          <p:nvPr/>
        </p:nvGrpSpPr>
        <p:grpSpPr>
          <a:xfrm>
            <a:off x="337359" y="7755386"/>
            <a:ext cx="382089" cy="307775"/>
            <a:chOff x="3816617" y="1632090"/>
            <a:chExt cx="282575" cy="307775"/>
          </a:xfrm>
        </p:grpSpPr>
        <p:cxnSp>
          <p:nvCxnSpPr>
            <p:cNvPr id="15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5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5" name="Rectangle 25"/>
            <p:cNvSpPr>
              <a:spLocks noChangeArrowheads="1"/>
            </p:cNvSpPr>
            <p:nvPr/>
          </p:nvSpPr>
          <p:spPr bwMode="auto">
            <a:xfrm>
              <a:off x="3816617" y="1632090"/>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9</a:t>
              </a:r>
            </a:p>
          </p:txBody>
        </p:sp>
      </p:grpSp>
      <p:cxnSp>
        <p:nvCxnSpPr>
          <p:cNvPr id="165" name="Straight Connector 164"/>
          <p:cNvCxnSpPr>
            <a:cxnSpLocks/>
          </p:cNvCxnSpPr>
          <p:nvPr/>
        </p:nvCxnSpPr>
        <p:spPr bwMode="auto">
          <a:xfrm flipV="1">
            <a:off x="861967" y="4030585"/>
            <a:ext cx="2174834" cy="48334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5" name="Straight Connector 174"/>
          <p:cNvCxnSpPr>
            <a:cxnSpLocks/>
            <a:endCxn id="94" idx="1"/>
          </p:cNvCxnSpPr>
          <p:nvPr/>
        </p:nvCxnSpPr>
        <p:spPr bwMode="auto">
          <a:xfrm>
            <a:off x="3179979" y="6808936"/>
            <a:ext cx="2924912" cy="54596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4" name="Group 39"/>
          <p:cNvGrpSpPr>
            <a:grpSpLocks/>
          </p:cNvGrpSpPr>
          <p:nvPr/>
        </p:nvGrpSpPr>
        <p:grpSpPr bwMode="auto">
          <a:xfrm>
            <a:off x="154110" y="8458557"/>
            <a:ext cx="698500" cy="534988"/>
            <a:chOff x="1992" y="5399"/>
            <a:chExt cx="440" cy="337"/>
          </a:xfrm>
        </p:grpSpPr>
        <p:pic>
          <p:nvPicPr>
            <p:cNvPr id="185"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2020 TRINITY - 800.985.5506</a:t>
            </a:r>
          </a:p>
        </p:txBody>
      </p:sp>
      <p:sp>
        <p:nvSpPr>
          <p:cNvPr id="193" name="Slide Number Placeholder 2"/>
          <p:cNvSpPr>
            <a:spLocks noGrp="1"/>
          </p:cNvSpPr>
          <p:nvPr>
            <p:ph type="sldNum" sz="quarter" idx="12"/>
          </p:nvPr>
        </p:nvSpPr>
        <p:spPr>
          <a:xfrm>
            <a:off x="-866214" y="8593634"/>
            <a:ext cx="1536700" cy="393170"/>
          </a:xfrm>
        </p:spPr>
        <p:txBody>
          <a:bodyPr/>
          <a:lstStyle/>
          <a:p>
            <a:pPr>
              <a:defRPr/>
            </a:pPr>
            <a:r>
              <a:rPr lang="en-US" dirty="0">
                <a:latin typeface="News Gothic Std"/>
              </a:rPr>
              <a:t>5</a:t>
            </a:r>
          </a:p>
        </p:txBody>
      </p:sp>
      <p:grpSp>
        <p:nvGrpSpPr>
          <p:cNvPr id="195" name="Group 194">
            <a:extLst>
              <a:ext uri="{FF2B5EF4-FFF2-40B4-BE49-F238E27FC236}">
                <a16:creationId xmlns:a16="http://schemas.microsoft.com/office/drawing/2014/main" id="{3F100E7C-0C70-499B-84FA-A0A8E96124E3}"/>
              </a:ext>
            </a:extLst>
          </p:cNvPr>
          <p:cNvGrpSpPr/>
          <p:nvPr/>
        </p:nvGrpSpPr>
        <p:grpSpPr>
          <a:xfrm>
            <a:off x="316433" y="5467551"/>
            <a:ext cx="382089" cy="307775"/>
            <a:chOff x="3803446" y="1631044"/>
            <a:chExt cx="282575" cy="307775"/>
          </a:xfrm>
        </p:grpSpPr>
        <p:cxnSp>
          <p:nvCxnSpPr>
            <p:cNvPr id="196" name="AutoShape 23">
              <a:extLst>
                <a:ext uri="{FF2B5EF4-FFF2-40B4-BE49-F238E27FC236}">
                  <a16:creationId xmlns:a16="http://schemas.microsoft.com/office/drawing/2014/main" id="{11CE4954-064E-4C4C-9554-BFE51A2E777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97" name="AutoShape 24">
              <a:extLst>
                <a:ext uri="{FF2B5EF4-FFF2-40B4-BE49-F238E27FC236}">
                  <a16:creationId xmlns:a16="http://schemas.microsoft.com/office/drawing/2014/main" id="{CC8CBFF4-C2E7-401F-A222-9DC9CDD9C493}"/>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98" name="Rectangle 25">
              <a:extLst>
                <a:ext uri="{FF2B5EF4-FFF2-40B4-BE49-F238E27FC236}">
                  <a16:creationId xmlns:a16="http://schemas.microsoft.com/office/drawing/2014/main" id="{736A7343-3CF9-458E-AA06-2866DF1F49DF}"/>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13</a:t>
              </a:r>
            </a:p>
          </p:txBody>
        </p:sp>
      </p:grpSp>
      <p:grpSp>
        <p:nvGrpSpPr>
          <p:cNvPr id="199" name="Group 198">
            <a:extLst>
              <a:ext uri="{FF2B5EF4-FFF2-40B4-BE49-F238E27FC236}">
                <a16:creationId xmlns:a16="http://schemas.microsoft.com/office/drawing/2014/main" id="{DB767AE4-5063-4B38-9EEE-CA863527334A}"/>
              </a:ext>
            </a:extLst>
          </p:cNvPr>
          <p:cNvGrpSpPr/>
          <p:nvPr/>
        </p:nvGrpSpPr>
        <p:grpSpPr>
          <a:xfrm>
            <a:off x="322352" y="4889801"/>
            <a:ext cx="382089" cy="307775"/>
            <a:chOff x="3803446" y="1631044"/>
            <a:chExt cx="282575" cy="307775"/>
          </a:xfrm>
        </p:grpSpPr>
        <p:cxnSp>
          <p:nvCxnSpPr>
            <p:cNvPr id="200" name="AutoShape 23">
              <a:extLst>
                <a:ext uri="{FF2B5EF4-FFF2-40B4-BE49-F238E27FC236}">
                  <a16:creationId xmlns:a16="http://schemas.microsoft.com/office/drawing/2014/main" id="{FDDC8CAF-99C7-412A-94A3-A492ECE8375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01" name="AutoShape 24">
              <a:extLst>
                <a:ext uri="{FF2B5EF4-FFF2-40B4-BE49-F238E27FC236}">
                  <a16:creationId xmlns:a16="http://schemas.microsoft.com/office/drawing/2014/main" id="{6A42A75C-30D2-436A-B219-4943959332D2}"/>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02" name="Rectangle 25">
              <a:extLst>
                <a:ext uri="{FF2B5EF4-FFF2-40B4-BE49-F238E27FC236}">
                  <a16:creationId xmlns:a16="http://schemas.microsoft.com/office/drawing/2014/main" id="{C56275C7-D4CD-4649-B0DF-B82E4F782B08}"/>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14</a:t>
              </a:r>
            </a:p>
          </p:txBody>
        </p:sp>
      </p:grpSp>
      <p:cxnSp>
        <p:nvCxnSpPr>
          <p:cNvPr id="204" name="Straight Connector 203">
            <a:extLst>
              <a:ext uri="{FF2B5EF4-FFF2-40B4-BE49-F238E27FC236}">
                <a16:creationId xmlns:a16="http://schemas.microsoft.com/office/drawing/2014/main" id="{D93D6183-F11D-4B13-84F9-62D655DA271A}"/>
              </a:ext>
            </a:extLst>
          </p:cNvPr>
          <p:cNvCxnSpPr>
            <a:cxnSpLocks/>
          </p:cNvCxnSpPr>
          <p:nvPr/>
        </p:nvCxnSpPr>
        <p:spPr bwMode="auto">
          <a:xfrm flipV="1">
            <a:off x="869857" y="5800960"/>
            <a:ext cx="2166944" cy="129375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66" name="Group 265">
            <a:extLst>
              <a:ext uri="{FF2B5EF4-FFF2-40B4-BE49-F238E27FC236}">
                <a16:creationId xmlns:a16="http://schemas.microsoft.com/office/drawing/2014/main" id="{C31CA253-99CE-4FD6-ABF7-5E35BBEEE87A}"/>
              </a:ext>
            </a:extLst>
          </p:cNvPr>
          <p:cNvGrpSpPr/>
          <p:nvPr/>
        </p:nvGrpSpPr>
        <p:grpSpPr>
          <a:xfrm>
            <a:off x="6103698" y="5478342"/>
            <a:ext cx="282575" cy="304800"/>
            <a:chOff x="3803446" y="1631044"/>
            <a:chExt cx="282575" cy="304800"/>
          </a:xfrm>
        </p:grpSpPr>
        <p:cxnSp>
          <p:nvCxnSpPr>
            <p:cNvPr id="267" name="AutoShape 23">
              <a:extLst>
                <a:ext uri="{FF2B5EF4-FFF2-40B4-BE49-F238E27FC236}">
                  <a16:creationId xmlns:a16="http://schemas.microsoft.com/office/drawing/2014/main" id="{9FD38D87-64BE-4086-8755-0E5AF457039A}"/>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68" name="AutoShape 24">
              <a:extLst>
                <a:ext uri="{FF2B5EF4-FFF2-40B4-BE49-F238E27FC236}">
                  <a16:creationId xmlns:a16="http://schemas.microsoft.com/office/drawing/2014/main" id="{303F3F3D-9D08-471E-8804-2EB8427580A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69" name="Rectangle 25">
              <a:extLst>
                <a:ext uri="{FF2B5EF4-FFF2-40B4-BE49-F238E27FC236}">
                  <a16:creationId xmlns:a16="http://schemas.microsoft.com/office/drawing/2014/main" id="{0DE10160-5FA2-4D9C-84FC-4170373344FE}"/>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3</a:t>
              </a:r>
            </a:p>
          </p:txBody>
        </p:sp>
      </p:grpSp>
      <p:grpSp>
        <p:nvGrpSpPr>
          <p:cNvPr id="113" name="Group 112"/>
          <p:cNvGrpSpPr/>
          <p:nvPr/>
        </p:nvGrpSpPr>
        <p:grpSpPr>
          <a:xfrm>
            <a:off x="6103698" y="4209129"/>
            <a:ext cx="282575" cy="304800"/>
            <a:chOff x="3803446" y="1631044"/>
            <a:chExt cx="282575" cy="304800"/>
          </a:xfrm>
        </p:grpSpPr>
        <p:cxnSp>
          <p:nvCxnSpPr>
            <p:cNvPr id="114"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1</a:t>
              </a:r>
            </a:p>
          </p:txBody>
        </p:sp>
      </p:grpSp>
      <p:cxnSp>
        <p:nvCxnSpPr>
          <p:cNvPr id="263" name="Straight Connector 262">
            <a:extLst>
              <a:ext uri="{FF2B5EF4-FFF2-40B4-BE49-F238E27FC236}">
                <a16:creationId xmlns:a16="http://schemas.microsoft.com/office/drawing/2014/main" id="{5574C63C-92C1-4510-8909-C359B873057B}"/>
              </a:ext>
            </a:extLst>
          </p:cNvPr>
          <p:cNvCxnSpPr>
            <a:cxnSpLocks/>
            <a:endCxn id="111" idx="1"/>
          </p:cNvCxnSpPr>
          <p:nvPr/>
        </p:nvCxnSpPr>
        <p:spPr bwMode="auto">
          <a:xfrm>
            <a:off x="3220465" y="6297460"/>
            <a:ext cx="2883233" cy="49914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Connector 128">
            <a:extLst>
              <a:ext uri="{FF2B5EF4-FFF2-40B4-BE49-F238E27FC236}">
                <a16:creationId xmlns:a16="http://schemas.microsoft.com/office/drawing/2014/main" id="{384BAF1B-54A4-44DC-981A-79AE4BD37373}"/>
              </a:ext>
            </a:extLst>
          </p:cNvPr>
          <p:cNvCxnSpPr>
            <a:cxnSpLocks/>
            <a:endCxn id="85" idx="1"/>
          </p:cNvCxnSpPr>
          <p:nvPr/>
        </p:nvCxnSpPr>
        <p:spPr bwMode="auto">
          <a:xfrm flipV="1">
            <a:off x="3920089" y="4935859"/>
            <a:ext cx="2183609" cy="26171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9" name="Straight Connector 178">
            <a:extLst>
              <a:ext uri="{FF2B5EF4-FFF2-40B4-BE49-F238E27FC236}">
                <a16:creationId xmlns:a16="http://schemas.microsoft.com/office/drawing/2014/main" id="{8D9D8D4D-94DA-4B6C-BF49-05ED199D13F2}"/>
              </a:ext>
            </a:extLst>
          </p:cNvPr>
          <p:cNvCxnSpPr>
            <a:cxnSpLocks/>
            <a:endCxn id="99" idx="1"/>
          </p:cNvCxnSpPr>
          <p:nvPr/>
        </p:nvCxnSpPr>
        <p:spPr bwMode="auto">
          <a:xfrm>
            <a:off x="4540063" y="7667941"/>
            <a:ext cx="1572666" cy="244256"/>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0" name="Group 179">
            <a:extLst>
              <a:ext uri="{FF2B5EF4-FFF2-40B4-BE49-F238E27FC236}">
                <a16:creationId xmlns:a16="http://schemas.microsoft.com/office/drawing/2014/main" id="{89616D94-3996-4C11-9E0C-5A6BBA37E194}"/>
              </a:ext>
            </a:extLst>
          </p:cNvPr>
          <p:cNvGrpSpPr/>
          <p:nvPr/>
        </p:nvGrpSpPr>
        <p:grpSpPr>
          <a:xfrm>
            <a:off x="318850" y="6975323"/>
            <a:ext cx="382089" cy="307775"/>
            <a:chOff x="3803446" y="1631044"/>
            <a:chExt cx="282575" cy="307775"/>
          </a:xfrm>
        </p:grpSpPr>
        <p:cxnSp>
          <p:nvCxnSpPr>
            <p:cNvPr id="182" name="AutoShape 23">
              <a:extLst>
                <a:ext uri="{FF2B5EF4-FFF2-40B4-BE49-F238E27FC236}">
                  <a16:creationId xmlns:a16="http://schemas.microsoft.com/office/drawing/2014/main" id="{2B42A71B-C6F7-4B35-9C2E-AEFE75000142}"/>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86" name="AutoShape 24">
              <a:extLst>
                <a:ext uri="{FF2B5EF4-FFF2-40B4-BE49-F238E27FC236}">
                  <a16:creationId xmlns:a16="http://schemas.microsoft.com/office/drawing/2014/main" id="{75B159EF-CEAC-4923-BB39-5C2BAFD201EA}"/>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87" name="Rectangle 25">
              <a:extLst>
                <a:ext uri="{FF2B5EF4-FFF2-40B4-BE49-F238E27FC236}">
                  <a16:creationId xmlns:a16="http://schemas.microsoft.com/office/drawing/2014/main" id="{2CE67C3E-81AD-4A7C-92FF-E51989443C30}"/>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10</a:t>
              </a:r>
            </a:p>
          </p:txBody>
        </p:sp>
      </p:grpSp>
      <p:cxnSp>
        <p:nvCxnSpPr>
          <p:cNvPr id="188" name="Straight Connector 187">
            <a:extLst>
              <a:ext uri="{FF2B5EF4-FFF2-40B4-BE49-F238E27FC236}">
                <a16:creationId xmlns:a16="http://schemas.microsoft.com/office/drawing/2014/main" id="{1DFAB15E-A466-467E-8504-24C6514C4B95}"/>
              </a:ext>
            </a:extLst>
          </p:cNvPr>
          <p:cNvCxnSpPr>
            <a:cxnSpLocks/>
            <a:endCxn id="106" idx="1"/>
          </p:cNvCxnSpPr>
          <p:nvPr/>
        </p:nvCxnSpPr>
        <p:spPr bwMode="auto">
          <a:xfrm>
            <a:off x="875114" y="7954109"/>
            <a:ext cx="1020543" cy="2832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9" name="Group 188">
            <a:extLst>
              <a:ext uri="{FF2B5EF4-FFF2-40B4-BE49-F238E27FC236}">
                <a16:creationId xmlns:a16="http://schemas.microsoft.com/office/drawing/2014/main" id="{2543A2AE-B549-4A55-A016-738CD213EEF7}"/>
              </a:ext>
            </a:extLst>
          </p:cNvPr>
          <p:cNvGrpSpPr/>
          <p:nvPr/>
        </p:nvGrpSpPr>
        <p:grpSpPr>
          <a:xfrm>
            <a:off x="315135" y="6372153"/>
            <a:ext cx="382089" cy="307775"/>
            <a:chOff x="3803446" y="1631044"/>
            <a:chExt cx="282575" cy="307775"/>
          </a:xfrm>
        </p:grpSpPr>
        <p:cxnSp>
          <p:nvCxnSpPr>
            <p:cNvPr id="190" name="AutoShape 23">
              <a:extLst>
                <a:ext uri="{FF2B5EF4-FFF2-40B4-BE49-F238E27FC236}">
                  <a16:creationId xmlns:a16="http://schemas.microsoft.com/office/drawing/2014/main" id="{63EBF1BB-64BB-4DC7-BE96-495D6B4D864B}"/>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05" name="AutoShape 24">
              <a:extLst>
                <a:ext uri="{FF2B5EF4-FFF2-40B4-BE49-F238E27FC236}">
                  <a16:creationId xmlns:a16="http://schemas.microsoft.com/office/drawing/2014/main" id="{334C6574-B1E3-452C-915C-91EA16831F36}"/>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06" name="Rectangle 25">
              <a:extLst>
                <a:ext uri="{FF2B5EF4-FFF2-40B4-BE49-F238E27FC236}">
                  <a16:creationId xmlns:a16="http://schemas.microsoft.com/office/drawing/2014/main" id="{F1D00294-C110-4E7D-97DA-257EE00D8535}"/>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11</a:t>
              </a:r>
            </a:p>
          </p:txBody>
        </p:sp>
      </p:grpSp>
      <p:cxnSp>
        <p:nvCxnSpPr>
          <p:cNvPr id="233" name="Straight Connector 232">
            <a:extLst>
              <a:ext uri="{FF2B5EF4-FFF2-40B4-BE49-F238E27FC236}">
                <a16:creationId xmlns:a16="http://schemas.microsoft.com/office/drawing/2014/main" id="{B0D96E6E-1CB0-4526-B771-05212FAAF9A1}"/>
              </a:ext>
            </a:extLst>
          </p:cNvPr>
          <p:cNvCxnSpPr>
            <a:cxnSpLocks/>
            <a:endCxn id="103" idx="1"/>
          </p:cNvCxnSpPr>
          <p:nvPr/>
        </p:nvCxnSpPr>
        <p:spPr bwMode="auto">
          <a:xfrm>
            <a:off x="3777916" y="8360485"/>
            <a:ext cx="2334561" cy="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4" name="Group 143">
            <a:extLst>
              <a:ext uri="{FF2B5EF4-FFF2-40B4-BE49-F238E27FC236}">
                <a16:creationId xmlns:a16="http://schemas.microsoft.com/office/drawing/2014/main" id="{2ABFBDCF-5043-49EC-8519-37F75E4D6CEC}"/>
              </a:ext>
            </a:extLst>
          </p:cNvPr>
          <p:cNvGrpSpPr/>
          <p:nvPr/>
        </p:nvGrpSpPr>
        <p:grpSpPr>
          <a:xfrm>
            <a:off x="6108066" y="5969387"/>
            <a:ext cx="282575" cy="304800"/>
            <a:chOff x="3803446" y="1631044"/>
            <a:chExt cx="282575" cy="304800"/>
          </a:xfrm>
        </p:grpSpPr>
        <p:cxnSp>
          <p:nvCxnSpPr>
            <p:cNvPr id="145" name="AutoShape 23">
              <a:extLst>
                <a:ext uri="{FF2B5EF4-FFF2-40B4-BE49-F238E27FC236}">
                  <a16:creationId xmlns:a16="http://schemas.microsoft.com/office/drawing/2014/main" id="{C4AB0016-3F27-4B8D-9E3F-0E5BBC97D104}"/>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46" name="AutoShape 24">
              <a:extLst>
                <a:ext uri="{FF2B5EF4-FFF2-40B4-BE49-F238E27FC236}">
                  <a16:creationId xmlns:a16="http://schemas.microsoft.com/office/drawing/2014/main" id="{4FD9D194-FC3A-4763-A871-CBCCAA53A387}"/>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71" name="Rectangle 25">
              <a:extLst>
                <a:ext uri="{FF2B5EF4-FFF2-40B4-BE49-F238E27FC236}">
                  <a16:creationId xmlns:a16="http://schemas.microsoft.com/office/drawing/2014/main" id="{E61A86CE-8C6F-435D-ABE6-5FF32C4F8DBA}"/>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4</a:t>
              </a:r>
            </a:p>
          </p:txBody>
        </p:sp>
      </p:grpSp>
      <p:cxnSp>
        <p:nvCxnSpPr>
          <p:cNvPr id="181" name="Straight Connector 180">
            <a:extLst>
              <a:ext uri="{FF2B5EF4-FFF2-40B4-BE49-F238E27FC236}">
                <a16:creationId xmlns:a16="http://schemas.microsoft.com/office/drawing/2014/main" id="{83167F32-E73B-42DC-BE8C-B22AA4AE6529}"/>
              </a:ext>
            </a:extLst>
          </p:cNvPr>
          <p:cNvCxnSpPr>
            <a:cxnSpLocks/>
            <a:endCxn id="171" idx="1"/>
          </p:cNvCxnSpPr>
          <p:nvPr/>
        </p:nvCxnSpPr>
        <p:spPr bwMode="auto">
          <a:xfrm>
            <a:off x="3453063" y="5895615"/>
            <a:ext cx="2655003" cy="226172"/>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7" name="Straight Connector 206">
            <a:extLst>
              <a:ext uri="{FF2B5EF4-FFF2-40B4-BE49-F238E27FC236}">
                <a16:creationId xmlns:a16="http://schemas.microsoft.com/office/drawing/2014/main" id="{581CC726-EF43-454B-8872-BCAF23E96060}"/>
              </a:ext>
            </a:extLst>
          </p:cNvPr>
          <p:cNvCxnSpPr>
            <a:cxnSpLocks/>
          </p:cNvCxnSpPr>
          <p:nvPr/>
        </p:nvCxnSpPr>
        <p:spPr bwMode="auto">
          <a:xfrm flipV="1">
            <a:off x="859826" y="4030585"/>
            <a:ext cx="2314717" cy="102089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 name="Straight Connector 212">
            <a:extLst>
              <a:ext uri="{FF2B5EF4-FFF2-40B4-BE49-F238E27FC236}">
                <a16:creationId xmlns:a16="http://schemas.microsoft.com/office/drawing/2014/main" id="{892C35F1-2A07-4A16-98E2-CC9B6D1D4A97}"/>
              </a:ext>
            </a:extLst>
          </p:cNvPr>
          <p:cNvCxnSpPr>
            <a:cxnSpLocks/>
          </p:cNvCxnSpPr>
          <p:nvPr/>
        </p:nvCxnSpPr>
        <p:spPr bwMode="auto">
          <a:xfrm flipV="1">
            <a:off x="861967" y="5344387"/>
            <a:ext cx="2259430" cy="302231"/>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1" name="Group 90">
            <a:extLst>
              <a:ext uri="{FF2B5EF4-FFF2-40B4-BE49-F238E27FC236}">
                <a16:creationId xmlns:a16="http://schemas.microsoft.com/office/drawing/2014/main" id="{46B9E4F8-4D28-4675-A6C4-8A0A84534041}"/>
              </a:ext>
            </a:extLst>
          </p:cNvPr>
          <p:cNvGrpSpPr/>
          <p:nvPr/>
        </p:nvGrpSpPr>
        <p:grpSpPr>
          <a:xfrm>
            <a:off x="6104891" y="7202503"/>
            <a:ext cx="282575" cy="304800"/>
            <a:chOff x="3803446" y="1631044"/>
            <a:chExt cx="282575" cy="304800"/>
          </a:xfrm>
        </p:grpSpPr>
        <p:cxnSp>
          <p:nvCxnSpPr>
            <p:cNvPr id="92" name="AutoShape 23">
              <a:extLst>
                <a:ext uri="{FF2B5EF4-FFF2-40B4-BE49-F238E27FC236}">
                  <a16:creationId xmlns:a16="http://schemas.microsoft.com/office/drawing/2014/main" id="{2B2C52D6-FEF4-428E-BBCF-B9F7C61386C5}"/>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93" name="AutoShape 24">
              <a:extLst>
                <a:ext uri="{FF2B5EF4-FFF2-40B4-BE49-F238E27FC236}">
                  <a16:creationId xmlns:a16="http://schemas.microsoft.com/office/drawing/2014/main" id="{3C9AB78A-E270-45BC-A08B-CA8AD0E6875E}"/>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94" name="Rectangle 25">
              <a:extLst>
                <a:ext uri="{FF2B5EF4-FFF2-40B4-BE49-F238E27FC236}">
                  <a16:creationId xmlns:a16="http://schemas.microsoft.com/office/drawing/2014/main" id="{B541DBD2-5B5C-4E35-8ADE-6CFE6E8E96AD}"/>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6</a:t>
              </a:r>
            </a:p>
          </p:txBody>
        </p:sp>
      </p:grpSp>
      <p:grpSp>
        <p:nvGrpSpPr>
          <p:cNvPr id="95" name="Group 94">
            <a:extLst>
              <a:ext uri="{FF2B5EF4-FFF2-40B4-BE49-F238E27FC236}">
                <a16:creationId xmlns:a16="http://schemas.microsoft.com/office/drawing/2014/main" id="{7B05B71F-6300-436D-A298-C0F9EF58499B}"/>
              </a:ext>
            </a:extLst>
          </p:cNvPr>
          <p:cNvGrpSpPr/>
          <p:nvPr/>
        </p:nvGrpSpPr>
        <p:grpSpPr>
          <a:xfrm>
            <a:off x="6112729" y="7759797"/>
            <a:ext cx="282575" cy="304800"/>
            <a:chOff x="3803446" y="1631044"/>
            <a:chExt cx="282575" cy="304800"/>
          </a:xfrm>
        </p:grpSpPr>
        <p:cxnSp>
          <p:nvCxnSpPr>
            <p:cNvPr id="97" name="AutoShape 23">
              <a:extLst>
                <a:ext uri="{FF2B5EF4-FFF2-40B4-BE49-F238E27FC236}">
                  <a16:creationId xmlns:a16="http://schemas.microsoft.com/office/drawing/2014/main" id="{C285996C-32B4-4733-8008-F22A9AA8A083}"/>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98" name="AutoShape 24">
              <a:extLst>
                <a:ext uri="{FF2B5EF4-FFF2-40B4-BE49-F238E27FC236}">
                  <a16:creationId xmlns:a16="http://schemas.microsoft.com/office/drawing/2014/main" id="{1B0F781A-28D3-445D-AAE7-6DB502EE8764}"/>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99" name="Rectangle 25">
              <a:extLst>
                <a:ext uri="{FF2B5EF4-FFF2-40B4-BE49-F238E27FC236}">
                  <a16:creationId xmlns:a16="http://schemas.microsoft.com/office/drawing/2014/main" id="{D766AD23-C832-4FD7-993A-B7D90FE9B51D}"/>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7</a:t>
              </a:r>
            </a:p>
          </p:txBody>
        </p:sp>
      </p:grpSp>
      <p:grpSp>
        <p:nvGrpSpPr>
          <p:cNvPr id="100" name="Group 99">
            <a:extLst>
              <a:ext uri="{FF2B5EF4-FFF2-40B4-BE49-F238E27FC236}">
                <a16:creationId xmlns:a16="http://schemas.microsoft.com/office/drawing/2014/main" id="{55FB5722-904F-4932-A26E-6EF17F1C4508}"/>
              </a:ext>
            </a:extLst>
          </p:cNvPr>
          <p:cNvGrpSpPr/>
          <p:nvPr/>
        </p:nvGrpSpPr>
        <p:grpSpPr>
          <a:xfrm>
            <a:off x="6112477" y="8208085"/>
            <a:ext cx="282575" cy="304800"/>
            <a:chOff x="3803446" y="1631044"/>
            <a:chExt cx="282575" cy="304800"/>
          </a:xfrm>
        </p:grpSpPr>
        <p:cxnSp>
          <p:nvCxnSpPr>
            <p:cNvPr id="101" name="AutoShape 23">
              <a:extLst>
                <a:ext uri="{FF2B5EF4-FFF2-40B4-BE49-F238E27FC236}">
                  <a16:creationId xmlns:a16="http://schemas.microsoft.com/office/drawing/2014/main" id="{3424AB49-653D-4370-924F-F2DED1EF398F}"/>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2" name="AutoShape 24">
              <a:extLst>
                <a:ext uri="{FF2B5EF4-FFF2-40B4-BE49-F238E27FC236}">
                  <a16:creationId xmlns:a16="http://schemas.microsoft.com/office/drawing/2014/main" id="{65FC6CE8-A839-42ED-9D87-589DA0DA1D9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3" name="Rectangle 25">
              <a:extLst>
                <a:ext uri="{FF2B5EF4-FFF2-40B4-BE49-F238E27FC236}">
                  <a16:creationId xmlns:a16="http://schemas.microsoft.com/office/drawing/2014/main" id="{B83C4619-1ED6-4F9C-8D11-FD744383E4C3}"/>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8</a:t>
              </a:r>
            </a:p>
          </p:txBody>
        </p:sp>
      </p:grpSp>
      <p:pic>
        <p:nvPicPr>
          <p:cNvPr id="105" name="Graphic 104">
            <a:extLst>
              <a:ext uri="{FF2B5EF4-FFF2-40B4-BE49-F238E27FC236}">
                <a16:creationId xmlns:a16="http://schemas.microsoft.com/office/drawing/2014/main" id="{0E6BD173-2902-43E4-BF40-117963D8A1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5014" y="8014924"/>
            <a:ext cx="1919938" cy="513001"/>
          </a:xfrm>
          <a:prstGeom prst="rect">
            <a:avLst/>
          </a:prstGeom>
        </p:spPr>
      </p:pic>
      <p:pic>
        <p:nvPicPr>
          <p:cNvPr id="106" name="Graphic 105">
            <a:extLst>
              <a:ext uri="{FF2B5EF4-FFF2-40B4-BE49-F238E27FC236}">
                <a16:creationId xmlns:a16="http://schemas.microsoft.com/office/drawing/2014/main" id="{2F59D368-F25F-45E1-B00E-78C982C32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5657" y="7861959"/>
            <a:ext cx="274320" cy="240956"/>
          </a:xfrm>
          <a:prstGeom prst="rect">
            <a:avLst/>
          </a:prstGeom>
        </p:spPr>
      </p:pic>
    </p:spTree>
    <p:extLst>
      <p:ext uri="{BB962C8B-B14F-4D97-AF65-F5344CB8AC3E}">
        <p14:creationId xmlns:p14="http://schemas.microsoft.com/office/powerpoint/2010/main" val="213113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1637325"/>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13" name="Rectangle 35"/>
          <p:cNvSpPr>
            <a:spLocks noChangeArrowheads="1"/>
          </p:cNvSpPr>
          <p:nvPr/>
        </p:nvSpPr>
        <p:spPr bwMode="auto">
          <a:xfrm>
            <a:off x="304800" y="476250"/>
            <a:ext cx="1275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WARNINGS</a:t>
            </a:r>
          </a:p>
        </p:txBody>
      </p:sp>
      <p:grpSp>
        <p:nvGrpSpPr>
          <p:cNvPr id="14" name="Group 36"/>
          <p:cNvGrpSpPr>
            <a:grpSpLocks/>
          </p:cNvGrpSpPr>
          <p:nvPr/>
        </p:nvGrpSpPr>
        <p:grpSpPr bwMode="auto">
          <a:xfrm>
            <a:off x="336550" y="496888"/>
            <a:ext cx="6140450" cy="304800"/>
            <a:chOff x="480" y="619"/>
            <a:chExt cx="3552" cy="192"/>
          </a:xfrm>
        </p:grpSpPr>
        <p:sp>
          <p:nvSpPr>
            <p:cNvPr id="15"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7" name="TextBox 1"/>
          <p:cNvSpPr txBox="1">
            <a:spLocks noChangeArrowheads="1"/>
          </p:cNvSpPr>
          <p:nvPr/>
        </p:nvSpPr>
        <p:spPr bwMode="auto">
          <a:xfrm>
            <a:off x="342900" y="888025"/>
            <a:ext cx="61087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6075" indent="-284163" eaLnBrk="1" hangingPunct="1">
              <a:spcBef>
                <a:spcPct val="50000"/>
              </a:spcBef>
              <a:buAutoNum type="arabicPeriod"/>
            </a:pPr>
            <a:r>
              <a:rPr lang="en-US" sz="1200" b="1" dirty="0">
                <a:solidFill>
                  <a:srgbClr val="FB6E05"/>
                </a:solidFill>
                <a:latin typeface="News Gothic Std"/>
                <a:cs typeface="News Gothic Std"/>
              </a:rPr>
              <a:t>Read and understand all instructions.</a:t>
            </a:r>
            <a:r>
              <a:rPr lang="en-US" sz="1200" dirty="0">
                <a:latin typeface="News Gothic Std"/>
                <a:cs typeface="News Gothic Std"/>
              </a:rPr>
              <a:t> Failure to follow all instructions may result in injury and/or damage.</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The warnings, cautions, and instructions discussed in this manual cannot cover all possible conditions or situations that may occur.</a:t>
            </a:r>
            <a:r>
              <a:rPr lang="en-US" sz="1200" dirty="0">
                <a:solidFill>
                  <a:srgbClr val="FB6E05"/>
                </a:solidFill>
                <a:latin typeface="News Gothic Std"/>
                <a:cs typeface="News Gothic Std"/>
              </a:rPr>
              <a:t> </a:t>
            </a:r>
            <a:r>
              <a:rPr lang="en-US" sz="1200" dirty="0">
                <a:latin typeface="News Gothic Std"/>
                <a:cs typeface="News Gothic Std"/>
              </a:rPr>
              <a:t>The user must always be aware of their environment and ensure that they use the product in a safe and responsible manner.</a:t>
            </a:r>
          </a:p>
          <a:p>
            <a:pPr marL="346075" indent="-284163" eaLnBrk="1" hangingPunct="1">
              <a:spcBef>
                <a:spcPct val="50000"/>
              </a:spcBef>
              <a:buAutoNum type="arabicPeriod"/>
            </a:pPr>
            <a:r>
              <a:rPr lang="en-US" sz="1200" b="1" dirty="0">
                <a:solidFill>
                  <a:srgbClr val="FB6E05"/>
                </a:solidFill>
                <a:latin typeface="News Gothic Std"/>
                <a:cs typeface="News Gothic Std"/>
              </a:rPr>
              <a:t>Do NOT modify the product in any way.</a:t>
            </a:r>
            <a:r>
              <a:rPr lang="en-US" sz="1200" dirty="0">
                <a:solidFill>
                  <a:srgbClr val="FB6E05"/>
                </a:solidFill>
                <a:latin typeface="News Gothic Std"/>
                <a:cs typeface="News Gothic Std"/>
              </a:rPr>
              <a:t> </a:t>
            </a:r>
            <a:r>
              <a:rPr lang="en-US" sz="1200" dirty="0">
                <a:latin typeface="News Gothic Std"/>
                <a:cs typeface="News Gothic Std"/>
              </a:rPr>
              <a:t>Unauthorized modification may impair the function and/or safety of the product, and may affect the life of the product. Any modifications will void warranty.</a:t>
            </a:r>
            <a:endParaRPr lang="en-US" sz="500" b="1"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Check for damaged parts.</a:t>
            </a:r>
            <a:r>
              <a:rPr lang="en-US" sz="1200" dirty="0">
                <a:latin typeface="News Gothic Std"/>
                <a:cs typeface="News Gothic Std"/>
              </a:rPr>
              <a:t> Before using this product, carefully check that all parts are in good condition, and that the product will operate properly and perform its intended function. Check for damaged parts and any other conditions that may affect the operation of this product. Replace damaged or worn parts, and never use this product with a damaged part.</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Do NOT overload the product.</a:t>
            </a: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p:txBody>
      </p:sp>
      <p:graphicFrame>
        <p:nvGraphicFramePr>
          <p:cNvPr id="23" name="Table 22"/>
          <p:cNvGraphicFramePr>
            <a:graphicFrameLocks noGrp="1"/>
          </p:cNvGraphicFramePr>
          <p:nvPr/>
        </p:nvGraphicFramePr>
        <p:xfrm>
          <a:off x="771525" y="3979982"/>
          <a:ext cx="5575847" cy="548640"/>
        </p:xfrm>
        <a:graphic>
          <a:graphicData uri="http://schemas.openxmlformats.org/drawingml/2006/table">
            <a:tbl>
              <a:tblPr firstRow="1" bandRow="1">
                <a:tableStyleId>{5940675A-B579-460E-94D1-54222C63F5DA}</a:tableStyleId>
              </a:tblPr>
              <a:tblGrid>
                <a:gridCol w="3788443">
                  <a:extLst>
                    <a:ext uri="{9D8B030D-6E8A-4147-A177-3AD203B41FA5}">
                      <a16:colId xmlns:a16="http://schemas.microsoft.com/office/drawing/2014/main" val="20000"/>
                    </a:ext>
                  </a:extLst>
                </a:gridCol>
                <a:gridCol w="1787404">
                  <a:extLst>
                    <a:ext uri="{9D8B030D-6E8A-4147-A177-3AD203B41FA5}">
                      <a16:colId xmlns:a16="http://schemas.microsoft.com/office/drawing/2014/main" val="20001"/>
                    </a:ext>
                  </a:extLst>
                </a:gridCol>
              </a:tblGrid>
              <a:tr h="0">
                <a:tc>
                  <a:txBody>
                    <a:bodyPr/>
                    <a:lstStyle/>
                    <a:p>
                      <a:r>
                        <a:rPr lang="en-US" sz="1200" dirty="0">
                          <a:latin typeface="News Gothic Std"/>
                          <a:cs typeface="News Gothic Std"/>
                        </a:rPr>
                        <a:t>Weight</a:t>
                      </a:r>
                      <a:r>
                        <a:rPr lang="en-US" sz="1200" baseline="0" dirty="0">
                          <a:latin typeface="News Gothic Std"/>
                          <a:cs typeface="News Gothic Std"/>
                        </a:rPr>
                        <a:t> capacity per shelf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latin typeface="News Gothic Std"/>
                          <a:cs typeface="News Gothic Std"/>
                        </a:rPr>
                        <a:t>200 </a:t>
                      </a:r>
                      <a:r>
                        <a:rPr lang="en-US" sz="1200" dirty="0" err="1">
                          <a:latin typeface="News Gothic Std"/>
                          <a:cs typeface="News Gothic Std"/>
                        </a:rPr>
                        <a:t>lb</a:t>
                      </a:r>
                      <a:endParaRPr lang="en-US" sz="1200" dirty="0">
                        <a:latin typeface="News Gothic Std"/>
                        <a:cs typeface="News Gothic Std"/>
                      </a:endParaRPr>
                    </a:p>
                  </a:txBody>
                  <a:tcPr/>
                </a:tc>
                <a:extLst>
                  <a:ext uri="{0D108BD9-81ED-4DB2-BD59-A6C34878D82A}">
                    <a16:rowId xmlns:a16="http://schemas.microsoft.com/office/drawing/2014/main" val="10002"/>
                  </a:ext>
                </a:extLst>
              </a:tr>
              <a:tr h="0">
                <a:tc>
                  <a:txBody>
                    <a:bodyPr/>
                    <a:lstStyle/>
                    <a:p>
                      <a:r>
                        <a:rPr lang="en-US" sz="1200" dirty="0">
                          <a:latin typeface="News Gothic Std"/>
                          <a:cs typeface="News Gothic Std"/>
                        </a:rPr>
                        <a:t>Total weight capacity of cabinet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solidFill>
                            <a:schemeClr val="tx1"/>
                          </a:solidFill>
                          <a:latin typeface="News Gothic Std"/>
                          <a:cs typeface="News Gothic Std"/>
                        </a:rPr>
                        <a:t>1000 </a:t>
                      </a:r>
                      <a:r>
                        <a:rPr lang="en-US" sz="1200" dirty="0" err="1">
                          <a:solidFill>
                            <a:schemeClr val="tx1"/>
                          </a:solidFill>
                          <a:latin typeface="News Gothic Std"/>
                          <a:cs typeface="News Gothic Std"/>
                        </a:rPr>
                        <a:t>lb</a:t>
                      </a:r>
                      <a:endParaRPr lang="en-US" sz="1200" dirty="0">
                        <a:solidFill>
                          <a:schemeClr val="tx1"/>
                        </a:solidFill>
                        <a:latin typeface="News Gothic Std"/>
                        <a:cs typeface="News Gothic Std"/>
                      </a:endParaRPr>
                    </a:p>
                  </a:txBody>
                  <a:tcPr/>
                </a:tc>
                <a:extLst>
                  <a:ext uri="{0D108BD9-81ED-4DB2-BD59-A6C34878D82A}">
                    <a16:rowId xmlns:a16="http://schemas.microsoft.com/office/drawing/2014/main" val="562567117"/>
                  </a:ext>
                </a:extLst>
              </a:tr>
            </a:tbl>
          </a:graphicData>
        </a:graphic>
      </p:graphicFrame>
      <p:grpSp>
        <p:nvGrpSpPr>
          <p:cNvPr id="24" name="Group 39"/>
          <p:cNvGrpSpPr>
            <a:grpSpLocks/>
          </p:cNvGrpSpPr>
          <p:nvPr/>
        </p:nvGrpSpPr>
        <p:grpSpPr bwMode="auto">
          <a:xfrm>
            <a:off x="5998122" y="8426449"/>
            <a:ext cx="698500" cy="534988"/>
            <a:chOff x="1992" y="5399"/>
            <a:chExt cx="440" cy="337"/>
          </a:xfrm>
        </p:grpSpPr>
        <p:pic>
          <p:nvPicPr>
            <p:cNvPr id="30"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3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33" name="Slide Number Placeholder 1"/>
          <p:cNvSpPr>
            <a:spLocks noGrp="1"/>
          </p:cNvSpPr>
          <p:nvPr>
            <p:ph type="sldNum" sz="quarter" idx="12"/>
          </p:nvPr>
        </p:nvSpPr>
        <p:spPr>
          <a:xfrm>
            <a:off x="6220372" y="8542867"/>
            <a:ext cx="1536700" cy="393170"/>
          </a:xfrm>
        </p:spPr>
        <p:txBody>
          <a:bodyPr/>
          <a:lstStyle/>
          <a:p>
            <a:pPr algn="l">
              <a:defRPr/>
            </a:pPr>
            <a:r>
              <a:rPr lang="en-US" dirty="0">
                <a:latin typeface="News Gothic Std"/>
              </a:rPr>
              <a:t>6</a:t>
            </a:r>
          </a:p>
        </p:txBody>
      </p:sp>
      <p:grpSp>
        <p:nvGrpSpPr>
          <p:cNvPr id="18" name="Group 58">
            <a:extLst>
              <a:ext uri="{FF2B5EF4-FFF2-40B4-BE49-F238E27FC236}">
                <a16:creationId xmlns:a16="http://schemas.microsoft.com/office/drawing/2014/main" id="{BB3E0611-B537-4C6C-BCD7-341DC8F13E30}"/>
              </a:ext>
            </a:extLst>
          </p:cNvPr>
          <p:cNvGrpSpPr>
            <a:grpSpLocks/>
          </p:cNvGrpSpPr>
          <p:nvPr/>
        </p:nvGrpSpPr>
        <p:grpSpPr bwMode="auto">
          <a:xfrm>
            <a:off x="368300" y="5192038"/>
            <a:ext cx="6140450" cy="304800"/>
            <a:chOff x="0" y="0"/>
            <a:chExt cx="3552" cy="192"/>
          </a:xfrm>
        </p:grpSpPr>
        <p:sp>
          <p:nvSpPr>
            <p:cNvPr id="19" name="Line 59">
              <a:extLst>
                <a:ext uri="{FF2B5EF4-FFF2-40B4-BE49-F238E27FC236}">
                  <a16:creationId xmlns:a16="http://schemas.microsoft.com/office/drawing/2014/main" id="{0E754A8D-908A-4945-B4DE-3471C5CCB482}"/>
                </a:ext>
              </a:extLst>
            </p:cNvPr>
            <p:cNvSpPr>
              <a:spLocks noChangeShapeType="1"/>
            </p:cNvSpPr>
            <p:nvPr/>
          </p:nvSpPr>
          <p:spPr bwMode="auto">
            <a:xfrm>
              <a:off x="0" y="5"/>
              <a:ext cx="3552" cy="1"/>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sp>
          <p:nvSpPr>
            <p:cNvPr id="20" name="Line 60">
              <a:extLst>
                <a:ext uri="{FF2B5EF4-FFF2-40B4-BE49-F238E27FC236}">
                  <a16:creationId xmlns:a16="http://schemas.microsoft.com/office/drawing/2014/main" id="{63C92D2F-9726-45BB-B3A5-E003297724F4}"/>
                </a:ext>
              </a:extLst>
            </p:cNvPr>
            <p:cNvSpPr>
              <a:spLocks noChangeShapeType="1"/>
            </p:cNvSpPr>
            <p:nvPr/>
          </p:nvSpPr>
          <p:spPr bwMode="auto">
            <a:xfrm>
              <a:off x="0" y="0"/>
              <a:ext cx="1" cy="192"/>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grpSp>
      <p:sp>
        <p:nvSpPr>
          <p:cNvPr id="21" name="Rectangle 35">
            <a:extLst>
              <a:ext uri="{FF2B5EF4-FFF2-40B4-BE49-F238E27FC236}">
                <a16:creationId xmlns:a16="http://schemas.microsoft.com/office/drawing/2014/main" id="{49CF82C3-8D2C-4157-BA8C-FF9965138D1A}"/>
              </a:ext>
            </a:extLst>
          </p:cNvPr>
          <p:cNvSpPr>
            <a:spLocks noChangeArrowheads="1"/>
          </p:cNvSpPr>
          <p:nvPr/>
        </p:nvSpPr>
        <p:spPr bwMode="auto">
          <a:xfrm>
            <a:off x="368300" y="5199976"/>
            <a:ext cx="269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rPr>
              <a:t>CARE AND MAINTENANCE</a:t>
            </a:r>
          </a:p>
        </p:txBody>
      </p:sp>
      <p:sp>
        <p:nvSpPr>
          <p:cNvPr id="22" name="Text Box 11">
            <a:extLst>
              <a:ext uri="{FF2B5EF4-FFF2-40B4-BE49-F238E27FC236}">
                <a16:creationId xmlns:a16="http://schemas.microsoft.com/office/drawing/2014/main" id="{8A167BA8-B2AF-4ACA-BE64-74DBB80AA0AC}"/>
              </a:ext>
            </a:extLst>
          </p:cNvPr>
          <p:cNvSpPr>
            <a:spLocks noChangeArrowheads="1"/>
          </p:cNvSpPr>
          <p:nvPr/>
        </p:nvSpPr>
        <p:spPr bwMode="auto">
          <a:xfrm>
            <a:off x="382588" y="5676225"/>
            <a:ext cx="6111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charset="-128"/>
                <a:sym typeface="MS PGothic" charset="-128"/>
              </a:defRPr>
            </a:lvl1pPr>
            <a:lvl2pPr>
              <a:defRPr sz="2400">
                <a:solidFill>
                  <a:schemeClr val="tx1"/>
                </a:solidFill>
                <a:latin typeface="Arial" panose="020B0604020202020204" pitchFamily="34" charset="0"/>
                <a:ea typeface="MS PGothic" charset="-128"/>
                <a:sym typeface="MS PGothic" charset="-128"/>
              </a:defRPr>
            </a:lvl2pPr>
            <a:lvl3pPr>
              <a:defRPr sz="2400">
                <a:solidFill>
                  <a:schemeClr val="tx1"/>
                </a:solidFill>
                <a:latin typeface="Arial" panose="020B0604020202020204" pitchFamily="34" charset="0"/>
                <a:ea typeface="MS PGothic" charset="-128"/>
                <a:sym typeface="MS PGothic" charset="-128"/>
              </a:defRPr>
            </a:lvl3pPr>
            <a:lvl4pPr>
              <a:defRPr sz="2400">
                <a:solidFill>
                  <a:schemeClr val="tx1"/>
                </a:solidFill>
                <a:latin typeface="Arial" panose="020B0604020202020204" pitchFamily="34" charset="0"/>
                <a:ea typeface="MS PGothic" charset="-128"/>
                <a:sym typeface="MS PGothic" charset="-128"/>
              </a:defRPr>
            </a:lvl4pPr>
            <a:lvl5pPr>
              <a:defRPr sz="2400">
                <a:solidFill>
                  <a:schemeClr val="tx1"/>
                </a:solidFill>
                <a:latin typeface="Arial" panose="020B0604020202020204" pitchFamily="34" charset="0"/>
                <a:ea typeface="MS PGothic" charset="-128"/>
                <a:sym typeface="MS PGothic" charset="-128"/>
              </a:defRPr>
            </a:lvl5pPr>
            <a:lvl6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6pPr>
            <a:lvl7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7pPr>
            <a:lvl8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8pPr>
            <a:lvl9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9pPr>
          </a:lstStyle>
          <a:p>
            <a:pPr indent="-274320">
              <a:lnSpc>
                <a:spcPct val="150000"/>
              </a:lnSpc>
              <a:buFont typeface="Arial" panose="020B0604020202020204" pitchFamily="34" charset="0"/>
              <a:buChar char="•"/>
            </a:pPr>
            <a:r>
              <a:rPr lang="en-US" altLang="en-US" sz="1200" dirty="0">
                <a:solidFill>
                  <a:srgbClr val="000000"/>
                </a:solidFill>
                <a:latin typeface="News Gothic Std" charset="0"/>
                <a:sym typeface="News Gothic Std" charset="0"/>
              </a:rPr>
              <a:t>Avoid harsh, abrasive cleaners, and other corrosive chemicals.</a:t>
            </a:r>
          </a:p>
          <a:p>
            <a:pPr indent="-274320">
              <a:lnSpc>
                <a:spcPct val="150000"/>
              </a:lnSpc>
              <a:buFont typeface="Arial" panose="020B0604020202020204" pitchFamily="34" charset="0"/>
              <a:buChar char="•"/>
            </a:pPr>
            <a:r>
              <a:rPr lang="en-US" sz="1200" dirty="0">
                <a:latin typeface="News Gothic Std"/>
                <a:cs typeface="News Gothic Std"/>
              </a:rPr>
              <a:t>Do not use scouring pad for cleaning.</a:t>
            </a:r>
            <a:endParaRPr lang="en-US" altLang="en-US" sz="1200" dirty="0">
              <a:solidFill>
                <a:srgbClr val="000000"/>
              </a:solidFill>
              <a:latin typeface="News Gothic Std" charset="0"/>
              <a:sym typeface="News Gothic Std" charset="0"/>
            </a:endParaRPr>
          </a:p>
          <a:p>
            <a:pPr indent="-274320">
              <a:lnSpc>
                <a:spcPct val="150000"/>
              </a:lnSpc>
              <a:buFont typeface="Arial" panose="020B0604020202020204" pitchFamily="34" charset="0"/>
              <a:buChar char="•"/>
            </a:pPr>
            <a:r>
              <a:rPr lang="en-US" altLang="en-US" sz="1200" dirty="0">
                <a:latin typeface="News Gothic Std"/>
              </a:rPr>
              <a:t>This item is not certified for outdoor use.</a:t>
            </a:r>
          </a:p>
        </p:txBody>
      </p:sp>
    </p:spTree>
    <p:extLst>
      <p:ext uri="{BB962C8B-B14F-4D97-AF65-F5344CB8AC3E}">
        <p14:creationId xmlns:p14="http://schemas.microsoft.com/office/powerpoint/2010/main" val="425534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6434" y="8594957"/>
            <a:ext cx="1536700" cy="393170"/>
          </a:xfrm>
        </p:spPr>
        <p:txBody>
          <a:bodyPr/>
          <a:lstStyle/>
          <a:p>
            <a:pPr algn="l">
              <a:defRPr/>
            </a:pPr>
            <a:r>
              <a:rPr lang="en-US" dirty="0">
                <a:latin typeface="News Gothic Std"/>
              </a:rPr>
              <a:t>1</a:t>
            </a:r>
          </a:p>
        </p:txBody>
      </p:sp>
    </p:spTree>
    <p:extLst>
      <p:ext uri="{BB962C8B-B14F-4D97-AF65-F5344CB8AC3E}">
        <p14:creationId xmlns:p14="http://schemas.microsoft.com/office/powerpoint/2010/main" val="3405479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2285" y="8552283"/>
            <a:ext cx="1536700" cy="393170"/>
          </a:xfrm>
        </p:spPr>
        <p:txBody>
          <a:bodyPr/>
          <a:lstStyle/>
          <a:p>
            <a:pPr algn="l">
              <a:defRPr/>
            </a:pPr>
            <a:r>
              <a:rPr lang="en-US" dirty="0">
                <a:latin typeface="News Gothic Std"/>
              </a:rPr>
              <a:t>7</a:t>
            </a:r>
          </a:p>
        </p:txBody>
      </p:sp>
    </p:spTree>
    <p:extLst>
      <p:ext uri="{BB962C8B-B14F-4D97-AF65-F5344CB8AC3E}">
        <p14:creationId xmlns:p14="http://schemas.microsoft.com/office/powerpoint/2010/main" val="224427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9"/>
          <p:cNvGrpSpPr>
            <a:grpSpLocks/>
          </p:cNvGrpSpPr>
          <p:nvPr/>
        </p:nvGrpSpPr>
        <p:grpSpPr bwMode="auto">
          <a:xfrm>
            <a:off x="5869961" y="8457634"/>
            <a:ext cx="698500" cy="534988"/>
            <a:chOff x="1992" y="5399"/>
            <a:chExt cx="440" cy="337"/>
          </a:xfrm>
        </p:grpSpPr>
        <p:pic>
          <p:nvPicPr>
            <p:cNvPr id="6"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11" name="Slide Number Placeholder 1"/>
          <p:cNvSpPr>
            <a:spLocks noGrp="1"/>
          </p:cNvSpPr>
          <p:nvPr>
            <p:ph type="sldNum" sz="quarter" idx="12"/>
          </p:nvPr>
        </p:nvSpPr>
        <p:spPr>
          <a:xfrm>
            <a:off x="6092211" y="8573486"/>
            <a:ext cx="1536700" cy="393170"/>
          </a:xfrm>
        </p:spPr>
        <p:txBody>
          <a:bodyPr/>
          <a:lstStyle/>
          <a:p>
            <a:pPr algn="l">
              <a:defRPr/>
            </a:pPr>
            <a:r>
              <a:rPr lang="en-US" dirty="0">
                <a:latin typeface="News Gothic Std"/>
              </a:rPr>
              <a:t>8</a:t>
            </a:r>
          </a:p>
        </p:txBody>
      </p:sp>
      <p:sp>
        <p:nvSpPr>
          <p:cNvPr id="9" name="Text Box 6"/>
          <p:cNvSpPr txBox="1">
            <a:spLocks noChangeArrowheads="1"/>
          </p:cNvSpPr>
          <p:nvPr/>
        </p:nvSpPr>
        <p:spPr bwMode="auto">
          <a:xfrm>
            <a:off x="362254" y="907761"/>
            <a:ext cx="6035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panose="020B0506020203020204"/>
                <a:cs typeface="+mn-cs"/>
              </a:rPr>
              <a:t>Thank you for purchasing a </a:t>
            </a:r>
            <a:r>
              <a:rPr lang="en-US" altLang="en-US" sz="1100" dirty="0">
                <a:latin typeface="News Gothic Std" panose="020B0506020203020204"/>
              </a:rPr>
              <a:t>TRINITY PRO </a:t>
            </a:r>
            <a:r>
              <a:rPr lang="en-US" altLang="zh-CN" sz="1100" dirty="0">
                <a:latin typeface="News Gothic Std" panose="020B0506020203020204"/>
              </a:rPr>
              <a:t>36” Locker Cabinet</a:t>
            </a:r>
            <a:r>
              <a:rPr lang="en-US" sz="1100" dirty="0">
                <a:latin typeface="News Gothic Std" panose="020B0506020203020204"/>
                <a:cs typeface="+mn-cs"/>
              </a:rPr>
              <a:t>.  In order to register your product and receive streamlined customer service, please fill out the following Product Registration Form and (1) fax the form to 310.347.4134 (2) complete the Product Registration Form online at </a:t>
            </a:r>
            <a:r>
              <a:rPr lang="en-US" sz="1100" u="sng" dirty="0">
                <a:latin typeface="News Gothic Std" panose="020B0506020203020204"/>
                <a:cs typeface="+mn-cs"/>
              </a:rPr>
              <a:t>www.trinityii.com</a:t>
            </a:r>
            <a:r>
              <a:rPr lang="en-US" sz="1100" dirty="0">
                <a:latin typeface="News Gothic Std" panose="020B0506020203020204"/>
                <a:cs typeface="+mn-cs"/>
              </a:rPr>
              <a:t> or (3) scan and email the form to </a:t>
            </a:r>
            <a:r>
              <a:rPr lang="en-US" sz="1100" u="sng" dirty="0">
                <a:latin typeface="News Gothic Std" panose="020B0506020203020204"/>
                <a:cs typeface="+mn-cs"/>
              </a:rPr>
              <a:t>customerservice@trinityii.com</a:t>
            </a:r>
            <a:r>
              <a:rPr lang="en-US" sz="1100" dirty="0">
                <a:latin typeface="News Gothic Std" panose="020B0506020203020204"/>
                <a:cs typeface="+mn-cs"/>
              </a:rPr>
              <a:t>. Include a copy of your original receipt with your submission.</a:t>
            </a:r>
          </a:p>
        </p:txBody>
      </p:sp>
      <p:sp>
        <p:nvSpPr>
          <p:cNvPr id="10" name="Rectangle 9"/>
          <p:cNvSpPr>
            <a:spLocks noChangeArrowheads="1"/>
          </p:cNvSpPr>
          <p:nvPr/>
        </p:nvSpPr>
        <p:spPr bwMode="auto">
          <a:xfrm>
            <a:off x="609600" y="1524000"/>
            <a:ext cx="5791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mn-cs"/>
            </a:endParaRPr>
          </a:p>
          <a:p>
            <a:pPr>
              <a:defRPr/>
            </a:pPr>
            <a:endParaRPr lang="en-US" sz="1200" dirty="0">
              <a:cs typeface="+mn-cs"/>
            </a:endParaRPr>
          </a:p>
          <a:p>
            <a:pPr>
              <a:defRPr/>
            </a:pPr>
            <a:r>
              <a:rPr lang="en-US" sz="1200" dirty="0">
                <a:cs typeface="Arial" charset="0"/>
              </a:rPr>
              <a:t>First Name:                                   	Last Name:</a:t>
            </a:r>
          </a:p>
          <a:p>
            <a:pPr>
              <a:defRPr/>
            </a:pPr>
            <a:endParaRPr lang="en-US" sz="1200" dirty="0">
              <a:cs typeface="Arial" charset="0"/>
            </a:endParaRPr>
          </a:p>
          <a:p>
            <a:pPr>
              <a:defRPr/>
            </a:pPr>
            <a:r>
              <a:rPr lang="en-US" sz="1200" dirty="0">
                <a:cs typeface="Arial" charset="0"/>
              </a:rPr>
              <a:t>Address: </a:t>
            </a:r>
          </a:p>
          <a:p>
            <a:pPr>
              <a:defRPr/>
            </a:pPr>
            <a:endParaRPr lang="en-US" sz="1200" dirty="0">
              <a:cs typeface="Arial" charset="0"/>
            </a:endParaRPr>
          </a:p>
          <a:p>
            <a:pPr>
              <a:defRPr/>
            </a:pPr>
            <a:r>
              <a:rPr lang="en-US" sz="1200" dirty="0">
                <a:cs typeface="Arial" charset="0"/>
              </a:rPr>
              <a:t>City:                        		State:            Zip Code:</a:t>
            </a:r>
          </a:p>
          <a:p>
            <a:pPr>
              <a:defRPr/>
            </a:pPr>
            <a:endParaRPr lang="en-US" sz="1200" dirty="0">
              <a:cs typeface="Arial" charset="0"/>
            </a:endParaRPr>
          </a:p>
          <a:p>
            <a:pPr>
              <a:defRPr/>
            </a:pPr>
            <a:r>
              <a:rPr lang="en-US" sz="1200" dirty="0">
                <a:cs typeface="Arial" charset="0"/>
              </a:rPr>
              <a:t>Email Address:                                                  Phone:</a:t>
            </a:r>
          </a:p>
          <a:p>
            <a:pPr>
              <a:defRPr/>
            </a:pPr>
            <a:endParaRPr lang="en-US" sz="1200" dirty="0">
              <a:cs typeface="Arial" charset="0"/>
            </a:endParaRPr>
          </a:p>
          <a:p>
            <a:pPr>
              <a:defRPr/>
            </a:pPr>
            <a:r>
              <a:rPr lang="en-US" sz="1200" dirty="0">
                <a:cs typeface="Arial" charset="0"/>
              </a:rPr>
              <a:t>Product Model #:     TSNPBK-0610             Purchase Date:            /          /</a:t>
            </a:r>
          </a:p>
          <a:p>
            <a:pPr>
              <a:defRPr/>
            </a:pPr>
            <a:endParaRPr lang="en-US" sz="1200" dirty="0">
              <a:cs typeface="Arial" charset="0"/>
            </a:endParaRPr>
          </a:p>
          <a:p>
            <a:pPr>
              <a:defRPr/>
            </a:pPr>
            <a:r>
              <a:rPr lang="en-US" sz="1200" dirty="0">
                <a:cs typeface="Arial" charset="0"/>
              </a:rPr>
              <a:t>Location of Purchase: </a:t>
            </a:r>
          </a:p>
          <a:p>
            <a:pPr>
              <a:defRPr/>
            </a:pPr>
            <a:endParaRPr lang="en-US" sz="1200" dirty="0">
              <a:cs typeface="Arial" charset="0"/>
            </a:endParaRPr>
          </a:p>
          <a:p>
            <a:pPr>
              <a:lnSpc>
                <a:spcPct val="125000"/>
              </a:lnSpc>
              <a:defRPr/>
            </a:pPr>
            <a:r>
              <a:rPr lang="en-US" sz="1100" dirty="0">
                <a:cs typeface="Arial" charset="0"/>
              </a:rPr>
              <a:t>Please rate the importance of each feature (1=least important; 10=most important)</a:t>
            </a:r>
          </a:p>
          <a:p>
            <a:pPr>
              <a:lnSpc>
                <a:spcPct val="125000"/>
              </a:lnSpc>
              <a:defRPr/>
            </a:pPr>
            <a:r>
              <a:rPr lang="en-US" sz="1100" dirty="0">
                <a:cs typeface="Arial" charset="0"/>
              </a:rPr>
              <a:t>Quality             Price             Size/Capacity             Appearance             Other</a:t>
            </a:r>
          </a:p>
          <a:p>
            <a:pPr>
              <a:defRPr/>
            </a:pPr>
            <a:endParaRPr lang="en-US" sz="1100" dirty="0">
              <a:cs typeface="Arial" charset="0"/>
            </a:endParaRPr>
          </a:p>
          <a:p>
            <a:pPr>
              <a:lnSpc>
                <a:spcPct val="125000"/>
              </a:lnSpc>
              <a:defRPr/>
            </a:pPr>
            <a:r>
              <a:rPr lang="en-US" sz="1100" dirty="0">
                <a:cs typeface="Arial" charset="0"/>
              </a:rPr>
              <a:t>How did you hear about our product?</a:t>
            </a:r>
          </a:p>
          <a:p>
            <a:pPr>
              <a:lnSpc>
                <a:spcPct val="125000"/>
              </a:lnSpc>
              <a:defRPr/>
            </a:pPr>
            <a:r>
              <a:rPr lang="en-US" sz="1100" dirty="0">
                <a:cs typeface="Arial" charset="0"/>
              </a:rPr>
              <a:t>       Magazine Ad              Catalog              Salesperson              Word of Mouth </a:t>
            </a:r>
          </a:p>
          <a:p>
            <a:pPr>
              <a:lnSpc>
                <a:spcPct val="125000"/>
              </a:lnSpc>
              <a:defRPr/>
            </a:pPr>
            <a:r>
              <a:rPr lang="en-US" sz="1100" dirty="0">
                <a:cs typeface="Arial" charset="0"/>
              </a:rPr>
              <a:t>       Internet              Store Display              Other   </a:t>
            </a:r>
          </a:p>
          <a:p>
            <a:pPr>
              <a:defRPr/>
            </a:pPr>
            <a:endParaRPr lang="en-US" sz="1100" dirty="0">
              <a:cs typeface="Arial" charset="0"/>
            </a:endParaRPr>
          </a:p>
          <a:p>
            <a:pPr>
              <a:lnSpc>
                <a:spcPct val="125000"/>
              </a:lnSpc>
              <a:defRPr/>
            </a:pPr>
            <a:r>
              <a:rPr lang="en-US" sz="1100" dirty="0">
                <a:cs typeface="Arial" charset="0"/>
              </a:rPr>
              <a:t>Marital Status:	      	      Single		Married</a:t>
            </a:r>
          </a:p>
          <a:p>
            <a:pPr>
              <a:lnSpc>
                <a:spcPct val="125000"/>
              </a:lnSpc>
              <a:defRPr/>
            </a:pPr>
            <a:r>
              <a:rPr lang="en-US" sz="1100" dirty="0">
                <a:cs typeface="Arial" charset="0"/>
              </a:rPr>
              <a:t>Household Income:	      Below $50,000       $50,000-$150,000       $150,000+</a:t>
            </a:r>
          </a:p>
          <a:p>
            <a:pPr>
              <a:lnSpc>
                <a:spcPct val="125000"/>
              </a:lnSpc>
              <a:defRPr/>
            </a:pPr>
            <a:r>
              <a:rPr lang="en-US" sz="1100" dirty="0">
                <a:cs typeface="Arial" charset="0"/>
              </a:rPr>
              <a:t>Education:		      High School            College            Graduate School</a:t>
            </a:r>
          </a:p>
          <a:p>
            <a:pPr>
              <a:lnSpc>
                <a:spcPct val="125000"/>
              </a:lnSpc>
              <a:defRPr/>
            </a:pPr>
            <a:r>
              <a:rPr lang="en-US" sz="1100" dirty="0">
                <a:cs typeface="Arial" charset="0"/>
              </a:rPr>
              <a:t>Primary Residence:	      Own		Rent</a:t>
            </a:r>
          </a:p>
          <a:p>
            <a:pPr>
              <a:lnSpc>
                <a:spcPct val="125000"/>
              </a:lnSpc>
              <a:defRPr/>
            </a:pPr>
            <a:r>
              <a:rPr lang="en-US" sz="1100" dirty="0">
                <a:cs typeface="Arial" charset="0"/>
              </a:rPr>
              <a:t>Comments/Suggestions:</a:t>
            </a:r>
          </a:p>
          <a:p>
            <a:pPr>
              <a:defRPr/>
            </a:pPr>
            <a:endParaRPr lang="en-US" sz="1200" dirty="0">
              <a:cs typeface="Arial" charset="0"/>
            </a:endParaRPr>
          </a:p>
          <a:p>
            <a:pPr>
              <a:defRPr/>
            </a:pPr>
            <a:endParaRPr lang="en-US" sz="1200" dirty="0">
              <a:cs typeface="Arial" charset="0"/>
            </a:endParaRPr>
          </a:p>
          <a:p>
            <a:pPr>
              <a:defRPr/>
            </a:pPr>
            <a:endParaRPr lang="en-US" sz="1200" dirty="0">
              <a:cs typeface="Arial" charset="0"/>
            </a:endParaRPr>
          </a:p>
        </p:txBody>
      </p:sp>
      <p:sp>
        <p:nvSpPr>
          <p:cNvPr id="12" name="Rectangle 76"/>
          <p:cNvSpPr>
            <a:spLocks noChangeArrowheads="1"/>
          </p:cNvSpPr>
          <p:nvPr/>
        </p:nvSpPr>
        <p:spPr bwMode="auto">
          <a:xfrm>
            <a:off x="304800" y="476250"/>
            <a:ext cx="2578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PRODUCT REGISTRATION</a:t>
            </a:r>
          </a:p>
        </p:txBody>
      </p:sp>
      <p:grpSp>
        <p:nvGrpSpPr>
          <p:cNvPr id="13" name="Group 77"/>
          <p:cNvGrpSpPr>
            <a:grpSpLocks/>
          </p:cNvGrpSpPr>
          <p:nvPr/>
        </p:nvGrpSpPr>
        <p:grpSpPr bwMode="auto">
          <a:xfrm>
            <a:off x="336550" y="496888"/>
            <a:ext cx="6140450" cy="304800"/>
            <a:chOff x="480" y="619"/>
            <a:chExt cx="3552" cy="192"/>
          </a:xfrm>
        </p:grpSpPr>
        <p:sp>
          <p:nvSpPr>
            <p:cNvPr id="14" name="Line 78"/>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 name="Line 79"/>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6" name="Line 84"/>
          <p:cNvSpPr>
            <a:spLocks noChangeShapeType="1"/>
          </p:cNvSpPr>
          <p:nvPr/>
        </p:nvSpPr>
        <p:spPr bwMode="auto">
          <a:xfrm>
            <a:off x="16002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 name="Line 85"/>
          <p:cNvSpPr>
            <a:spLocks noChangeShapeType="1"/>
          </p:cNvSpPr>
          <p:nvPr/>
        </p:nvSpPr>
        <p:spPr bwMode="auto">
          <a:xfrm>
            <a:off x="43434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8" name="Line 86"/>
          <p:cNvSpPr>
            <a:spLocks noChangeShapeType="1"/>
          </p:cNvSpPr>
          <p:nvPr/>
        </p:nvSpPr>
        <p:spPr bwMode="auto">
          <a:xfrm>
            <a:off x="1447800" y="25400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9" name="Line 87"/>
          <p:cNvSpPr>
            <a:spLocks noChangeShapeType="1"/>
          </p:cNvSpPr>
          <p:nvPr/>
        </p:nvSpPr>
        <p:spPr bwMode="auto">
          <a:xfrm>
            <a:off x="1104900" y="29083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0" name="Line 88"/>
          <p:cNvSpPr>
            <a:spLocks noChangeShapeType="1"/>
          </p:cNvSpPr>
          <p:nvPr/>
        </p:nvSpPr>
        <p:spPr bwMode="auto">
          <a:xfrm>
            <a:off x="3898900" y="29083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1" name="Line 89"/>
          <p:cNvSpPr>
            <a:spLocks noChangeShapeType="1"/>
          </p:cNvSpPr>
          <p:nvPr/>
        </p:nvSpPr>
        <p:spPr bwMode="auto">
          <a:xfrm>
            <a:off x="5105400" y="29083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2" name="Line 90"/>
          <p:cNvSpPr>
            <a:spLocks noChangeShapeType="1"/>
          </p:cNvSpPr>
          <p:nvPr/>
        </p:nvSpPr>
        <p:spPr bwMode="auto">
          <a:xfrm>
            <a:off x="1866900" y="3251200"/>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3" name="Line 91"/>
          <p:cNvSpPr>
            <a:spLocks noChangeShapeType="1"/>
          </p:cNvSpPr>
          <p:nvPr/>
        </p:nvSpPr>
        <p:spPr bwMode="auto">
          <a:xfrm>
            <a:off x="4495800" y="3251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4" name="Line 92"/>
          <p:cNvSpPr>
            <a:spLocks noChangeShapeType="1"/>
          </p:cNvSpPr>
          <p:nvPr/>
        </p:nvSpPr>
        <p:spPr bwMode="auto">
          <a:xfrm>
            <a:off x="1983509" y="3654135"/>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mn-cs"/>
            </a:endParaRPr>
          </a:p>
        </p:txBody>
      </p:sp>
      <p:sp>
        <p:nvSpPr>
          <p:cNvPr id="25" name="Line 93"/>
          <p:cNvSpPr>
            <a:spLocks noChangeShapeType="1"/>
          </p:cNvSpPr>
          <p:nvPr/>
        </p:nvSpPr>
        <p:spPr bwMode="auto">
          <a:xfrm>
            <a:off x="48006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 name="Line 94"/>
          <p:cNvSpPr>
            <a:spLocks noChangeShapeType="1"/>
          </p:cNvSpPr>
          <p:nvPr/>
        </p:nvSpPr>
        <p:spPr bwMode="auto">
          <a:xfrm>
            <a:off x="52578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7" name="Line 95"/>
          <p:cNvSpPr>
            <a:spLocks noChangeShapeType="1"/>
          </p:cNvSpPr>
          <p:nvPr/>
        </p:nvSpPr>
        <p:spPr bwMode="auto">
          <a:xfrm>
            <a:off x="57150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8" name="Line 96"/>
          <p:cNvSpPr>
            <a:spLocks noChangeShapeType="1"/>
          </p:cNvSpPr>
          <p:nvPr/>
        </p:nvSpPr>
        <p:spPr bwMode="auto">
          <a:xfrm>
            <a:off x="2336800" y="4000500"/>
            <a:ext cx="368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9" name="Line 97"/>
          <p:cNvSpPr>
            <a:spLocks noChangeShapeType="1"/>
          </p:cNvSpPr>
          <p:nvPr/>
        </p:nvSpPr>
        <p:spPr bwMode="auto">
          <a:xfrm>
            <a:off x="11557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 name="Line 98"/>
          <p:cNvSpPr>
            <a:spLocks noChangeShapeType="1"/>
          </p:cNvSpPr>
          <p:nvPr/>
        </p:nvSpPr>
        <p:spPr bwMode="auto">
          <a:xfrm>
            <a:off x="19812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1" name="Line 100"/>
          <p:cNvSpPr>
            <a:spLocks noChangeShapeType="1"/>
          </p:cNvSpPr>
          <p:nvPr/>
        </p:nvSpPr>
        <p:spPr bwMode="auto">
          <a:xfrm>
            <a:off x="335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2" name="Line 101"/>
          <p:cNvSpPr>
            <a:spLocks noChangeShapeType="1"/>
          </p:cNvSpPr>
          <p:nvPr/>
        </p:nvSpPr>
        <p:spPr bwMode="auto">
          <a:xfrm>
            <a:off x="462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3" name="Line 102"/>
          <p:cNvSpPr>
            <a:spLocks noChangeShapeType="1"/>
          </p:cNvSpPr>
          <p:nvPr/>
        </p:nvSpPr>
        <p:spPr bwMode="auto">
          <a:xfrm>
            <a:off x="54864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 name="Rectangle 110"/>
          <p:cNvSpPr>
            <a:spLocks noChangeArrowheads="1"/>
          </p:cNvSpPr>
          <p:nvPr/>
        </p:nvSpPr>
        <p:spPr bwMode="auto">
          <a:xfrm>
            <a:off x="736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5" name="Rectangle 111"/>
          <p:cNvSpPr>
            <a:spLocks noChangeArrowheads="1"/>
          </p:cNvSpPr>
          <p:nvPr/>
        </p:nvSpPr>
        <p:spPr bwMode="auto">
          <a:xfrm>
            <a:off x="7366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6" name="Rectangle 112"/>
          <p:cNvSpPr>
            <a:spLocks noChangeArrowheads="1"/>
          </p:cNvSpPr>
          <p:nvPr/>
        </p:nvSpPr>
        <p:spPr bwMode="auto">
          <a:xfrm>
            <a:off x="31242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7" name="Rectangle 113"/>
          <p:cNvSpPr>
            <a:spLocks noChangeArrowheads="1"/>
          </p:cNvSpPr>
          <p:nvPr/>
        </p:nvSpPr>
        <p:spPr bwMode="auto">
          <a:xfrm>
            <a:off x="31242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8" name="Rectangle 114"/>
          <p:cNvSpPr>
            <a:spLocks noChangeArrowheads="1"/>
          </p:cNvSpPr>
          <p:nvPr/>
        </p:nvSpPr>
        <p:spPr bwMode="auto">
          <a:xfrm>
            <a:off x="17780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 name="Rectangle 115"/>
          <p:cNvSpPr>
            <a:spLocks noChangeArrowheads="1"/>
          </p:cNvSpPr>
          <p:nvPr/>
        </p:nvSpPr>
        <p:spPr bwMode="auto">
          <a:xfrm>
            <a:off x="2133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0" name="Rectangle 116"/>
          <p:cNvSpPr>
            <a:spLocks noChangeArrowheads="1"/>
          </p:cNvSpPr>
          <p:nvPr/>
        </p:nvSpPr>
        <p:spPr bwMode="auto">
          <a:xfrm>
            <a:off x="44704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1" name="Rectangle 117"/>
          <p:cNvSpPr>
            <a:spLocks noChangeArrowheads="1"/>
          </p:cNvSpPr>
          <p:nvPr/>
        </p:nvSpPr>
        <p:spPr bwMode="auto">
          <a:xfrm>
            <a:off x="25654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2" name="Rectangle 118"/>
          <p:cNvSpPr>
            <a:spLocks noChangeArrowheads="1"/>
          </p:cNvSpPr>
          <p:nvPr/>
        </p:nvSpPr>
        <p:spPr bwMode="auto">
          <a:xfrm>
            <a:off x="41656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3" name="Rectangle 119"/>
          <p:cNvSpPr>
            <a:spLocks noChangeArrowheads="1"/>
          </p:cNvSpPr>
          <p:nvPr/>
        </p:nvSpPr>
        <p:spPr bwMode="auto">
          <a:xfrm>
            <a:off x="25654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4" name="Rectangle 120"/>
          <p:cNvSpPr>
            <a:spLocks noChangeArrowheads="1"/>
          </p:cNvSpPr>
          <p:nvPr/>
        </p:nvSpPr>
        <p:spPr bwMode="auto">
          <a:xfrm>
            <a:off x="37719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5" name="Rectangle 121"/>
          <p:cNvSpPr>
            <a:spLocks noChangeArrowheads="1"/>
          </p:cNvSpPr>
          <p:nvPr/>
        </p:nvSpPr>
        <p:spPr bwMode="auto">
          <a:xfrm>
            <a:off x="51943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6" name="Rectangle 123"/>
          <p:cNvSpPr>
            <a:spLocks noChangeArrowheads="1"/>
          </p:cNvSpPr>
          <p:nvPr/>
        </p:nvSpPr>
        <p:spPr bwMode="auto">
          <a:xfrm>
            <a:off x="25654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7" name="Rectangle 124"/>
          <p:cNvSpPr>
            <a:spLocks noChangeArrowheads="1"/>
          </p:cNvSpPr>
          <p:nvPr/>
        </p:nvSpPr>
        <p:spPr bwMode="auto">
          <a:xfrm>
            <a:off x="41656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8" name="Rectangle 125"/>
          <p:cNvSpPr>
            <a:spLocks noChangeArrowheads="1"/>
          </p:cNvSpPr>
          <p:nvPr/>
        </p:nvSpPr>
        <p:spPr bwMode="auto">
          <a:xfrm>
            <a:off x="2565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9" name="Rectangle 126"/>
          <p:cNvSpPr>
            <a:spLocks noChangeArrowheads="1"/>
          </p:cNvSpPr>
          <p:nvPr/>
        </p:nvSpPr>
        <p:spPr bwMode="auto">
          <a:xfrm>
            <a:off x="37719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0" name="Rectangle 128"/>
          <p:cNvSpPr>
            <a:spLocks noChangeArrowheads="1"/>
          </p:cNvSpPr>
          <p:nvPr/>
        </p:nvSpPr>
        <p:spPr bwMode="auto">
          <a:xfrm>
            <a:off x="4724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 name="Rectangle 129"/>
          <p:cNvSpPr>
            <a:spLocks noChangeArrowheads="1"/>
          </p:cNvSpPr>
          <p:nvPr/>
        </p:nvSpPr>
        <p:spPr bwMode="auto">
          <a:xfrm>
            <a:off x="676275" y="6959600"/>
            <a:ext cx="5334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2" name="Line 132"/>
          <p:cNvSpPr>
            <a:spLocks noChangeShapeType="1"/>
          </p:cNvSpPr>
          <p:nvPr/>
        </p:nvSpPr>
        <p:spPr bwMode="auto">
          <a:xfrm>
            <a:off x="203200" y="50800"/>
            <a:ext cx="0" cy="914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53" name="Picture 134" descr="scis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02475">
            <a:off x="89133" y="6654165"/>
            <a:ext cx="306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5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2285" y="8552283"/>
            <a:ext cx="1536700" cy="393170"/>
          </a:xfrm>
        </p:spPr>
        <p:txBody>
          <a:bodyPr/>
          <a:lstStyle/>
          <a:p>
            <a:pPr algn="l">
              <a:defRPr/>
            </a:pPr>
            <a:r>
              <a:rPr lang="en-US" dirty="0">
                <a:latin typeface="News Gothic Std"/>
              </a:rPr>
              <a:t>9</a:t>
            </a:r>
          </a:p>
        </p:txBody>
      </p:sp>
    </p:spTree>
    <p:extLst>
      <p:ext uri="{BB962C8B-B14F-4D97-AF65-F5344CB8AC3E}">
        <p14:creationId xmlns:p14="http://schemas.microsoft.com/office/powerpoint/2010/main" val="73052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609600" y="16764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latin typeface="News Gothic Std"/>
              <a:cs typeface="News Gothic Std"/>
            </a:endParaRPr>
          </a:p>
        </p:txBody>
      </p:sp>
      <p:sp>
        <p:nvSpPr>
          <p:cNvPr id="16419" name="Rectangle 35"/>
          <p:cNvSpPr>
            <a:spLocks noChangeArrowheads="1"/>
          </p:cNvSpPr>
          <p:nvPr/>
        </p:nvSpPr>
        <p:spPr bwMode="auto">
          <a:xfrm>
            <a:off x="304800" y="476250"/>
            <a:ext cx="3275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1 YEAR LIMITED WARRANTY</a:t>
            </a:r>
          </a:p>
        </p:txBody>
      </p:sp>
      <p:grpSp>
        <p:nvGrpSpPr>
          <p:cNvPr id="19459" name="Group 36"/>
          <p:cNvGrpSpPr>
            <a:grpSpLocks/>
          </p:cNvGrpSpPr>
          <p:nvPr/>
        </p:nvGrpSpPr>
        <p:grpSpPr bwMode="auto">
          <a:xfrm>
            <a:off x="336550" y="496888"/>
            <a:ext cx="6140450" cy="304800"/>
            <a:chOff x="480" y="619"/>
            <a:chExt cx="3552" cy="192"/>
          </a:xfrm>
        </p:grpSpPr>
        <p:sp>
          <p:nvSpPr>
            <p:cNvPr id="16421"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6422"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9461" name="TextBox 1"/>
          <p:cNvSpPr txBox="1">
            <a:spLocks noChangeArrowheads="1"/>
          </p:cNvSpPr>
          <p:nvPr/>
        </p:nvSpPr>
        <p:spPr bwMode="auto">
          <a:xfrm>
            <a:off x="342900" y="927100"/>
            <a:ext cx="6108700" cy="740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50000"/>
              </a:lnSpc>
              <a:spcBef>
                <a:spcPct val="50000"/>
              </a:spcBef>
            </a:pPr>
            <a:r>
              <a:rPr lang="en-US" altLang="en-US" sz="1200" b="1" dirty="0">
                <a:solidFill>
                  <a:srgbClr val="FB6E05"/>
                </a:solidFill>
                <a:latin typeface="News Gothic Std" panose="020B0506020203020204"/>
              </a:rPr>
              <a:t>TRINITY PRO 36” Locker Cabinet</a:t>
            </a:r>
          </a:p>
          <a:p>
            <a:pPr algn="ctr" eaLnBrk="1" hangingPunct="1">
              <a:lnSpc>
                <a:spcPct val="50000"/>
              </a:lnSpc>
              <a:spcBef>
                <a:spcPct val="50000"/>
              </a:spcBef>
            </a:pPr>
            <a:r>
              <a:rPr lang="en-US" altLang="en-US" sz="1200" b="1" dirty="0">
                <a:solidFill>
                  <a:srgbClr val="FB6E05"/>
                </a:solidFill>
                <a:latin typeface="News Gothic Std" panose="020B0506020203020204"/>
              </a:rPr>
              <a:t>Model # TSNPBK-0610</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International Industries (“Trinity”) warrants to the original consumer purchaser (“Purchaser”) of the </a:t>
            </a:r>
            <a:r>
              <a:rPr lang="en-US" altLang="en-US" sz="1050" dirty="0">
                <a:latin typeface="News Gothic Std" panose="020B0506020203020204"/>
              </a:rPr>
              <a:t>TRINITY PRO 36” Locker Cabinet </a:t>
            </a:r>
            <a:r>
              <a:rPr lang="en-US" sz="1050" dirty="0">
                <a:latin typeface="News Gothic Std"/>
                <a:cs typeface="Arial" panose="020B0604020202020204" pitchFamily="34" charset="0"/>
              </a:rPr>
              <a:t>(“Product”) that each Product shall be free from defects in workmanship and materials for a period of 1 year from the date of original purchase.  Trinity’s obligation under this warranty shall be limited to repair or replacement of, or adequate compensation for the Product which shall not be greater than the amount of the purchase price of the Product, at the option of Trinity, during the warranty period.  All replaced parts and Products become the property of Trinity and must be returned to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This warranty excludes normal wear and tear of the Product and its parts or components, and damage arising from any of the following: negligent use or misuse of the Product, use contrary to this User’s Manual, or alteration by any one other than Trinity.  The warranty period of 1 year shall not be extended or renewed by the repair or replacement of, or compensation for, the Product.  Any warranty implied by applicable law is limited in duration to one year from the date of purchase and is subject to the same conditions and limitations as is provided for our express warranty.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Except as set forth herein, and to the extent of applicable there are no warranties on this Product either express or implied, and Trinity disclaims all warranties including, but not limited to, any implied warranties of merchantability, infringement or fitness for a particular purpose.  No warranty or guarantee given by any person, firm, or corporation with respect to this product shall be binding on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If your Product is defective or otherwise requires service or parts, please call TRINITY Customer Service toll-free at (800) 985-5506, between 5:00 a.m. and 5:00 p.m., PST.  Please tell us which model you purchased, the date of the purchase, and the problem with your Product.  A copy of your original purchase receipt must accompany your service request.</a:t>
            </a:r>
          </a:p>
          <a:p>
            <a:pPr eaLnBrk="1" hangingPunct="1"/>
            <a:endParaRPr lang="en-US" sz="900" dirty="0">
              <a:latin typeface="News Gothic Std"/>
              <a:cs typeface="Arial" panose="020B0604020202020204" pitchFamily="34" charset="0"/>
            </a:endParaRPr>
          </a:p>
          <a:p>
            <a:pPr algn="ctr" eaLnBrk="1" hangingPunct="1">
              <a:spcBef>
                <a:spcPct val="50000"/>
              </a:spcBef>
            </a:pPr>
            <a:r>
              <a:rPr lang="en-US" sz="1200" b="1" dirty="0">
                <a:solidFill>
                  <a:srgbClr val="FB6E05"/>
                </a:solidFill>
                <a:latin typeface="News Gothic Std"/>
                <a:cs typeface="Arial" panose="020B0604020202020204" pitchFamily="34" charset="0"/>
              </a:rPr>
              <a:t>LIMITATION OF REMEDIES AND LIABILITY</a:t>
            </a:r>
            <a:endParaRPr lang="en-US" sz="1200" dirty="0">
              <a:latin typeface="News Gothic Std"/>
              <a:cs typeface="Arial" panose="020B0604020202020204" pitchFamily="34" charset="0"/>
            </a:endParaRP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(and its employees, officers, members, managers, affiliates an</a:t>
            </a:r>
            <a:r>
              <a:rPr lang="en-US" altLang="zh-CN" sz="1050" dirty="0">
                <a:latin typeface="News Gothic Std"/>
                <a:cs typeface="Arial" panose="020B0604020202020204" pitchFamily="34" charset="0"/>
              </a:rPr>
              <a:t>d</a:t>
            </a:r>
            <a:r>
              <a:rPr lang="en-US" sz="1050" dirty="0">
                <a:latin typeface="News Gothic Std"/>
                <a:cs typeface="Arial" panose="020B0604020202020204" pitchFamily="34" charset="0"/>
              </a:rPr>
              <a:t> assigns) shall not be liable for any incidental, consequential, special, indirect, remote, special or punitive damages for breach of any warranty, express or implied, including, but not limited to, lost profits, lost savings, loss of anticipated benefits and attorneys’ fees, which arise out of the purchase, use or inability to use the Product, whether arising out of contract, negligence, strict tort, product liability, or any other legal theory on which a claim is based. As noted above, to the extent damages are allowed by our express warranty or by applicable law, those damages may not exceed the purchase price paid for the Product. Without limiting the foregoing Purchaser assumes all risk and liability for loss, damage or injury to Purchaser and Purchaser’s property and to others and their property arising out of the use, misuse, or inability to use this Product.  This limited warranty shall not extend to anyone other than the original purchaser of this product, is nontransferable and states your exclusive remedy.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Some states do not allow the exclusion or limitation of incidental, consequential, special, or punitive damages, so the above limitation or exclusion may not apply to you.  The above warranty gives you specific legal rights, and you may have other rights which vary from state to state.</a:t>
            </a:r>
          </a:p>
        </p:txBody>
      </p:sp>
      <p:grpSp>
        <p:nvGrpSpPr>
          <p:cNvPr id="13" name="Group 39"/>
          <p:cNvGrpSpPr>
            <a:grpSpLocks/>
          </p:cNvGrpSpPr>
          <p:nvPr/>
        </p:nvGrpSpPr>
        <p:grpSpPr bwMode="auto">
          <a:xfrm>
            <a:off x="5943600" y="8458200"/>
            <a:ext cx="698500" cy="534988"/>
            <a:chOff x="1992" y="5399"/>
            <a:chExt cx="440" cy="337"/>
          </a:xfrm>
        </p:grpSpPr>
        <p:pic>
          <p:nvPicPr>
            <p:cNvPr id="14"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7"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panose="020B0506020203020204"/>
                <a:cs typeface="+mn-cs"/>
              </a:rPr>
              <a:t>© 2020 TRINITY - 800.985.5506</a:t>
            </a:r>
          </a:p>
        </p:txBody>
      </p:sp>
      <p:sp>
        <p:nvSpPr>
          <p:cNvPr id="18" name="Slide Number Placeholder 2"/>
          <p:cNvSpPr>
            <a:spLocks noGrp="1"/>
          </p:cNvSpPr>
          <p:nvPr>
            <p:ph type="sldNum" sz="quarter" idx="12"/>
          </p:nvPr>
        </p:nvSpPr>
        <p:spPr>
          <a:xfrm>
            <a:off x="4940300" y="8574618"/>
            <a:ext cx="1536700" cy="393170"/>
          </a:xfrm>
        </p:spPr>
        <p:txBody>
          <a:bodyPr/>
          <a:lstStyle/>
          <a:p>
            <a:pPr>
              <a:defRPr/>
            </a:pPr>
            <a:r>
              <a:rPr lang="en-US" dirty="0">
                <a:latin typeface="News Gothic Std"/>
              </a:rPr>
              <a:t>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 descr="trinity waterm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450" y="2057400"/>
            <a:ext cx="5753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365125" y="2919413"/>
            <a:ext cx="6111875"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b="1" dirty="0">
                <a:solidFill>
                  <a:srgbClr val="FB6E05"/>
                </a:solidFill>
                <a:latin typeface="News Gothic Std"/>
                <a:cs typeface="News Gothic Std"/>
              </a:rPr>
              <a:t>TRINITY Customer Service</a:t>
            </a:r>
          </a:p>
          <a:p>
            <a:pPr algn="ctr">
              <a:defRPr/>
            </a:pPr>
            <a:r>
              <a:rPr lang="en-US" sz="1800" b="1" dirty="0">
                <a:solidFill>
                  <a:srgbClr val="FB6E05"/>
                </a:solidFill>
                <a:latin typeface="News Gothic Std"/>
                <a:cs typeface="News Gothic Std"/>
              </a:rPr>
              <a:t>TEL: 800.985.5506</a:t>
            </a:r>
          </a:p>
          <a:p>
            <a:pPr algn="ctr">
              <a:defRPr/>
            </a:pPr>
            <a:r>
              <a:rPr lang="en-US" sz="1800" b="1" dirty="0">
                <a:solidFill>
                  <a:srgbClr val="FB6E05"/>
                </a:solidFill>
                <a:latin typeface="News Gothic Std"/>
                <a:cs typeface="News Gothic Std"/>
              </a:rPr>
              <a:t>FAX: 310.347.4134</a:t>
            </a:r>
          </a:p>
          <a:p>
            <a:pPr algn="ctr">
              <a:defRPr/>
            </a:pPr>
            <a:r>
              <a:rPr lang="en-US" sz="1800" b="1" dirty="0">
                <a:solidFill>
                  <a:srgbClr val="FB6E05"/>
                </a:solidFill>
                <a:latin typeface="News Gothic Std"/>
                <a:cs typeface="News Gothic Std"/>
              </a:rPr>
              <a:t>EMAIL: </a:t>
            </a:r>
            <a:r>
              <a:rPr lang="en-US" sz="1800" b="1" u="sng" dirty="0" err="1">
                <a:solidFill>
                  <a:srgbClr val="FB6E05"/>
                </a:solidFill>
                <a:latin typeface="News Gothic Std"/>
                <a:cs typeface="News Gothic Std"/>
              </a:rPr>
              <a:t>customerservice@trinityii.com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dirty="0">
                <a:solidFill>
                  <a:srgbClr val="FB6E05"/>
                </a:solidFill>
                <a:latin typeface="News Gothic Std"/>
                <a:cs typeface="News Gothic Std"/>
              </a:rPr>
              <a:t>Monday through Friday</a:t>
            </a:r>
          </a:p>
          <a:p>
            <a:pPr algn="ctr">
              <a:defRPr/>
            </a:pPr>
            <a:r>
              <a:rPr lang="en-US" sz="1800" b="1" dirty="0">
                <a:solidFill>
                  <a:srgbClr val="FB6E05"/>
                </a:solidFill>
                <a:latin typeface="News Gothic Std"/>
                <a:cs typeface="News Gothic Std"/>
              </a:rPr>
              <a:t> 5:00 AM – 5:00 PM (PST)</a:t>
            </a: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u="sng" dirty="0" err="1">
                <a:solidFill>
                  <a:srgbClr val="FB6E05"/>
                </a:solidFill>
                <a:latin typeface="News Gothic Std"/>
                <a:cs typeface="News Gothic Std"/>
              </a:rPr>
              <a:t>www.trinityii.com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p:txBody>
      </p:sp>
      <p:sp>
        <p:nvSpPr>
          <p:cNvPr id="19467" name="Text Box 11"/>
          <p:cNvSpPr txBox="1">
            <a:spLocks noChangeArrowheads="1"/>
          </p:cNvSpPr>
          <p:nvPr/>
        </p:nvSpPr>
        <p:spPr bwMode="auto">
          <a:xfrm>
            <a:off x="931334" y="1871133"/>
            <a:ext cx="5181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latin typeface="News Gothic Std"/>
                <a:cs typeface="News Gothic Std"/>
              </a:rPr>
              <a:t>QUESTIONS? NEED PARTS? </a:t>
            </a:r>
          </a:p>
          <a:p>
            <a:pPr algn="ctr">
              <a:defRPr/>
            </a:pPr>
            <a:r>
              <a:rPr lang="en-US" sz="1600" b="1" dirty="0">
                <a:latin typeface="News Gothic Std"/>
                <a:cs typeface="News Gothic Std"/>
              </a:rPr>
              <a:t>WE ARE HERE TO HELP!</a:t>
            </a:r>
          </a:p>
          <a:p>
            <a:pPr algn="ctr">
              <a:defRPr/>
            </a:pPr>
            <a:endParaRPr lang="en-US" sz="1400" b="1" dirty="0">
              <a:latin typeface="News Gothic Std"/>
              <a:cs typeface="News Gothic Std"/>
            </a:endParaRPr>
          </a:p>
          <a:p>
            <a:pPr algn="ctr">
              <a:defRPr/>
            </a:pPr>
            <a:r>
              <a:rPr lang="en-US" sz="1400" b="1" dirty="0">
                <a:latin typeface="News Gothic Std"/>
                <a:cs typeface="News Gothic Std"/>
              </a:rPr>
              <a:t>Please feel free to contact us.  There are no questions too small, or any problems too big.  We’re committed to providing our customers with the highest level of service.</a:t>
            </a:r>
          </a:p>
        </p:txBody>
      </p:sp>
      <p:sp>
        <p:nvSpPr>
          <p:cNvPr id="19469" name="Rectangle 13"/>
          <p:cNvSpPr>
            <a:spLocks noChangeArrowheads="1"/>
          </p:cNvSpPr>
          <p:nvPr/>
        </p:nvSpPr>
        <p:spPr bwMode="auto">
          <a:xfrm>
            <a:off x="304800" y="47625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CONTACT US</a:t>
            </a:r>
          </a:p>
        </p:txBody>
      </p:sp>
      <p:grpSp>
        <p:nvGrpSpPr>
          <p:cNvPr id="21509" name="Group 14"/>
          <p:cNvGrpSpPr>
            <a:grpSpLocks/>
          </p:cNvGrpSpPr>
          <p:nvPr/>
        </p:nvGrpSpPr>
        <p:grpSpPr bwMode="auto">
          <a:xfrm>
            <a:off x="336550" y="496888"/>
            <a:ext cx="6140450" cy="304800"/>
            <a:chOff x="480" y="619"/>
            <a:chExt cx="3552" cy="192"/>
          </a:xfrm>
        </p:grpSpPr>
        <p:sp>
          <p:nvSpPr>
            <p:cNvPr id="19471" name="Line 1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9472" name="Line 1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1"/>
          <p:cNvGrpSpPr>
            <a:grpSpLocks/>
          </p:cNvGrpSpPr>
          <p:nvPr/>
        </p:nvGrpSpPr>
        <p:grpSpPr bwMode="auto">
          <a:xfrm>
            <a:off x="0" y="1447800"/>
            <a:ext cx="6858000" cy="781050"/>
            <a:chOff x="0" y="804"/>
            <a:chExt cx="4320" cy="492"/>
          </a:xfrm>
        </p:grpSpPr>
        <p:sp>
          <p:nvSpPr>
            <p:cNvPr id="43012" name="Rectangle 4"/>
            <p:cNvSpPr>
              <a:spLocks noChangeArrowheads="1"/>
            </p:cNvSpPr>
            <p:nvPr/>
          </p:nvSpPr>
          <p:spPr bwMode="auto">
            <a:xfrm>
              <a:off x="0" y="816"/>
              <a:ext cx="4320" cy="480"/>
            </a:xfrm>
            <a:prstGeom prst="rect">
              <a:avLst/>
            </a:prstGeom>
            <a:solidFill>
              <a:srgbClr val="FB6E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3017" name="Rectangle 9"/>
            <p:cNvSpPr>
              <a:spLocks noChangeArrowheads="1"/>
            </p:cNvSpPr>
            <p:nvPr/>
          </p:nvSpPr>
          <p:spPr bwMode="auto">
            <a:xfrm>
              <a:off x="336" y="804"/>
              <a:ext cx="3744" cy="48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dirty="0">
                  <a:solidFill>
                    <a:schemeClr val="bg1"/>
                  </a:solidFill>
                  <a:latin typeface="News Gothic Std"/>
                  <a:cs typeface="News Gothic Std"/>
                </a:rPr>
                <a:t>OWNER’S MANUAL</a:t>
              </a:r>
            </a:p>
          </p:txBody>
        </p:sp>
      </p:grpSp>
      <p:pic>
        <p:nvPicPr>
          <p:cNvPr id="19" name="Picture 2">
            <a:extLst>
              <a:ext uri="{FF2B5EF4-FFF2-40B4-BE49-F238E27FC236}">
                <a16:creationId xmlns:a16="http://schemas.microsoft.com/office/drawing/2014/main" id="{883B4ECB-C1F4-41D3-896E-4389F9CCE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 y="7338402"/>
            <a:ext cx="6894563" cy="182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4A9AA4D4-9E22-43A1-ACB4-B686410B7A86}"/>
              </a:ext>
            </a:extLst>
          </p:cNvPr>
          <p:cNvPicPr>
            <a:picLocks noChangeAspect="1"/>
          </p:cNvPicPr>
          <p:nvPr/>
        </p:nvPicPr>
        <p:blipFill>
          <a:blip r:embed="rId4">
            <a:grayscl/>
          </a:blip>
          <a:stretch>
            <a:fillRect/>
          </a:stretch>
        </p:blipFill>
        <p:spPr>
          <a:xfrm>
            <a:off x="2490655" y="403561"/>
            <a:ext cx="1828801" cy="688802"/>
          </a:xfrm>
          <a:prstGeom prst="rect">
            <a:avLst/>
          </a:prstGeom>
        </p:spPr>
      </p:pic>
      <p:pic>
        <p:nvPicPr>
          <p:cNvPr id="2" name="Picture 1">
            <a:extLst>
              <a:ext uri="{FF2B5EF4-FFF2-40B4-BE49-F238E27FC236}">
                <a16:creationId xmlns:a16="http://schemas.microsoft.com/office/drawing/2014/main" id="{0CDAF626-CE6D-44C9-8367-D4046A953E7C}"/>
              </a:ext>
            </a:extLst>
          </p:cNvPr>
          <p:cNvPicPr>
            <a:picLocks noChangeAspect="1"/>
          </p:cNvPicPr>
          <p:nvPr/>
        </p:nvPicPr>
        <p:blipFill>
          <a:blip r:embed="rId5"/>
          <a:stretch>
            <a:fillRect/>
          </a:stretch>
        </p:blipFill>
        <p:spPr>
          <a:xfrm>
            <a:off x="1320042" y="3642814"/>
            <a:ext cx="4170025" cy="1121761"/>
          </a:xfrm>
          <a:prstGeom prst="rect">
            <a:avLst/>
          </a:prstGeom>
        </p:spPr>
      </p:pic>
      <p:sp>
        <p:nvSpPr>
          <p:cNvPr id="15" name="Text Box 10">
            <a:extLst>
              <a:ext uri="{FF2B5EF4-FFF2-40B4-BE49-F238E27FC236}">
                <a16:creationId xmlns:a16="http://schemas.microsoft.com/office/drawing/2014/main" id="{A246D06F-7400-46CF-A21E-CD4913BF216B}"/>
              </a:ext>
            </a:extLst>
          </p:cNvPr>
          <p:cNvSpPr txBox="1">
            <a:spLocks noChangeArrowheads="1"/>
          </p:cNvSpPr>
          <p:nvPr/>
        </p:nvSpPr>
        <p:spPr bwMode="auto">
          <a:xfrm>
            <a:off x="-177800" y="5910617"/>
            <a:ext cx="6858000" cy="582595"/>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1800" b="1" dirty="0">
                <a:latin typeface="News Gothic Std" panose="020B0506020203020204"/>
                <a:cs typeface="News Gothic Std"/>
              </a:rPr>
              <a:t>TRINITY PRO </a:t>
            </a:r>
            <a:r>
              <a:rPr lang="en-US" altLang="zh-CN" sz="1800" b="1" dirty="0">
                <a:latin typeface="News Gothic Std" panose="020B0506020203020204"/>
                <a:cs typeface="News Gothic Std"/>
              </a:rPr>
              <a:t>56</a:t>
            </a:r>
            <a:r>
              <a:rPr lang="en-US" sz="1800" b="1" dirty="0">
                <a:latin typeface="News Gothic Std" panose="020B0506020203020204"/>
                <a:cs typeface="News Gothic Std"/>
              </a:rPr>
              <a:t>” x 19” WOOD TOP</a:t>
            </a:r>
          </a:p>
          <a:p>
            <a:pPr algn="ctr">
              <a:lnSpc>
                <a:spcPct val="60000"/>
              </a:lnSpc>
              <a:spcBef>
                <a:spcPct val="50000"/>
              </a:spcBef>
              <a:defRPr/>
            </a:pPr>
            <a:r>
              <a:rPr lang="en-US" sz="1800" b="1" dirty="0">
                <a:latin typeface="News Gothic Std" panose="020B0506020203020204"/>
                <a:cs typeface="News Gothic Std"/>
              </a:rPr>
              <a:t>Model # </a:t>
            </a:r>
            <a:r>
              <a:rPr lang="en-US" altLang="zh-CN" sz="1800" b="1" dirty="0">
                <a:solidFill>
                  <a:srgbClr val="000000"/>
                </a:solidFill>
                <a:latin typeface="News Gothic Std" panose="020B0506020203020204"/>
                <a:ea typeface="SimSun" panose="02010600030101010101" pitchFamily="2" charset="-122"/>
              </a:rPr>
              <a:t>TSNLNA-4898</a:t>
            </a:r>
          </a:p>
        </p:txBody>
      </p:sp>
      <p:pic>
        <p:nvPicPr>
          <p:cNvPr id="16" name="Picture 2">
            <a:extLst>
              <a:ext uri="{FF2B5EF4-FFF2-40B4-BE49-F238E27FC236}">
                <a16:creationId xmlns:a16="http://schemas.microsoft.com/office/drawing/2014/main" id="{B91BD14D-5DE2-4D5B-9D00-8D09595B7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0067" y="6467059"/>
            <a:ext cx="769724" cy="7697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8D0B62F6-F951-4D8C-8706-6FFEB63942E9}"/>
              </a:ext>
            </a:extLst>
          </p:cNvPr>
          <p:cNvSpPr>
            <a:spLocks noChangeArrowheads="1"/>
          </p:cNvSpPr>
          <p:nvPr/>
        </p:nvSpPr>
        <p:spPr bwMode="auto">
          <a:xfrm>
            <a:off x="-49428" y="7980355"/>
            <a:ext cx="52145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1100" dirty="0">
                <a:solidFill>
                  <a:srgbClr val="000000"/>
                </a:solidFill>
                <a:latin typeface="News Gothic Std" charset="0"/>
                <a:ea typeface="MS PGothic" charset="-128"/>
                <a:sym typeface="News Gothic Std" charset="0"/>
              </a:rPr>
              <a:t>FOR QUICK &amp; EASY 3D ASSEMBLY INSTRUCTIONS</a:t>
            </a:r>
          </a:p>
          <a:p>
            <a:pPr algn="ctr">
              <a:spcBef>
                <a:spcPct val="50000"/>
              </a:spcBef>
            </a:pPr>
            <a:r>
              <a:rPr lang="fr-FR" altLang="en-US" sz="1100" cap="all" dirty="0">
                <a:solidFill>
                  <a:srgbClr val="000000"/>
                </a:solidFill>
                <a:latin typeface="News Gothic Std" charset="0"/>
                <a:ea typeface="MS PGothic" charset="-128"/>
                <a:sym typeface="News Gothic Std" charset="0"/>
              </a:rPr>
              <a:t>POUR DES DIRECTIVES D’ASSEMBLAGE 3D RAPIDES ET FACILES</a:t>
            </a:r>
            <a:endParaRPr lang="en-US" altLang="en-US" sz="1100" cap="all" dirty="0">
              <a:solidFill>
                <a:srgbClr val="000000"/>
              </a:solidFill>
              <a:latin typeface="News Gothic Std" charset="0"/>
              <a:ea typeface="MS PGothic" charset="-128"/>
              <a:sym typeface="News Gothic Std" charset="0"/>
            </a:endParaRPr>
          </a:p>
          <a:p>
            <a:pPr algn="ctr">
              <a:spcBef>
                <a:spcPct val="50000"/>
              </a:spcBef>
            </a:pPr>
            <a:r>
              <a:rPr lang="es-ES" sz="1100" cap="all" dirty="0">
                <a:solidFill>
                  <a:srgbClr val="000000"/>
                </a:solidFill>
                <a:latin typeface="News Gothic Std" charset="0"/>
                <a:ea typeface="MS PGothic" charset="-128"/>
              </a:rPr>
              <a:t>PARA INSTRUCCIONES DE ENSAMBLAJE </a:t>
            </a:r>
            <a:r>
              <a:rPr lang="es-ES" altLang="zh-CN" sz="1100" cap="all" dirty="0">
                <a:solidFill>
                  <a:srgbClr val="000000"/>
                </a:solidFill>
                <a:latin typeface="News Gothic Std" charset="0"/>
                <a:ea typeface="MS PGothic" charset="-128"/>
              </a:rPr>
              <a:t>RÁPIDAS</a:t>
            </a:r>
            <a:r>
              <a:rPr lang="es-ES" sz="1100" cap="all" dirty="0">
                <a:solidFill>
                  <a:srgbClr val="000000"/>
                </a:solidFill>
                <a:latin typeface="News Gothic Std" charset="0"/>
                <a:ea typeface="MS PGothic" charset="-128"/>
              </a:rPr>
              <a:t> Y SENCILLAS EN 3D</a:t>
            </a:r>
            <a:endParaRPr lang="en-US" altLang="en-US" sz="1100" dirty="0">
              <a:solidFill>
                <a:srgbClr val="000000"/>
              </a:solidFill>
              <a:latin typeface="News Gothic Std" charset="0"/>
              <a:sym typeface="News Gothic Std"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1"/>
          <p:cNvSpPr txBox="1">
            <a:spLocks noChangeArrowheads="1"/>
          </p:cNvSpPr>
          <p:nvPr/>
        </p:nvSpPr>
        <p:spPr bwMode="auto">
          <a:xfrm>
            <a:off x="350838" y="872127"/>
            <a:ext cx="611187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a:cs typeface="News Gothic Std"/>
              </a:rPr>
              <a:t>Your </a:t>
            </a:r>
            <a:r>
              <a:rPr lang="en-US" altLang="en-US" sz="1100" dirty="0">
                <a:latin typeface="News Gothic Std"/>
              </a:rPr>
              <a:t>TRINITY PRO 56</a:t>
            </a:r>
            <a:r>
              <a:rPr lang="de-DE" altLang="en-US" sz="1100" dirty="0">
                <a:latin typeface="News Gothic Std"/>
              </a:rPr>
              <a:t>“ x 19“ Wood Top can be mounted on top of the </a:t>
            </a:r>
            <a:r>
              <a:rPr lang="en-US" altLang="zh-CN" sz="1100" dirty="0">
                <a:latin typeface="News Gothic Std"/>
              </a:rPr>
              <a:t>TRINITY PRO Base Cabinet.  To install it requires one of the following parts kit for assembly which are included in your TRINITY PRO Base Cabinet hardware package</a:t>
            </a:r>
            <a:r>
              <a:rPr lang="en-US" sz="1100" dirty="0">
                <a:latin typeface="News Gothic Std"/>
                <a:cs typeface="News Gothic Std"/>
              </a:rPr>
              <a:t>.  Please inspect box contents to ensure you have received all components. You will also need a</a:t>
            </a:r>
            <a:r>
              <a:rPr lang="zh-CN" altLang="en-US" sz="1100" dirty="0">
                <a:latin typeface="News Gothic Std"/>
                <a:cs typeface="News Gothic Std"/>
              </a:rPr>
              <a:t> </a:t>
            </a:r>
            <a:r>
              <a:rPr lang="en-US" altLang="zh-CN" sz="1100" dirty="0">
                <a:latin typeface="News Gothic Std"/>
                <a:cs typeface="News Gothic Std"/>
              </a:rPr>
              <a:t>Phillips</a:t>
            </a:r>
            <a:r>
              <a:rPr lang="zh-CN" altLang="en-US" sz="1100" dirty="0">
                <a:latin typeface="News Gothic Std"/>
                <a:cs typeface="News Gothic Std"/>
              </a:rPr>
              <a:t> </a:t>
            </a:r>
            <a:r>
              <a:rPr lang="en-US" altLang="zh-CN" sz="1100" dirty="0">
                <a:latin typeface="News Gothic Std"/>
                <a:cs typeface="News Gothic Std"/>
              </a:rPr>
              <a:t>screwdriver</a:t>
            </a:r>
            <a:r>
              <a:rPr lang="en-US" sz="1100" dirty="0">
                <a:latin typeface="News Gothic Std"/>
                <a:cs typeface="News Gothic Std"/>
              </a:rPr>
              <a:t> for assembly which is not provided.</a:t>
            </a:r>
          </a:p>
          <a:p>
            <a:pPr>
              <a:defRPr/>
            </a:pPr>
            <a:endParaRPr lang="en-US" sz="1100" dirty="0">
              <a:latin typeface="News Gothic Std"/>
              <a:cs typeface="News Gothic Std"/>
            </a:endParaRPr>
          </a:p>
          <a:p>
            <a:pPr>
              <a:defRPr/>
            </a:pPr>
            <a:r>
              <a:rPr lang="en-US" sz="1100" dirty="0">
                <a:latin typeface="News Gothic Std"/>
                <a:cs typeface="News Gothic Std"/>
              </a:rPr>
              <a:t>If you are missing any parts, need assistance with assembly or have questions, please contact TRINITY Customer Service: 800.985.5506 or </a:t>
            </a:r>
            <a:r>
              <a:rPr lang="en-US" sz="1100" u="sng" dirty="0">
                <a:latin typeface="News Gothic Std"/>
                <a:cs typeface="News Gothic Std"/>
              </a:rPr>
              <a:t>customerservice@trinityii.com</a:t>
            </a:r>
            <a:r>
              <a:rPr lang="en-US" sz="1100" dirty="0">
                <a:latin typeface="News Gothic Std"/>
                <a:cs typeface="News Gothic Std"/>
              </a:rPr>
              <a:t>. </a:t>
            </a:r>
            <a:r>
              <a:rPr lang="en-US" altLang="zh-CN" sz="1100" dirty="0">
                <a:latin typeface="News Gothic Std"/>
                <a:cs typeface="News Gothic Std"/>
              </a:rPr>
              <a:t>Parts can also be requested online</a:t>
            </a:r>
            <a:r>
              <a:rPr lang="en-US" altLang="zh-CN" sz="1100" dirty="0">
                <a:latin typeface="News Gothic Std" charset="0"/>
                <a:cs typeface="News Gothic Std"/>
              </a:rPr>
              <a:t> </a:t>
            </a:r>
            <a:r>
              <a:rPr lang="en-US" altLang="zh-CN" sz="1100" dirty="0">
                <a:latin typeface="News Gothic Std"/>
                <a:cs typeface="News Gothic Std"/>
              </a:rPr>
              <a:t>via “Contact Us” section at </a:t>
            </a:r>
            <a:r>
              <a:rPr lang="en-US" altLang="zh-CN" sz="1100" u="sng" dirty="0">
                <a:latin typeface="News Gothic Std"/>
                <a:cs typeface="News Gothic Std"/>
              </a:rPr>
              <a:t>www.trinityii.com</a:t>
            </a:r>
            <a:r>
              <a:rPr lang="en-US" altLang="zh-CN" sz="1100" dirty="0">
                <a:latin typeface="News Gothic Std"/>
                <a:cs typeface="News Gothic Std"/>
              </a:rPr>
              <a:t>.</a:t>
            </a:r>
            <a:endParaRPr lang="en-US" sz="1100" dirty="0">
              <a:latin typeface="News Gothic Std"/>
              <a:cs typeface="News Gothic Std"/>
            </a:endParaRPr>
          </a:p>
          <a:p>
            <a:pPr>
              <a:defRPr/>
            </a:pPr>
            <a:endParaRPr lang="en-US" sz="1100" u="sng" dirty="0">
              <a:latin typeface="News Gothic Std"/>
              <a:cs typeface="News Gothic Std"/>
            </a:endParaRPr>
          </a:p>
        </p:txBody>
      </p:sp>
      <p:sp>
        <p:nvSpPr>
          <p:cNvPr id="86" name="Rectangle 57">
            <a:extLst>
              <a:ext uri="{FF2B5EF4-FFF2-40B4-BE49-F238E27FC236}">
                <a16:creationId xmlns:a16="http://schemas.microsoft.com/office/drawing/2014/main" id="{8FE5561B-04AD-4B5D-880E-F0779D61D0DC}"/>
              </a:ext>
            </a:extLst>
          </p:cNvPr>
          <p:cNvSpPr>
            <a:spLocks noChangeArrowheads="1"/>
          </p:cNvSpPr>
          <p:nvPr/>
        </p:nvSpPr>
        <p:spPr bwMode="auto">
          <a:xfrm>
            <a:off x="304800" y="476250"/>
            <a:ext cx="1213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PARTS LIST</a:t>
            </a:r>
          </a:p>
        </p:txBody>
      </p:sp>
      <p:grpSp>
        <p:nvGrpSpPr>
          <p:cNvPr id="94" name="Group 58">
            <a:extLst>
              <a:ext uri="{FF2B5EF4-FFF2-40B4-BE49-F238E27FC236}">
                <a16:creationId xmlns:a16="http://schemas.microsoft.com/office/drawing/2014/main" id="{4E38BCE1-71C6-48BA-BB07-FCF07DEB953A}"/>
              </a:ext>
            </a:extLst>
          </p:cNvPr>
          <p:cNvGrpSpPr>
            <a:grpSpLocks/>
          </p:cNvGrpSpPr>
          <p:nvPr/>
        </p:nvGrpSpPr>
        <p:grpSpPr bwMode="auto">
          <a:xfrm>
            <a:off x="336550" y="496888"/>
            <a:ext cx="6140450" cy="304800"/>
            <a:chOff x="480" y="619"/>
            <a:chExt cx="3552" cy="192"/>
          </a:xfrm>
        </p:grpSpPr>
        <p:sp>
          <p:nvSpPr>
            <p:cNvPr id="95" name="Line 59">
              <a:extLst>
                <a:ext uri="{FF2B5EF4-FFF2-40B4-BE49-F238E27FC236}">
                  <a16:creationId xmlns:a16="http://schemas.microsoft.com/office/drawing/2014/main" id="{495F824F-4A85-4900-AEE1-976784ECC674}"/>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6" name="Line 60">
              <a:extLst>
                <a:ext uri="{FF2B5EF4-FFF2-40B4-BE49-F238E27FC236}">
                  <a16:creationId xmlns:a16="http://schemas.microsoft.com/office/drawing/2014/main" id="{4D61B1D6-C238-4544-B71C-070CA69B01C9}"/>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pSp>
        <p:nvGrpSpPr>
          <p:cNvPr id="149" name="Group 148">
            <a:extLst>
              <a:ext uri="{FF2B5EF4-FFF2-40B4-BE49-F238E27FC236}">
                <a16:creationId xmlns:a16="http://schemas.microsoft.com/office/drawing/2014/main" id="{AC3E094E-7BFE-403F-86D8-906ABF3092FA}"/>
              </a:ext>
            </a:extLst>
          </p:cNvPr>
          <p:cNvGrpSpPr/>
          <p:nvPr/>
        </p:nvGrpSpPr>
        <p:grpSpPr>
          <a:xfrm>
            <a:off x="628262" y="2949621"/>
            <a:ext cx="405471" cy="338554"/>
            <a:chOff x="628262" y="3057909"/>
            <a:chExt cx="405471" cy="338554"/>
          </a:xfrm>
        </p:grpSpPr>
        <p:grpSp>
          <p:nvGrpSpPr>
            <p:cNvPr id="150" name="Group 210">
              <a:extLst>
                <a:ext uri="{FF2B5EF4-FFF2-40B4-BE49-F238E27FC236}">
                  <a16:creationId xmlns:a16="http://schemas.microsoft.com/office/drawing/2014/main" id="{172410E9-2331-4E69-833E-24CF34D70469}"/>
                </a:ext>
              </a:extLst>
            </p:cNvPr>
            <p:cNvGrpSpPr>
              <a:grpSpLocks/>
            </p:cNvGrpSpPr>
            <p:nvPr/>
          </p:nvGrpSpPr>
          <p:grpSpPr bwMode="auto">
            <a:xfrm>
              <a:off x="690773" y="3137768"/>
              <a:ext cx="228600" cy="228600"/>
              <a:chOff x="480" y="1920"/>
              <a:chExt cx="144" cy="144"/>
            </a:xfrm>
          </p:grpSpPr>
          <p:sp>
            <p:nvSpPr>
              <p:cNvPr id="152" name="Line 211">
                <a:extLst>
                  <a:ext uri="{FF2B5EF4-FFF2-40B4-BE49-F238E27FC236}">
                    <a16:creationId xmlns:a16="http://schemas.microsoft.com/office/drawing/2014/main" id="{6521E46A-2AB9-40BA-B0D7-D91121D6AD66}"/>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53" name="Line 212">
                <a:extLst>
                  <a:ext uri="{FF2B5EF4-FFF2-40B4-BE49-F238E27FC236}">
                    <a16:creationId xmlns:a16="http://schemas.microsoft.com/office/drawing/2014/main" id="{9A2E8F5A-1291-401C-B343-2AF05F51427D}"/>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51" name="Text Box 213">
              <a:extLst>
                <a:ext uri="{FF2B5EF4-FFF2-40B4-BE49-F238E27FC236}">
                  <a16:creationId xmlns:a16="http://schemas.microsoft.com/office/drawing/2014/main" id="{3FCB5D97-8E2D-40F7-BC03-89A1AE947752}"/>
                </a:ext>
              </a:extLst>
            </p:cNvPr>
            <p:cNvSpPr txBox="1">
              <a:spLocks noChangeArrowheads="1"/>
            </p:cNvSpPr>
            <p:nvPr/>
          </p:nvSpPr>
          <p:spPr bwMode="auto">
            <a:xfrm>
              <a:off x="628262" y="3057909"/>
              <a:ext cx="4054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A</a:t>
              </a:r>
              <a:endParaRPr lang="en-US" sz="1800" dirty="0">
                <a:latin typeface="News Gothic Std"/>
                <a:cs typeface="News Gothic Std"/>
              </a:endParaRPr>
            </a:p>
          </p:txBody>
        </p:sp>
      </p:grpSp>
      <p:grpSp>
        <p:nvGrpSpPr>
          <p:cNvPr id="154" name="Group 153">
            <a:extLst>
              <a:ext uri="{FF2B5EF4-FFF2-40B4-BE49-F238E27FC236}">
                <a16:creationId xmlns:a16="http://schemas.microsoft.com/office/drawing/2014/main" id="{EEEFF81B-EE90-4100-8C0D-F68A3B64A52C}"/>
              </a:ext>
            </a:extLst>
          </p:cNvPr>
          <p:cNvGrpSpPr/>
          <p:nvPr/>
        </p:nvGrpSpPr>
        <p:grpSpPr>
          <a:xfrm>
            <a:off x="2726744" y="2958321"/>
            <a:ext cx="290147" cy="338554"/>
            <a:chOff x="2912139" y="3066609"/>
            <a:chExt cx="290147" cy="338554"/>
          </a:xfrm>
        </p:grpSpPr>
        <p:grpSp>
          <p:nvGrpSpPr>
            <p:cNvPr id="155" name="Group 210">
              <a:extLst>
                <a:ext uri="{FF2B5EF4-FFF2-40B4-BE49-F238E27FC236}">
                  <a16:creationId xmlns:a16="http://schemas.microsoft.com/office/drawing/2014/main" id="{D6A40E1C-6D50-4C98-8104-6805B941AA51}"/>
                </a:ext>
              </a:extLst>
            </p:cNvPr>
            <p:cNvGrpSpPr>
              <a:grpSpLocks/>
            </p:cNvGrpSpPr>
            <p:nvPr/>
          </p:nvGrpSpPr>
          <p:grpSpPr bwMode="auto">
            <a:xfrm>
              <a:off x="2973686" y="3137768"/>
              <a:ext cx="228600" cy="228600"/>
              <a:chOff x="480" y="1920"/>
              <a:chExt cx="144" cy="144"/>
            </a:xfrm>
          </p:grpSpPr>
          <p:sp>
            <p:nvSpPr>
              <p:cNvPr id="157" name="Line 211">
                <a:extLst>
                  <a:ext uri="{FF2B5EF4-FFF2-40B4-BE49-F238E27FC236}">
                    <a16:creationId xmlns:a16="http://schemas.microsoft.com/office/drawing/2014/main" id="{D44D07BF-9FF8-478D-9BD5-D36A662D0F6B}"/>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58" name="Line 212">
                <a:extLst>
                  <a:ext uri="{FF2B5EF4-FFF2-40B4-BE49-F238E27FC236}">
                    <a16:creationId xmlns:a16="http://schemas.microsoft.com/office/drawing/2014/main" id="{4FB22C1D-102E-4C79-A845-0AC6686A5D19}"/>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56" name="Text Box 213">
              <a:extLst>
                <a:ext uri="{FF2B5EF4-FFF2-40B4-BE49-F238E27FC236}">
                  <a16:creationId xmlns:a16="http://schemas.microsoft.com/office/drawing/2014/main" id="{C51E6E87-04AE-4437-91E4-FBDB56E2F377}"/>
                </a:ext>
              </a:extLst>
            </p:cNvPr>
            <p:cNvSpPr txBox="1">
              <a:spLocks noChangeArrowheads="1"/>
            </p:cNvSpPr>
            <p:nvPr/>
          </p:nvSpPr>
          <p:spPr bwMode="auto">
            <a:xfrm>
              <a:off x="2912139" y="3066609"/>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B</a:t>
              </a:r>
              <a:endParaRPr lang="en-US" sz="1800" dirty="0">
                <a:latin typeface="News Gothic Std"/>
                <a:cs typeface="News Gothic Std"/>
              </a:endParaRPr>
            </a:p>
          </p:txBody>
        </p:sp>
      </p:grpSp>
      <p:grpSp>
        <p:nvGrpSpPr>
          <p:cNvPr id="159" name="Group 158">
            <a:extLst>
              <a:ext uri="{FF2B5EF4-FFF2-40B4-BE49-F238E27FC236}">
                <a16:creationId xmlns:a16="http://schemas.microsoft.com/office/drawing/2014/main" id="{41112544-3345-41CE-BC67-45163BDC770F}"/>
              </a:ext>
            </a:extLst>
          </p:cNvPr>
          <p:cNvGrpSpPr/>
          <p:nvPr/>
        </p:nvGrpSpPr>
        <p:grpSpPr>
          <a:xfrm>
            <a:off x="4792051" y="2937589"/>
            <a:ext cx="392768" cy="338554"/>
            <a:chOff x="4792051" y="3057909"/>
            <a:chExt cx="392768" cy="338554"/>
          </a:xfrm>
        </p:grpSpPr>
        <p:grpSp>
          <p:nvGrpSpPr>
            <p:cNvPr id="160" name="Group 210">
              <a:extLst>
                <a:ext uri="{FF2B5EF4-FFF2-40B4-BE49-F238E27FC236}">
                  <a16:creationId xmlns:a16="http://schemas.microsoft.com/office/drawing/2014/main" id="{E9122BC0-37AF-494B-AA13-67D556BB61E6}"/>
                </a:ext>
              </a:extLst>
            </p:cNvPr>
            <p:cNvGrpSpPr>
              <a:grpSpLocks/>
            </p:cNvGrpSpPr>
            <p:nvPr/>
          </p:nvGrpSpPr>
          <p:grpSpPr bwMode="auto">
            <a:xfrm>
              <a:off x="4843612" y="3156483"/>
              <a:ext cx="228600" cy="228600"/>
              <a:chOff x="480" y="1920"/>
              <a:chExt cx="144" cy="144"/>
            </a:xfrm>
          </p:grpSpPr>
          <p:sp>
            <p:nvSpPr>
              <p:cNvPr id="162" name="Line 211">
                <a:extLst>
                  <a:ext uri="{FF2B5EF4-FFF2-40B4-BE49-F238E27FC236}">
                    <a16:creationId xmlns:a16="http://schemas.microsoft.com/office/drawing/2014/main" id="{9CD3A1A9-6D6F-4DAD-A282-75E608FBC619}"/>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63" name="Line 212">
                <a:extLst>
                  <a:ext uri="{FF2B5EF4-FFF2-40B4-BE49-F238E27FC236}">
                    <a16:creationId xmlns:a16="http://schemas.microsoft.com/office/drawing/2014/main" id="{D9B6B5F9-72CA-460A-BB64-4E2B2290FB26}"/>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61" name="Text Box 213">
              <a:extLst>
                <a:ext uri="{FF2B5EF4-FFF2-40B4-BE49-F238E27FC236}">
                  <a16:creationId xmlns:a16="http://schemas.microsoft.com/office/drawing/2014/main" id="{2050FFD9-8B5A-4DEF-83E0-AC0486EF8986}"/>
                </a:ext>
              </a:extLst>
            </p:cNvPr>
            <p:cNvSpPr txBox="1">
              <a:spLocks noChangeArrowheads="1"/>
            </p:cNvSpPr>
            <p:nvPr/>
          </p:nvSpPr>
          <p:spPr bwMode="auto">
            <a:xfrm>
              <a:off x="4792051" y="3057909"/>
              <a:ext cx="3927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C</a:t>
              </a:r>
              <a:endParaRPr lang="en-US" sz="1800" dirty="0">
                <a:latin typeface="News Gothic Std"/>
                <a:cs typeface="News Gothic Std"/>
              </a:endParaRPr>
            </a:p>
          </p:txBody>
        </p:sp>
      </p:grpSp>
      <p:pic>
        <p:nvPicPr>
          <p:cNvPr id="164" name="Picture 163">
            <a:extLst>
              <a:ext uri="{FF2B5EF4-FFF2-40B4-BE49-F238E27FC236}">
                <a16:creationId xmlns:a16="http://schemas.microsoft.com/office/drawing/2014/main" id="{1ECACBBB-FDF4-4EDB-9D86-6AA0BDBB190F}"/>
              </a:ext>
            </a:extLst>
          </p:cNvPr>
          <p:cNvPicPr>
            <a:picLocks noChangeAspect="1"/>
          </p:cNvPicPr>
          <p:nvPr/>
        </p:nvPicPr>
        <p:blipFill>
          <a:blip r:embed="rId2"/>
          <a:stretch>
            <a:fillRect/>
          </a:stretch>
        </p:blipFill>
        <p:spPr>
          <a:xfrm rot="10800000">
            <a:off x="1328920" y="3161166"/>
            <a:ext cx="457200" cy="532193"/>
          </a:xfrm>
          <a:prstGeom prst="rect">
            <a:avLst/>
          </a:prstGeom>
        </p:spPr>
      </p:pic>
      <p:pic>
        <p:nvPicPr>
          <p:cNvPr id="165" name="Picture 164">
            <a:extLst>
              <a:ext uri="{FF2B5EF4-FFF2-40B4-BE49-F238E27FC236}">
                <a16:creationId xmlns:a16="http://schemas.microsoft.com/office/drawing/2014/main" id="{0F979C34-8C10-4BD5-8AF0-C4BCA5130661}"/>
              </a:ext>
            </a:extLst>
          </p:cNvPr>
          <p:cNvPicPr>
            <a:picLocks noChangeAspect="1"/>
          </p:cNvPicPr>
          <p:nvPr/>
        </p:nvPicPr>
        <p:blipFill rotWithShape="1">
          <a:blip r:embed="rId3"/>
          <a:srcRect l="80012" t="32333" r="-2784" b="38742"/>
          <a:stretch/>
        </p:blipFill>
        <p:spPr>
          <a:xfrm rot="6389174">
            <a:off x="5094742" y="3054472"/>
            <a:ext cx="914400" cy="633475"/>
          </a:xfrm>
          <a:prstGeom prst="rect">
            <a:avLst/>
          </a:prstGeom>
        </p:spPr>
      </p:pic>
      <p:pic>
        <p:nvPicPr>
          <p:cNvPr id="166" name="Picture 165">
            <a:extLst>
              <a:ext uri="{FF2B5EF4-FFF2-40B4-BE49-F238E27FC236}">
                <a16:creationId xmlns:a16="http://schemas.microsoft.com/office/drawing/2014/main" id="{A90AD92E-D7A3-4135-B6C8-55AF1EBC18F2}"/>
              </a:ext>
            </a:extLst>
          </p:cNvPr>
          <p:cNvPicPr>
            <a:picLocks noChangeAspect="1"/>
          </p:cNvPicPr>
          <p:nvPr/>
        </p:nvPicPr>
        <p:blipFill>
          <a:blip r:embed="rId4"/>
          <a:stretch>
            <a:fillRect/>
          </a:stretch>
        </p:blipFill>
        <p:spPr>
          <a:xfrm rot="10800000">
            <a:off x="1167331" y="4712545"/>
            <a:ext cx="457200" cy="541843"/>
          </a:xfrm>
          <a:prstGeom prst="rect">
            <a:avLst/>
          </a:prstGeom>
        </p:spPr>
      </p:pic>
      <p:sp>
        <p:nvSpPr>
          <p:cNvPr id="167" name="Text Box 205">
            <a:extLst>
              <a:ext uri="{FF2B5EF4-FFF2-40B4-BE49-F238E27FC236}">
                <a16:creationId xmlns:a16="http://schemas.microsoft.com/office/drawing/2014/main" id="{33F20901-1668-4520-B55B-521701FA5356}"/>
              </a:ext>
            </a:extLst>
          </p:cNvPr>
          <p:cNvSpPr txBox="1">
            <a:spLocks noChangeArrowheads="1"/>
          </p:cNvSpPr>
          <p:nvPr/>
        </p:nvSpPr>
        <p:spPr bwMode="auto">
          <a:xfrm>
            <a:off x="2996965" y="3889486"/>
            <a:ext cx="91082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WALL </a:t>
            </a:r>
          </a:p>
          <a:p>
            <a:pPr algn="ctr">
              <a:defRPr/>
            </a:pPr>
            <a:r>
              <a:rPr lang="en-US" sz="1100" b="1" dirty="0">
                <a:latin typeface="News Gothic Std"/>
                <a:cs typeface="News Gothic Std"/>
              </a:rPr>
              <a:t>BRACKET (2)</a:t>
            </a:r>
          </a:p>
        </p:txBody>
      </p:sp>
      <p:sp>
        <p:nvSpPr>
          <p:cNvPr id="168" name="Text Box 209">
            <a:extLst>
              <a:ext uri="{FF2B5EF4-FFF2-40B4-BE49-F238E27FC236}">
                <a16:creationId xmlns:a16="http://schemas.microsoft.com/office/drawing/2014/main" id="{11164978-A921-42C4-BC63-2FE46225FBFC}"/>
              </a:ext>
            </a:extLst>
          </p:cNvPr>
          <p:cNvSpPr txBox="1">
            <a:spLocks noChangeArrowheads="1"/>
          </p:cNvSpPr>
          <p:nvPr/>
        </p:nvSpPr>
        <p:spPr bwMode="auto">
          <a:xfrm>
            <a:off x="4886113" y="3886198"/>
            <a:ext cx="10992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WALL</a:t>
            </a:r>
          </a:p>
          <a:p>
            <a:pPr algn="ctr">
              <a:defRPr/>
            </a:pPr>
            <a:r>
              <a:rPr lang="en-US" sz="1100" b="1" dirty="0">
                <a:latin typeface="News Gothic Std"/>
                <a:cs typeface="News Gothic Std"/>
              </a:rPr>
              <a:t>ANCHOR (4)</a:t>
            </a:r>
          </a:p>
        </p:txBody>
      </p:sp>
      <p:sp>
        <p:nvSpPr>
          <p:cNvPr id="169" name="Text Box 205">
            <a:extLst>
              <a:ext uri="{FF2B5EF4-FFF2-40B4-BE49-F238E27FC236}">
                <a16:creationId xmlns:a16="http://schemas.microsoft.com/office/drawing/2014/main" id="{C282B03B-FDEC-4A77-B93E-D233F9905C07}"/>
              </a:ext>
            </a:extLst>
          </p:cNvPr>
          <p:cNvSpPr txBox="1">
            <a:spLocks noChangeArrowheads="1"/>
          </p:cNvSpPr>
          <p:nvPr/>
        </p:nvSpPr>
        <p:spPr bwMode="auto">
          <a:xfrm>
            <a:off x="834211" y="5407704"/>
            <a:ext cx="1031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WALL</a:t>
            </a:r>
          </a:p>
          <a:p>
            <a:pPr algn="ctr">
              <a:defRPr/>
            </a:pPr>
            <a:r>
              <a:rPr lang="en-US" sz="1100" b="1" dirty="0">
                <a:latin typeface="News Gothic Std"/>
                <a:cs typeface="News Gothic Std"/>
              </a:rPr>
              <a:t>SCREW (4)</a:t>
            </a:r>
          </a:p>
          <a:p>
            <a:pPr algn="ctr">
              <a:defRPr/>
            </a:pPr>
            <a:r>
              <a:rPr lang="en-US" sz="1000" dirty="0">
                <a:latin typeface="News Gothic Std"/>
                <a:cs typeface="News Gothic Std"/>
              </a:rPr>
              <a:t>M4X25</a:t>
            </a:r>
          </a:p>
        </p:txBody>
      </p:sp>
      <p:sp>
        <p:nvSpPr>
          <p:cNvPr id="170" name="TextBox 169">
            <a:extLst>
              <a:ext uri="{FF2B5EF4-FFF2-40B4-BE49-F238E27FC236}">
                <a16:creationId xmlns:a16="http://schemas.microsoft.com/office/drawing/2014/main" id="{081085EE-008D-470E-8BC3-5E6D05EB45B2}"/>
              </a:ext>
            </a:extLst>
          </p:cNvPr>
          <p:cNvSpPr txBox="1"/>
          <p:nvPr/>
        </p:nvSpPr>
        <p:spPr>
          <a:xfrm>
            <a:off x="304800" y="2511300"/>
            <a:ext cx="6959599" cy="369332"/>
          </a:xfrm>
          <a:prstGeom prst="rect">
            <a:avLst/>
          </a:prstGeom>
          <a:noFill/>
        </p:spPr>
        <p:txBody>
          <a:bodyPr wrap="square" rtlCol="0">
            <a:spAutoFit/>
          </a:bodyPr>
          <a:lstStyle/>
          <a:p>
            <a:r>
              <a:rPr lang="en-US" sz="1800" b="1" dirty="0">
                <a:latin typeface="News Gothic Std" panose="020B0506020203020204"/>
              </a:rPr>
              <a:t>Hardware P</a:t>
            </a:r>
            <a:r>
              <a:rPr lang="en-US" altLang="zh-CN" sz="1800" b="1" dirty="0">
                <a:latin typeface="News Gothic Std" panose="020B0506020203020204"/>
              </a:rPr>
              <a:t>arts  </a:t>
            </a:r>
            <a:r>
              <a:rPr lang="en-US" altLang="zh-CN" sz="1200" b="1" dirty="0">
                <a:latin typeface="News Gothic Std" panose="020B0506020203020204"/>
              </a:rPr>
              <a:t>(Included inside each Base Cabinet w/Doors </a:t>
            </a:r>
            <a:r>
              <a:rPr lang="en-US" sz="1200" b="1" dirty="0">
                <a:latin typeface="News Gothic Std" panose="020B0506020203020204"/>
                <a:cs typeface="News Gothic Std"/>
              </a:rPr>
              <a:t>Model # TSNPBK-</a:t>
            </a:r>
            <a:r>
              <a:rPr lang="en-US" altLang="zh-CN" sz="1200" b="1" dirty="0">
                <a:solidFill>
                  <a:srgbClr val="000000"/>
                </a:solidFill>
                <a:latin typeface="News Gothic Std" panose="020B0506020203020204"/>
                <a:ea typeface="SimSun" panose="02010600030101010101" pitchFamily="2" charset="-122"/>
              </a:rPr>
              <a:t>0608</a:t>
            </a:r>
            <a:r>
              <a:rPr lang="en-US" altLang="zh-CN" sz="1200" b="1" dirty="0">
                <a:latin typeface="News Gothic Std" panose="020B0506020203020204"/>
              </a:rPr>
              <a:t>)</a:t>
            </a:r>
            <a:endParaRPr lang="en-US" sz="1800" b="1" dirty="0">
              <a:latin typeface="News Gothic Std" panose="020B0506020203020204"/>
            </a:endParaRPr>
          </a:p>
        </p:txBody>
      </p:sp>
      <p:grpSp>
        <p:nvGrpSpPr>
          <p:cNvPr id="171" name="Group 170">
            <a:extLst>
              <a:ext uri="{FF2B5EF4-FFF2-40B4-BE49-F238E27FC236}">
                <a16:creationId xmlns:a16="http://schemas.microsoft.com/office/drawing/2014/main" id="{30EBF9BF-5EAA-43C8-B117-164AA73CD2A1}"/>
              </a:ext>
            </a:extLst>
          </p:cNvPr>
          <p:cNvGrpSpPr/>
          <p:nvPr/>
        </p:nvGrpSpPr>
        <p:grpSpPr>
          <a:xfrm>
            <a:off x="628262" y="4319252"/>
            <a:ext cx="290147" cy="338554"/>
            <a:chOff x="2912139" y="3066609"/>
            <a:chExt cx="290147" cy="338554"/>
          </a:xfrm>
        </p:grpSpPr>
        <p:grpSp>
          <p:nvGrpSpPr>
            <p:cNvPr id="172" name="Group 210">
              <a:extLst>
                <a:ext uri="{FF2B5EF4-FFF2-40B4-BE49-F238E27FC236}">
                  <a16:creationId xmlns:a16="http://schemas.microsoft.com/office/drawing/2014/main" id="{669B22C4-7CCE-4C36-8F51-8ECFD757D26C}"/>
                </a:ext>
              </a:extLst>
            </p:cNvPr>
            <p:cNvGrpSpPr>
              <a:grpSpLocks/>
            </p:cNvGrpSpPr>
            <p:nvPr/>
          </p:nvGrpSpPr>
          <p:grpSpPr bwMode="auto">
            <a:xfrm>
              <a:off x="2973686" y="3137768"/>
              <a:ext cx="228600" cy="228600"/>
              <a:chOff x="480" y="1920"/>
              <a:chExt cx="144" cy="144"/>
            </a:xfrm>
          </p:grpSpPr>
          <p:sp>
            <p:nvSpPr>
              <p:cNvPr id="174" name="Line 211">
                <a:extLst>
                  <a:ext uri="{FF2B5EF4-FFF2-40B4-BE49-F238E27FC236}">
                    <a16:creationId xmlns:a16="http://schemas.microsoft.com/office/drawing/2014/main" id="{E52FF5D7-8E17-49DF-9806-868FEA09F414}"/>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75" name="Line 212">
                <a:extLst>
                  <a:ext uri="{FF2B5EF4-FFF2-40B4-BE49-F238E27FC236}">
                    <a16:creationId xmlns:a16="http://schemas.microsoft.com/office/drawing/2014/main" id="{FEA8CD8B-8AFC-48D7-8076-677E7930FB9D}"/>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73" name="Text Box 213">
              <a:extLst>
                <a:ext uri="{FF2B5EF4-FFF2-40B4-BE49-F238E27FC236}">
                  <a16:creationId xmlns:a16="http://schemas.microsoft.com/office/drawing/2014/main" id="{44AF09CA-6B6E-4E5E-B28E-9FB135CD1F19}"/>
                </a:ext>
              </a:extLst>
            </p:cNvPr>
            <p:cNvSpPr txBox="1">
              <a:spLocks noChangeArrowheads="1"/>
            </p:cNvSpPr>
            <p:nvPr/>
          </p:nvSpPr>
          <p:spPr bwMode="auto">
            <a:xfrm>
              <a:off x="2912139" y="3066609"/>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D</a:t>
              </a:r>
              <a:endParaRPr lang="en-US" sz="1800" dirty="0">
                <a:latin typeface="News Gothic Std"/>
                <a:cs typeface="News Gothic Std"/>
              </a:endParaRPr>
            </a:p>
          </p:txBody>
        </p:sp>
      </p:grpSp>
      <p:sp>
        <p:nvSpPr>
          <p:cNvPr id="176" name="Text Box 205">
            <a:extLst>
              <a:ext uri="{FF2B5EF4-FFF2-40B4-BE49-F238E27FC236}">
                <a16:creationId xmlns:a16="http://schemas.microsoft.com/office/drawing/2014/main" id="{E638AC5B-586F-43A8-872E-156565DFAD39}"/>
              </a:ext>
            </a:extLst>
          </p:cNvPr>
          <p:cNvSpPr txBox="1">
            <a:spLocks noChangeArrowheads="1"/>
          </p:cNvSpPr>
          <p:nvPr/>
        </p:nvSpPr>
        <p:spPr bwMode="auto">
          <a:xfrm>
            <a:off x="734636" y="3963539"/>
            <a:ext cx="13225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WOOD SCREW (8)</a:t>
            </a:r>
          </a:p>
          <a:p>
            <a:pPr algn="ctr">
              <a:defRPr/>
            </a:pPr>
            <a:r>
              <a:rPr lang="en-US" sz="1000" dirty="0">
                <a:latin typeface="News Gothic Std"/>
                <a:cs typeface="News Gothic Std"/>
              </a:rPr>
              <a:t>M4X16</a:t>
            </a:r>
          </a:p>
        </p:txBody>
      </p:sp>
      <p:sp>
        <p:nvSpPr>
          <p:cNvPr id="177" name="TextBox 176">
            <a:extLst>
              <a:ext uri="{FF2B5EF4-FFF2-40B4-BE49-F238E27FC236}">
                <a16:creationId xmlns:a16="http://schemas.microsoft.com/office/drawing/2014/main" id="{1CF109AB-26C0-411C-A497-427F6C1B9414}"/>
              </a:ext>
            </a:extLst>
          </p:cNvPr>
          <p:cNvSpPr txBox="1"/>
          <p:nvPr/>
        </p:nvSpPr>
        <p:spPr>
          <a:xfrm>
            <a:off x="304801" y="6054609"/>
            <a:ext cx="6798732" cy="369332"/>
          </a:xfrm>
          <a:prstGeom prst="rect">
            <a:avLst/>
          </a:prstGeom>
          <a:noFill/>
        </p:spPr>
        <p:txBody>
          <a:bodyPr wrap="square" rtlCol="0">
            <a:spAutoFit/>
          </a:bodyPr>
          <a:lstStyle/>
          <a:p>
            <a:r>
              <a:rPr lang="en-US" sz="1800" b="1" dirty="0">
                <a:latin typeface="News Gothic Std" panose="020B0506020203020204"/>
              </a:rPr>
              <a:t>Hardware P</a:t>
            </a:r>
            <a:r>
              <a:rPr lang="en-US" altLang="zh-CN" sz="1800" b="1" dirty="0">
                <a:latin typeface="News Gothic Std" panose="020B0506020203020204"/>
              </a:rPr>
              <a:t>arts  </a:t>
            </a:r>
            <a:r>
              <a:rPr lang="en-US" altLang="zh-CN" sz="1200" b="1" dirty="0">
                <a:latin typeface="News Gothic Std" panose="020B0506020203020204"/>
              </a:rPr>
              <a:t>(Included inside each Base Cabinet w/Drawers </a:t>
            </a:r>
            <a:r>
              <a:rPr lang="en-US" sz="1200" b="1" dirty="0">
                <a:latin typeface="News Gothic Std" panose="020B0506020203020204"/>
                <a:cs typeface="News Gothic Std"/>
              </a:rPr>
              <a:t>Model # TSNPBK-</a:t>
            </a:r>
            <a:r>
              <a:rPr lang="en-US" altLang="zh-CN" sz="1200" b="1" dirty="0">
                <a:solidFill>
                  <a:srgbClr val="000000"/>
                </a:solidFill>
                <a:latin typeface="News Gothic Std" panose="020B0506020203020204"/>
                <a:ea typeface="SimSun" panose="02010600030101010101" pitchFamily="2" charset="-122"/>
              </a:rPr>
              <a:t>0607</a:t>
            </a:r>
            <a:r>
              <a:rPr lang="en-US" altLang="zh-CN" sz="1200" b="1" dirty="0">
                <a:latin typeface="News Gothic Std" panose="020B0506020203020204"/>
              </a:rPr>
              <a:t>)</a:t>
            </a:r>
            <a:endParaRPr lang="en-US" sz="1800" b="1" dirty="0">
              <a:latin typeface="News Gothic Std" panose="020B0506020203020204"/>
            </a:endParaRPr>
          </a:p>
        </p:txBody>
      </p:sp>
      <p:grpSp>
        <p:nvGrpSpPr>
          <p:cNvPr id="178" name="Group 177">
            <a:extLst>
              <a:ext uri="{FF2B5EF4-FFF2-40B4-BE49-F238E27FC236}">
                <a16:creationId xmlns:a16="http://schemas.microsoft.com/office/drawing/2014/main" id="{FC81C21C-BD05-4ED4-B1D1-83C532EABCBD}"/>
              </a:ext>
            </a:extLst>
          </p:cNvPr>
          <p:cNvGrpSpPr/>
          <p:nvPr/>
        </p:nvGrpSpPr>
        <p:grpSpPr>
          <a:xfrm>
            <a:off x="635475" y="6666730"/>
            <a:ext cx="290147" cy="369332"/>
            <a:chOff x="2912139" y="3066609"/>
            <a:chExt cx="290147" cy="369332"/>
          </a:xfrm>
        </p:grpSpPr>
        <p:grpSp>
          <p:nvGrpSpPr>
            <p:cNvPr id="179" name="Group 210">
              <a:extLst>
                <a:ext uri="{FF2B5EF4-FFF2-40B4-BE49-F238E27FC236}">
                  <a16:creationId xmlns:a16="http://schemas.microsoft.com/office/drawing/2014/main" id="{8A057F65-34BE-4425-B3E0-81EED8C6D433}"/>
                </a:ext>
              </a:extLst>
            </p:cNvPr>
            <p:cNvGrpSpPr>
              <a:grpSpLocks/>
            </p:cNvGrpSpPr>
            <p:nvPr/>
          </p:nvGrpSpPr>
          <p:grpSpPr bwMode="auto">
            <a:xfrm>
              <a:off x="2973686" y="3137768"/>
              <a:ext cx="228600" cy="228600"/>
              <a:chOff x="480" y="1920"/>
              <a:chExt cx="144" cy="144"/>
            </a:xfrm>
          </p:grpSpPr>
          <p:sp>
            <p:nvSpPr>
              <p:cNvPr id="181" name="Line 211">
                <a:extLst>
                  <a:ext uri="{FF2B5EF4-FFF2-40B4-BE49-F238E27FC236}">
                    <a16:creationId xmlns:a16="http://schemas.microsoft.com/office/drawing/2014/main" id="{833B4727-C955-4344-9A4F-7204FBD3D04F}"/>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82" name="Line 212">
                <a:extLst>
                  <a:ext uri="{FF2B5EF4-FFF2-40B4-BE49-F238E27FC236}">
                    <a16:creationId xmlns:a16="http://schemas.microsoft.com/office/drawing/2014/main" id="{D9622A7E-F998-47E2-B9F1-68F1CA621259}"/>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80" name="Text Box 213">
              <a:extLst>
                <a:ext uri="{FF2B5EF4-FFF2-40B4-BE49-F238E27FC236}">
                  <a16:creationId xmlns:a16="http://schemas.microsoft.com/office/drawing/2014/main" id="{B3EE2AEB-15A6-4B49-A3DF-3C6685AC3749}"/>
                </a:ext>
              </a:extLst>
            </p:cNvPr>
            <p:cNvSpPr txBox="1">
              <a:spLocks noChangeArrowheads="1"/>
            </p:cNvSpPr>
            <p:nvPr/>
          </p:nvSpPr>
          <p:spPr bwMode="auto">
            <a:xfrm>
              <a:off x="2912139" y="3066609"/>
              <a:ext cx="207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latin typeface="News Gothic Std"/>
                  <a:cs typeface="News Gothic Std"/>
                </a:rPr>
                <a:t>A</a:t>
              </a:r>
            </a:p>
          </p:txBody>
        </p:sp>
      </p:grpSp>
      <p:pic>
        <p:nvPicPr>
          <p:cNvPr id="183" name="Picture 182">
            <a:extLst>
              <a:ext uri="{FF2B5EF4-FFF2-40B4-BE49-F238E27FC236}">
                <a16:creationId xmlns:a16="http://schemas.microsoft.com/office/drawing/2014/main" id="{29CE82E3-B73F-4EF0-AA7E-ABC423DB77CD}"/>
              </a:ext>
            </a:extLst>
          </p:cNvPr>
          <p:cNvPicPr>
            <a:picLocks noChangeAspect="1"/>
          </p:cNvPicPr>
          <p:nvPr/>
        </p:nvPicPr>
        <p:blipFill>
          <a:blip r:embed="rId2"/>
          <a:stretch>
            <a:fillRect/>
          </a:stretch>
        </p:blipFill>
        <p:spPr>
          <a:xfrm rot="10800000">
            <a:off x="1109131" y="6811220"/>
            <a:ext cx="457200" cy="532193"/>
          </a:xfrm>
          <a:prstGeom prst="rect">
            <a:avLst/>
          </a:prstGeom>
        </p:spPr>
      </p:pic>
      <p:sp>
        <p:nvSpPr>
          <p:cNvPr id="184" name="Text Box 205">
            <a:extLst>
              <a:ext uri="{FF2B5EF4-FFF2-40B4-BE49-F238E27FC236}">
                <a16:creationId xmlns:a16="http://schemas.microsoft.com/office/drawing/2014/main" id="{2227BED3-269F-4070-BED8-060AF48A7D9B}"/>
              </a:ext>
            </a:extLst>
          </p:cNvPr>
          <p:cNvSpPr txBox="1">
            <a:spLocks noChangeArrowheads="1"/>
          </p:cNvSpPr>
          <p:nvPr/>
        </p:nvSpPr>
        <p:spPr bwMode="auto">
          <a:xfrm>
            <a:off x="666910" y="7671948"/>
            <a:ext cx="13225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WOOD SCREW (4)</a:t>
            </a:r>
          </a:p>
          <a:p>
            <a:pPr algn="ctr">
              <a:defRPr/>
            </a:pPr>
            <a:r>
              <a:rPr lang="en-US" sz="1000" dirty="0">
                <a:latin typeface="News Gothic Std"/>
                <a:cs typeface="News Gothic Std"/>
              </a:rPr>
              <a:t>M4X16</a:t>
            </a:r>
          </a:p>
        </p:txBody>
      </p:sp>
      <p:pic>
        <p:nvPicPr>
          <p:cNvPr id="185" name="Picture 184">
            <a:extLst>
              <a:ext uri="{FF2B5EF4-FFF2-40B4-BE49-F238E27FC236}">
                <a16:creationId xmlns:a16="http://schemas.microsoft.com/office/drawing/2014/main" id="{FA2B1B20-7015-4797-93C0-44D5C86CDA19}"/>
              </a:ext>
            </a:extLst>
          </p:cNvPr>
          <p:cNvPicPr>
            <a:picLocks noChangeAspect="1"/>
          </p:cNvPicPr>
          <p:nvPr/>
        </p:nvPicPr>
        <p:blipFill rotWithShape="1">
          <a:blip r:embed="rId5"/>
          <a:srcRect l="16717" t="17781" r="74273" b="49447"/>
          <a:stretch/>
        </p:blipFill>
        <p:spPr>
          <a:xfrm>
            <a:off x="3160261" y="2842920"/>
            <a:ext cx="744209" cy="1014445"/>
          </a:xfrm>
          <a:prstGeom prst="rect">
            <a:avLst/>
          </a:prstGeom>
        </p:spPr>
      </p:pic>
      <p:grpSp>
        <p:nvGrpSpPr>
          <p:cNvPr id="54" name="Group 50">
            <a:extLst>
              <a:ext uri="{FF2B5EF4-FFF2-40B4-BE49-F238E27FC236}">
                <a16:creationId xmlns:a16="http://schemas.microsoft.com/office/drawing/2014/main" id="{FF154DA7-875C-4FB8-93B8-A4B3E61F0FA4}"/>
              </a:ext>
            </a:extLst>
          </p:cNvPr>
          <p:cNvGrpSpPr>
            <a:grpSpLocks/>
          </p:cNvGrpSpPr>
          <p:nvPr/>
        </p:nvGrpSpPr>
        <p:grpSpPr bwMode="auto">
          <a:xfrm>
            <a:off x="222250" y="8482567"/>
            <a:ext cx="698500" cy="534988"/>
            <a:chOff x="1992" y="5399"/>
            <a:chExt cx="440" cy="337"/>
          </a:xfrm>
        </p:grpSpPr>
        <p:pic>
          <p:nvPicPr>
            <p:cNvPr id="55" name="Picture 48">
              <a:extLst>
                <a:ext uri="{FF2B5EF4-FFF2-40B4-BE49-F238E27FC236}">
                  <a16:creationId xmlns:a16="http://schemas.microsoft.com/office/drawing/2014/main" id="{24F47E0B-D07A-4BDE-A470-9E93DC4FB30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 name="Text Box 47">
              <a:extLst>
                <a:ext uri="{FF2B5EF4-FFF2-40B4-BE49-F238E27FC236}">
                  <a16:creationId xmlns:a16="http://schemas.microsoft.com/office/drawing/2014/main" id="{4F4A2269-2A5E-42A1-82EA-6C2E164396BB}"/>
                </a:ext>
              </a:extLst>
            </p:cNvPr>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57" name="Rectangle 32">
            <a:extLst>
              <a:ext uri="{FF2B5EF4-FFF2-40B4-BE49-F238E27FC236}">
                <a16:creationId xmlns:a16="http://schemas.microsoft.com/office/drawing/2014/main" id="{203F30CE-3F9E-4F02-83BB-5D69AF315B83}"/>
              </a:ext>
            </a:extLst>
          </p:cNvPr>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a:t>
            </a:r>
            <a:r>
              <a:rPr lang="en-US" altLang="zh-CN" sz="1000" b="1" dirty="0">
                <a:solidFill>
                  <a:srgbClr val="FB6E05"/>
                </a:solidFill>
                <a:latin typeface="News Gothic Std"/>
                <a:cs typeface="News Gothic Std"/>
              </a:rPr>
              <a:t>21</a:t>
            </a:r>
            <a:r>
              <a:rPr lang="en-US" sz="1000" b="1" dirty="0">
                <a:solidFill>
                  <a:srgbClr val="FB6E05"/>
                </a:solidFill>
                <a:latin typeface="News Gothic Std"/>
                <a:cs typeface="News Gothic Std"/>
              </a:rPr>
              <a:t> TRINITY - 800.985.5506</a:t>
            </a:r>
          </a:p>
        </p:txBody>
      </p:sp>
      <p:sp>
        <p:nvSpPr>
          <p:cNvPr id="58" name="Slide Number Placeholder 10">
            <a:extLst>
              <a:ext uri="{FF2B5EF4-FFF2-40B4-BE49-F238E27FC236}">
                <a16:creationId xmlns:a16="http://schemas.microsoft.com/office/drawing/2014/main" id="{0CEA77F9-B125-4286-B7D9-D16AC00AB03D}"/>
              </a:ext>
            </a:extLst>
          </p:cNvPr>
          <p:cNvSpPr>
            <a:spLocks noGrp="1"/>
          </p:cNvSpPr>
          <p:nvPr>
            <p:ph type="sldNum" sz="quarter" idx="12"/>
          </p:nvPr>
        </p:nvSpPr>
        <p:spPr>
          <a:xfrm>
            <a:off x="452917" y="8590658"/>
            <a:ext cx="1536700" cy="393170"/>
          </a:xfrm>
        </p:spPr>
        <p:txBody>
          <a:bodyPr/>
          <a:lstStyle/>
          <a:p>
            <a:pPr algn="l">
              <a:defRPr/>
            </a:pPr>
            <a:r>
              <a:rPr lang="en-US" dirty="0">
                <a:latin typeface="News Gothic Std"/>
              </a:rPr>
              <a:t>1</a:t>
            </a:r>
          </a:p>
        </p:txBody>
      </p:sp>
    </p:spTree>
    <p:extLst>
      <p:ext uri="{BB962C8B-B14F-4D97-AF65-F5344CB8AC3E}">
        <p14:creationId xmlns:p14="http://schemas.microsoft.com/office/powerpoint/2010/main" val="286876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4005BF0-6425-4FB7-A9CF-5B1FA2945828}"/>
              </a:ext>
            </a:extLst>
          </p:cNvPr>
          <p:cNvGraphicFramePr>
            <a:graphicFrameLocks noGrp="1"/>
          </p:cNvGraphicFramePr>
          <p:nvPr/>
        </p:nvGraphicFramePr>
        <p:xfrm>
          <a:off x="5338537" y="954926"/>
          <a:ext cx="1149126" cy="842232"/>
        </p:xfrm>
        <a:graphic>
          <a:graphicData uri="http://schemas.openxmlformats.org/drawingml/2006/table">
            <a:tbl>
              <a:tblPr firstRow="1" bandRow="1">
                <a:tableStyleId>{2D5ABB26-0587-4C30-8999-92F81FD0307C}</a:tableStyleId>
              </a:tblPr>
              <a:tblGrid>
                <a:gridCol w="575414">
                  <a:extLst>
                    <a:ext uri="{9D8B030D-6E8A-4147-A177-3AD203B41FA5}">
                      <a16:colId xmlns:a16="http://schemas.microsoft.com/office/drawing/2014/main" val="20000"/>
                    </a:ext>
                  </a:extLst>
                </a:gridCol>
                <a:gridCol w="573712">
                  <a:extLst>
                    <a:ext uri="{9D8B030D-6E8A-4147-A177-3AD203B41FA5}">
                      <a16:colId xmlns:a16="http://schemas.microsoft.com/office/drawing/2014/main" val="2913706682"/>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pSp>
        <p:nvGrpSpPr>
          <p:cNvPr id="57" name="Group 49"/>
          <p:cNvGrpSpPr>
            <a:grpSpLocks/>
          </p:cNvGrpSpPr>
          <p:nvPr/>
        </p:nvGrpSpPr>
        <p:grpSpPr bwMode="auto">
          <a:xfrm>
            <a:off x="5927566" y="8472793"/>
            <a:ext cx="698500" cy="534988"/>
            <a:chOff x="1992" y="5399"/>
            <a:chExt cx="440" cy="337"/>
          </a:xfrm>
        </p:grpSpPr>
        <p:pic>
          <p:nvPicPr>
            <p:cNvPr id="5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63" name="Slide Number Placeholder 15"/>
          <p:cNvSpPr>
            <a:spLocks noGrp="1"/>
          </p:cNvSpPr>
          <p:nvPr>
            <p:ph type="sldNum" sz="quarter" idx="12"/>
          </p:nvPr>
        </p:nvSpPr>
        <p:spPr>
          <a:xfrm>
            <a:off x="4903417" y="8579626"/>
            <a:ext cx="1536700" cy="393170"/>
          </a:xfrm>
        </p:spPr>
        <p:txBody>
          <a:bodyPr/>
          <a:lstStyle/>
          <a:p>
            <a:pPr>
              <a:defRPr/>
            </a:pPr>
            <a:r>
              <a:rPr lang="en-US" dirty="0">
                <a:latin typeface="News Gothic Std"/>
              </a:rPr>
              <a:t>2</a:t>
            </a:r>
          </a:p>
        </p:txBody>
      </p:sp>
      <p:sp>
        <p:nvSpPr>
          <p:cNvPr id="7" name="Rectangle 6"/>
          <p:cNvSpPr/>
          <p:nvPr/>
        </p:nvSpPr>
        <p:spPr bwMode="auto">
          <a:xfrm>
            <a:off x="5885580" y="7124601"/>
            <a:ext cx="663752" cy="2222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7" name="TextBox 67">
            <a:extLst>
              <a:ext uri="{FF2B5EF4-FFF2-40B4-BE49-F238E27FC236}">
                <a16:creationId xmlns:a16="http://schemas.microsoft.com/office/drawing/2014/main" id="{FF255734-DCE6-4053-8CC4-3F5796B9A04B}"/>
              </a:ext>
            </a:extLst>
          </p:cNvPr>
          <p:cNvSpPr txBox="1">
            <a:spLocks noChangeArrowheads="1"/>
          </p:cNvSpPr>
          <p:nvPr/>
        </p:nvSpPr>
        <p:spPr bwMode="auto">
          <a:xfrm>
            <a:off x="5326598" y="1788644"/>
            <a:ext cx="6511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800" dirty="0">
                <a:latin typeface="News Gothic Std"/>
                <a:cs typeface="News Gothic Std"/>
              </a:rPr>
              <a:t>B</a:t>
            </a:r>
            <a:r>
              <a:rPr lang="en-US" altLang="zh-CN" sz="800" dirty="0">
                <a:latin typeface="News Gothic Std"/>
                <a:cs typeface="News Gothic Std"/>
              </a:rPr>
              <a:t>ase </a:t>
            </a:r>
          </a:p>
          <a:p>
            <a:pPr algn="ctr" eaLnBrk="1" hangingPunct="1"/>
            <a:r>
              <a:rPr lang="en-US" altLang="zh-CN" sz="800" dirty="0">
                <a:latin typeface="News Gothic Std"/>
                <a:cs typeface="News Gothic Std"/>
              </a:rPr>
              <a:t>Cabinet</a:t>
            </a:r>
            <a:r>
              <a:rPr lang="en-US" sz="800" dirty="0">
                <a:latin typeface="News Gothic Std"/>
                <a:cs typeface="News Gothic Std"/>
              </a:rPr>
              <a:t> (2)</a:t>
            </a:r>
          </a:p>
        </p:txBody>
      </p:sp>
      <p:pic>
        <p:nvPicPr>
          <p:cNvPr id="54" name="Picture 53">
            <a:extLst>
              <a:ext uri="{FF2B5EF4-FFF2-40B4-BE49-F238E27FC236}">
                <a16:creationId xmlns:a16="http://schemas.microsoft.com/office/drawing/2014/main" id="{FC66D5DF-8CDF-44B6-9DA9-98FDA3259900}"/>
              </a:ext>
            </a:extLst>
          </p:cNvPr>
          <p:cNvPicPr>
            <a:picLocks noChangeAspect="1"/>
          </p:cNvPicPr>
          <p:nvPr/>
        </p:nvPicPr>
        <p:blipFill>
          <a:blip r:embed="rId4"/>
          <a:stretch>
            <a:fillRect/>
          </a:stretch>
        </p:blipFill>
        <p:spPr>
          <a:xfrm rot="19158599">
            <a:off x="5920377" y="1239120"/>
            <a:ext cx="548640" cy="342700"/>
          </a:xfrm>
          <a:prstGeom prst="rect">
            <a:avLst/>
          </a:prstGeom>
        </p:spPr>
      </p:pic>
      <p:sp>
        <p:nvSpPr>
          <p:cNvPr id="55" name="TextBox 67">
            <a:extLst>
              <a:ext uri="{FF2B5EF4-FFF2-40B4-BE49-F238E27FC236}">
                <a16:creationId xmlns:a16="http://schemas.microsoft.com/office/drawing/2014/main" id="{29B76A5A-4EA5-4D57-B868-F74FE02E4148}"/>
              </a:ext>
            </a:extLst>
          </p:cNvPr>
          <p:cNvSpPr txBox="1">
            <a:spLocks noChangeArrowheads="1"/>
          </p:cNvSpPr>
          <p:nvPr/>
        </p:nvSpPr>
        <p:spPr bwMode="auto">
          <a:xfrm>
            <a:off x="5949277" y="1791630"/>
            <a:ext cx="4908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800" dirty="0">
                <a:latin typeface="News Gothic Std"/>
                <a:cs typeface="News Gothic Std"/>
              </a:rPr>
              <a:t>Wood </a:t>
            </a:r>
          </a:p>
          <a:p>
            <a:pPr algn="ctr" eaLnBrk="1" hangingPunct="1"/>
            <a:r>
              <a:rPr lang="en-US" sz="800" dirty="0">
                <a:latin typeface="News Gothic Std"/>
                <a:cs typeface="News Gothic Std"/>
              </a:rPr>
              <a:t>Top (1)</a:t>
            </a:r>
          </a:p>
        </p:txBody>
      </p:sp>
      <p:cxnSp>
        <p:nvCxnSpPr>
          <p:cNvPr id="163" name="Straight Arrow Connector 162">
            <a:extLst>
              <a:ext uri="{FF2B5EF4-FFF2-40B4-BE49-F238E27FC236}">
                <a16:creationId xmlns:a16="http://schemas.microsoft.com/office/drawing/2014/main" id="{A6D79D0A-637D-4F7D-885B-0C0A06057EBA}"/>
              </a:ext>
            </a:extLst>
          </p:cNvPr>
          <p:cNvCxnSpPr>
            <a:cxnSpLocks/>
          </p:cNvCxnSpPr>
          <p:nvPr/>
        </p:nvCxnSpPr>
        <p:spPr bwMode="auto">
          <a:xfrm flipH="1">
            <a:off x="1689381" y="4350701"/>
            <a:ext cx="1207877" cy="856566"/>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77" name="TextBox 176">
            <a:extLst>
              <a:ext uri="{FF2B5EF4-FFF2-40B4-BE49-F238E27FC236}">
                <a16:creationId xmlns:a16="http://schemas.microsoft.com/office/drawing/2014/main" id="{87256021-012B-425C-BC34-5F6C73B457FD}"/>
              </a:ext>
            </a:extLst>
          </p:cNvPr>
          <p:cNvSpPr txBox="1"/>
          <p:nvPr/>
        </p:nvSpPr>
        <p:spPr>
          <a:xfrm>
            <a:off x="1689381" y="4088108"/>
            <a:ext cx="3029012" cy="246221"/>
          </a:xfrm>
          <a:prstGeom prst="rect">
            <a:avLst/>
          </a:prstGeom>
          <a:noFill/>
        </p:spPr>
        <p:txBody>
          <a:bodyPr wrap="square" rtlCol="0">
            <a:spAutoFit/>
          </a:bodyPr>
          <a:lstStyle/>
          <a:p>
            <a:r>
              <a:rPr lang="en-US" sz="1000" dirty="0">
                <a:solidFill>
                  <a:srgbClr val="FB6E05"/>
                </a:solidFill>
              </a:rPr>
              <a:t>TRINITY PRO LOGO on front side of cabinet</a:t>
            </a:r>
          </a:p>
        </p:txBody>
      </p:sp>
      <p:cxnSp>
        <p:nvCxnSpPr>
          <p:cNvPr id="186" name="Straight Connector 185">
            <a:extLst>
              <a:ext uri="{FF2B5EF4-FFF2-40B4-BE49-F238E27FC236}">
                <a16:creationId xmlns:a16="http://schemas.microsoft.com/office/drawing/2014/main" id="{BDBAF1D0-FCA1-47A5-AA09-B5916BC61A14}"/>
              </a:ext>
            </a:extLst>
          </p:cNvPr>
          <p:cNvCxnSpPr>
            <a:cxnSpLocks/>
            <a:stCxn id="205" idx="2"/>
          </p:cNvCxnSpPr>
          <p:nvPr/>
        </p:nvCxnSpPr>
        <p:spPr bwMode="auto">
          <a:xfrm flipH="1">
            <a:off x="4550334" y="4669673"/>
            <a:ext cx="559193" cy="47991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9" name="Straight Connector 188">
            <a:extLst>
              <a:ext uri="{FF2B5EF4-FFF2-40B4-BE49-F238E27FC236}">
                <a16:creationId xmlns:a16="http://schemas.microsoft.com/office/drawing/2014/main" id="{E6798CEB-35C1-46F4-8789-6BEF57F84401}"/>
              </a:ext>
            </a:extLst>
          </p:cNvPr>
          <p:cNvCxnSpPr>
            <a:cxnSpLocks/>
          </p:cNvCxnSpPr>
          <p:nvPr/>
        </p:nvCxnSpPr>
        <p:spPr bwMode="auto">
          <a:xfrm flipH="1" flipV="1">
            <a:off x="2599267" y="7027333"/>
            <a:ext cx="749300" cy="112183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4" name="TextBox 203">
            <a:extLst>
              <a:ext uri="{FF2B5EF4-FFF2-40B4-BE49-F238E27FC236}">
                <a16:creationId xmlns:a16="http://schemas.microsoft.com/office/drawing/2014/main" id="{62411F6B-A9F0-45FF-9B00-5F9313ED1552}"/>
              </a:ext>
            </a:extLst>
          </p:cNvPr>
          <p:cNvSpPr txBox="1"/>
          <p:nvPr/>
        </p:nvSpPr>
        <p:spPr>
          <a:xfrm>
            <a:off x="2960380" y="8136942"/>
            <a:ext cx="1098110" cy="246221"/>
          </a:xfrm>
          <a:prstGeom prst="rect">
            <a:avLst/>
          </a:prstGeom>
          <a:noFill/>
        </p:spPr>
        <p:txBody>
          <a:bodyPr wrap="square" rtlCol="0">
            <a:spAutoFit/>
          </a:bodyPr>
          <a:lstStyle/>
          <a:p>
            <a:r>
              <a:rPr lang="en-US" sz="1000" dirty="0">
                <a:solidFill>
                  <a:srgbClr val="FB6E05"/>
                </a:solidFill>
              </a:rPr>
              <a:t>Base Cabinet</a:t>
            </a:r>
          </a:p>
        </p:txBody>
      </p:sp>
      <p:sp>
        <p:nvSpPr>
          <p:cNvPr id="205" name="TextBox 204">
            <a:extLst>
              <a:ext uri="{FF2B5EF4-FFF2-40B4-BE49-F238E27FC236}">
                <a16:creationId xmlns:a16="http://schemas.microsoft.com/office/drawing/2014/main" id="{5E896805-D08C-4FFE-BC79-D833EB25715A}"/>
              </a:ext>
            </a:extLst>
          </p:cNvPr>
          <p:cNvSpPr txBox="1"/>
          <p:nvPr/>
        </p:nvSpPr>
        <p:spPr>
          <a:xfrm>
            <a:off x="4718393" y="4417609"/>
            <a:ext cx="782268" cy="252064"/>
          </a:xfrm>
          <a:prstGeom prst="rect">
            <a:avLst/>
          </a:prstGeom>
          <a:noFill/>
        </p:spPr>
        <p:txBody>
          <a:bodyPr wrap="square" rtlCol="0">
            <a:spAutoFit/>
          </a:bodyPr>
          <a:lstStyle/>
          <a:p>
            <a:r>
              <a:rPr lang="en-US" sz="1000" dirty="0">
                <a:solidFill>
                  <a:srgbClr val="FB6E05"/>
                </a:solidFill>
              </a:rPr>
              <a:t>Wood Top</a:t>
            </a:r>
          </a:p>
        </p:txBody>
      </p:sp>
      <p:cxnSp>
        <p:nvCxnSpPr>
          <p:cNvPr id="99" name="Straight Connector 98">
            <a:extLst>
              <a:ext uri="{FF2B5EF4-FFF2-40B4-BE49-F238E27FC236}">
                <a16:creationId xmlns:a16="http://schemas.microsoft.com/office/drawing/2014/main" id="{20E1173B-62B4-4F92-BC05-0125E31D02A5}"/>
              </a:ext>
            </a:extLst>
          </p:cNvPr>
          <p:cNvCxnSpPr>
            <a:cxnSpLocks/>
          </p:cNvCxnSpPr>
          <p:nvPr/>
        </p:nvCxnSpPr>
        <p:spPr bwMode="auto">
          <a:xfrm flipV="1">
            <a:off x="3348567" y="7124601"/>
            <a:ext cx="469900" cy="1024566"/>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ED0DC8C8-3CAC-4CCE-A90A-C19C53D988C1}"/>
              </a:ext>
            </a:extLst>
          </p:cNvPr>
          <p:cNvSpPr txBox="1"/>
          <p:nvPr/>
        </p:nvSpPr>
        <p:spPr>
          <a:xfrm>
            <a:off x="368300" y="1397001"/>
            <a:ext cx="779765" cy="369332"/>
          </a:xfrm>
          <a:prstGeom prst="rect">
            <a:avLst/>
          </a:prstGeom>
          <a:noFill/>
        </p:spPr>
        <p:txBody>
          <a:bodyPr wrap="none" rtlCol="0">
            <a:spAutoFit/>
          </a:bodyPr>
          <a:lstStyle/>
          <a:p>
            <a:r>
              <a:rPr lang="en-US" sz="1800" b="1" dirty="0">
                <a:latin typeface="News Gothic Std"/>
                <a:cs typeface="News Gothic Std"/>
              </a:rPr>
              <a:t>Step 1</a:t>
            </a:r>
          </a:p>
        </p:txBody>
      </p:sp>
      <p:sp>
        <p:nvSpPr>
          <p:cNvPr id="29" name="TextBox 28">
            <a:extLst>
              <a:ext uri="{FF2B5EF4-FFF2-40B4-BE49-F238E27FC236}">
                <a16:creationId xmlns:a16="http://schemas.microsoft.com/office/drawing/2014/main" id="{C2D2DA69-FC5F-43F9-A7FE-AB13BF60947A}"/>
              </a:ext>
            </a:extLst>
          </p:cNvPr>
          <p:cNvSpPr txBox="1"/>
          <p:nvPr/>
        </p:nvSpPr>
        <p:spPr>
          <a:xfrm>
            <a:off x="318670" y="994834"/>
            <a:ext cx="3812197" cy="369332"/>
          </a:xfrm>
          <a:prstGeom prst="rect">
            <a:avLst/>
          </a:prstGeom>
          <a:noFill/>
        </p:spPr>
        <p:txBody>
          <a:bodyPr wrap="none" rtlCol="0">
            <a:spAutoFit/>
          </a:bodyPr>
          <a:lstStyle/>
          <a:p>
            <a:r>
              <a:rPr lang="en-US" sz="1800" b="1" dirty="0">
                <a:latin typeface="News Gothic Std"/>
                <a:cs typeface="News Gothic Std"/>
              </a:rPr>
              <a:t>Option 1 </a:t>
            </a:r>
            <a:r>
              <a:rPr lang="en-US" sz="1400" b="1" dirty="0">
                <a:latin typeface="News Gothic Std"/>
                <a:cs typeface="News Gothic Std"/>
              </a:rPr>
              <a:t>(Installation across 2 Base Cabinets)  </a:t>
            </a:r>
            <a:endParaRPr lang="en-US" sz="1800" b="1" dirty="0">
              <a:latin typeface="News Gothic Std"/>
              <a:cs typeface="News Gothic Std"/>
            </a:endParaRPr>
          </a:p>
        </p:txBody>
      </p:sp>
      <p:pic>
        <p:nvPicPr>
          <p:cNvPr id="30" name="Picture 29">
            <a:extLst>
              <a:ext uri="{FF2B5EF4-FFF2-40B4-BE49-F238E27FC236}">
                <a16:creationId xmlns:a16="http://schemas.microsoft.com/office/drawing/2014/main" id="{1DB2629E-CABA-45E4-81D3-6021238E5508}"/>
              </a:ext>
            </a:extLst>
          </p:cNvPr>
          <p:cNvPicPr>
            <a:picLocks noChangeAspect="1"/>
          </p:cNvPicPr>
          <p:nvPr/>
        </p:nvPicPr>
        <p:blipFill>
          <a:blip r:embed="rId5"/>
          <a:stretch>
            <a:fillRect/>
          </a:stretch>
        </p:blipFill>
        <p:spPr>
          <a:xfrm>
            <a:off x="5393704" y="1115170"/>
            <a:ext cx="533862" cy="620580"/>
          </a:xfrm>
          <a:prstGeom prst="rect">
            <a:avLst/>
          </a:prstGeom>
        </p:spPr>
      </p:pic>
      <p:sp>
        <p:nvSpPr>
          <p:cNvPr id="31" name="TextBox 30">
            <a:extLst>
              <a:ext uri="{FF2B5EF4-FFF2-40B4-BE49-F238E27FC236}">
                <a16:creationId xmlns:a16="http://schemas.microsoft.com/office/drawing/2014/main" id="{B1469A40-D3F7-43E1-A240-313A2D1BCE2D}"/>
              </a:ext>
            </a:extLst>
          </p:cNvPr>
          <p:cNvSpPr txBox="1"/>
          <p:nvPr/>
        </p:nvSpPr>
        <p:spPr>
          <a:xfrm>
            <a:off x="393660" y="1974517"/>
            <a:ext cx="3864542" cy="1615827"/>
          </a:xfrm>
          <a:prstGeom prst="rect">
            <a:avLst/>
          </a:prstGeom>
          <a:noFill/>
        </p:spPr>
        <p:txBody>
          <a:bodyPr wrap="square">
            <a:spAutoFit/>
          </a:bodyPr>
          <a:lstStyle/>
          <a:p>
            <a:r>
              <a:rPr lang="en-US" sz="1100" dirty="0">
                <a:latin typeface="News Gothic Std"/>
              </a:rPr>
              <a:t>Move (2) assembled TRINITY </a:t>
            </a:r>
            <a:r>
              <a:rPr lang="en-US" altLang="zh-CN" sz="1100" dirty="0">
                <a:latin typeface="News Gothic Std"/>
              </a:rPr>
              <a:t>PRO Base Cabinets </a:t>
            </a:r>
            <a:r>
              <a:rPr lang="en-US" sz="1100" dirty="0">
                <a:latin typeface="News Gothic Std"/>
              </a:rPr>
              <a:t>to your desired location, and space them as shown below.</a:t>
            </a:r>
          </a:p>
          <a:p>
            <a:endParaRPr lang="en-US" sz="1100" dirty="0">
              <a:latin typeface="News Gothic Std"/>
            </a:endParaRPr>
          </a:p>
          <a:p>
            <a:r>
              <a:rPr lang="en-US" sz="1100" dirty="0">
                <a:latin typeface="News Gothic Std"/>
              </a:rPr>
              <a:t>With 2 people, position a </a:t>
            </a:r>
            <a:r>
              <a:rPr lang="en-US" altLang="zh-CN" sz="1100" dirty="0">
                <a:latin typeface="News Gothic Std"/>
              </a:rPr>
              <a:t>TRINITY PRO 56”x 19” WOOD TOP</a:t>
            </a:r>
            <a:r>
              <a:rPr lang="en-US" sz="1100" dirty="0">
                <a:latin typeface="News Gothic Std"/>
              </a:rPr>
              <a:t> on the Base Cabinets, making sure that the ends are flush with the outside edge of each Base Cabinet.</a:t>
            </a:r>
          </a:p>
          <a:p>
            <a:endParaRPr lang="en-US" sz="1100" dirty="0">
              <a:latin typeface="News Gothic Std"/>
            </a:endParaRPr>
          </a:p>
          <a:p>
            <a:r>
              <a:rPr lang="en-US" sz="1100" dirty="0">
                <a:latin typeface="News Gothic Std"/>
              </a:rPr>
              <a:t>Wood Top must be flush with the Base Cabinet edges to reach maximum weight capacity.</a:t>
            </a:r>
            <a:endParaRPr lang="en-US" altLang="zh-CN" sz="1100" dirty="0">
              <a:latin typeface="News Gothic Std"/>
            </a:endParaRPr>
          </a:p>
        </p:txBody>
      </p:sp>
      <p:pic>
        <p:nvPicPr>
          <p:cNvPr id="4" name="Picture 3">
            <a:extLst>
              <a:ext uri="{FF2B5EF4-FFF2-40B4-BE49-F238E27FC236}">
                <a16:creationId xmlns:a16="http://schemas.microsoft.com/office/drawing/2014/main" id="{0BA76F45-DF2C-449C-B71E-31E0BA1498BA}"/>
              </a:ext>
            </a:extLst>
          </p:cNvPr>
          <p:cNvPicPr>
            <a:picLocks noChangeAspect="1"/>
          </p:cNvPicPr>
          <p:nvPr/>
        </p:nvPicPr>
        <p:blipFill>
          <a:blip r:embed="rId6"/>
          <a:stretch>
            <a:fillRect/>
          </a:stretch>
        </p:blipFill>
        <p:spPr>
          <a:xfrm>
            <a:off x="1411491" y="4869640"/>
            <a:ext cx="4260276" cy="30708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79D922-8832-48D5-8EB8-A2C177D989D8}"/>
              </a:ext>
            </a:extLst>
          </p:cNvPr>
          <p:cNvPicPr>
            <a:picLocks noChangeAspect="1"/>
          </p:cNvPicPr>
          <p:nvPr/>
        </p:nvPicPr>
        <p:blipFill rotWithShape="1">
          <a:blip r:embed="rId3"/>
          <a:srcRect l="29286" t="14417" r="44383" b="38321"/>
          <a:stretch/>
        </p:blipFill>
        <p:spPr>
          <a:xfrm>
            <a:off x="2784520" y="5925882"/>
            <a:ext cx="3547961" cy="2784514"/>
          </a:xfrm>
          <a:prstGeom prst="rect">
            <a:avLst/>
          </a:prstGeom>
        </p:spPr>
      </p:pic>
      <p:sp>
        <p:nvSpPr>
          <p:cNvPr id="32" name="TextBox 31">
            <a:extLst>
              <a:ext uri="{FF2B5EF4-FFF2-40B4-BE49-F238E27FC236}">
                <a16:creationId xmlns:a16="http://schemas.microsoft.com/office/drawing/2014/main" id="{BC3BFAD2-2B2C-4303-B38B-8FE249CFD2C5}"/>
              </a:ext>
            </a:extLst>
          </p:cNvPr>
          <p:cNvSpPr txBox="1"/>
          <p:nvPr/>
        </p:nvSpPr>
        <p:spPr>
          <a:xfrm>
            <a:off x="375103" y="1859368"/>
            <a:ext cx="5906175" cy="261610"/>
          </a:xfrm>
          <a:prstGeom prst="rect">
            <a:avLst/>
          </a:prstGeom>
          <a:noFill/>
        </p:spPr>
        <p:txBody>
          <a:bodyPr wrap="square" rtlCol="0">
            <a:spAutoFit/>
          </a:bodyPr>
          <a:lstStyle/>
          <a:p>
            <a:r>
              <a:rPr lang="en-US" sz="1100" b="0" i="0" u="none" strike="noStrike" baseline="0" dirty="0">
                <a:solidFill>
                  <a:srgbClr val="000000"/>
                </a:solidFill>
                <a:latin typeface="News Gothic Std" panose="020B0506020203020204"/>
              </a:rPr>
              <a:t>Open doors of each Base Cabinet as shown below. </a:t>
            </a:r>
            <a:endParaRPr lang="en-US" sz="1100" dirty="0">
              <a:latin typeface="News Gothic Std" panose="020B0506020203020204"/>
              <a:cs typeface="News Gothic Std"/>
            </a:endParaRPr>
          </a:p>
        </p:txBody>
      </p:sp>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pSp>
        <p:nvGrpSpPr>
          <p:cNvPr id="57" name="Group 49"/>
          <p:cNvGrpSpPr>
            <a:grpSpLocks/>
          </p:cNvGrpSpPr>
          <p:nvPr/>
        </p:nvGrpSpPr>
        <p:grpSpPr bwMode="auto">
          <a:xfrm>
            <a:off x="278108" y="8474075"/>
            <a:ext cx="698500" cy="534988"/>
            <a:chOff x="1992" y="5399"/>
            <a:chExt cx="440" cy="337"/>
          </a:xfrm>
        </p:grpSpPr>
        <p:pic>
          <p:nvPicPr>
            <p:cNvPr id="58" name="Picture 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5"/>
          <p:cNvSpPr>
            <a:spLocks noGrp="1"/>
          </p:cNvSpPr>
          <p:nvPr>
            <p:ph type="sldNum" sz="quarter" idx="12"/>
          </p:nvPr>
        </p:nvSpPr>
        <p:spPr>
          <a:xfrm>
            <a:off x="-768350" y="8590493"/>
            <a:ext cx="1536700" cy="393170"/>
          </a:xfrm>
        </p:spPr>
        <p:txBody>
          <a:bodyPr/>
          <a:lstStyle/>
          <a:p>
            <a:pPr>
              <a:defRPr/>
            </a:pPr>
            <a:r>
              <a:rPr lang="en-US" dirty="0">
                <a:latin typeface="News Gothic Std"/>
              </a:rPr>
              <a:t>3</a:t>
            </a:r>
          </a:p>
        </p:txBody>
      </p:sp>
      <p:sp>
        <p:nvSpPr>
          <p:cNvPr id="55" name="TextBox 54">
            <a:extLst>
              <a:ext uri="{FF2B5EF4-FFF2-40B4-BE49-F238E27FC236}">
                <a16:creationId xmlns:a16="http://schemas.microsoft.com/office/drawing/2014/main" id="{E4D304FA-3333-4F05-9D86-0B2A75939749}"/>
              </a:ext>
            </a:extLst>
          </p:cNvPr>
          <p:cNvSpPr txBox="1"/>
          <p:nvPr/>
        </p:nvSpPr>
        <p:spPr>
          <a:xfrm>
            <a:off x="359833" y="1406577"/>
            <a:ext cx="779765" cy="369332"/>
          </a:xfrm>
          <a:prstGeom prst="rect">
            <a:avLst/>
          </a:prstGeom>
          <a:noFill/>
        </p:spPr>
        <p:txBody>
          <a:bodyPr wrap="none" rtlCol="0">
            <a:spAutoFit/>
          </a:bodyPr>
          <a:lstStyle/>
          <a:p>
            <a:r>
              <a:rPr lang="en-US" sz="1800" b="1" dirty="0">
                <a:latin typeface="News Gothic Std"/>
                <a:cs typeface="News Gothic Std"/>
              </a:rPr>
              <a:t>Step 2</a:t>
            </a:r>
          </a:p>
        </p:txBody>
      </p:sp>
      <p:sp>
        <p:nvSpPr>
          <p:cNvPr id="64" name="TextBox 63">
            <a:extLst>
              <a:ext uri="{FF2B5EF4-FFF2-40B4-BE49-F238E27FC236}">
                <a16:creationId xmlns:a16="http://schemas.microsoft.com/office/drawing/2014/main" id="{E0A11E8C-2B2A-44A5-BDF3-9EF520B2EF4E}"/>
              </a:ext>
            </a:extLst>
          </p:cNvPr>
          <p:cNvSpPr txBox="1"/>
          <p:nvPr/>
        </p:nvSpPr>
        <p:spPr>
          <a:xfrm>
            <a:off x="318670" y="994834"/>
            <a:ext cx="3812197" cy="369332"/>
          </a:xfrm>
          <a:prstGeom prst="rect">
            <a:avLst/>
          </a:prstGeom>
          <a:noFill/>
        </p:spPr>
        <p:txBody>
          <a:bodyPr wrap="none" rtlCol="0">
            <a:spAutoFit/>
          </a:bodyPr>
          <a:lstStyle/>
          <a:p>
            <a:r>
              <a:rPr lang="en-US" sz="1800" b="1" dirty="0">
                <a:latin typeface="News Gothic Std"/>
                <a:cs typeface="News Gothic Std"/>
              </a:rPr>
              <a:t>Option 1 </a:t>
            </a:r>
            <a:r>
              <a:rPr lang="en-US" sz="1400" b="1" dirty="0">
                <a:latin typeface="News Gothic Std"/>
                <a:cs typeface="News Gothic Std"/>
              </a:rPr>
              <a:t>(Installation across 2 Base Cabinets)  </a:t>
            </a:r>
            <a:endParaRPr lang="en-US" sz="1800" b="1" dirty="0">
              <a:latin typeface="News Gothic Std"/>
              <a:cs typeface="News Gothic Std"/>
            </a:endParaRPr>
          </a:p>
        </p:txBody>
      </p:sp>
      <p:graphicFrame>
        <p:nvGraphicFramePr>
          <p:cNvPr id="2" name="Table 1">
            <a:extLst>
              <a:ext uri="{FF2B5EF4-FFF2-40B4-BE49-F238E27FC236}">
                <a16:creationId xmlns:a16="http://schemas.microsoft.com/office/drawing/2014/main" id="{4279DCB6-BE53-428A-BC8C-618D7C1C987B}"/>
              </a:ext>
            </a:extLst>
          </p:cNvPr>
          <p:cNvGraphicFramePr>
            <a:graphicFrameLocks noGrp="1"/>
          </p:cNvGraphicFramePr>
          <p:nvPr/>
        </p:nvGraphicFramePr>
        <p:xfrm>
          <a:off x="4893733" y="965225"/>
          <a:ext cx="1487482" cy="924437"/>
        </p:xfrm>
        <a:graphic>
          <a:graphicData uri="http://schemas.openxmlformats.org/drawingml/2006/table">
            <a:tbl>
              <a:tblPr firstRow="1" bandRow="1">
                <a:tableStyleId>{2D5ABB26-0587-4C30-8999-92F81FD0307C}</a:tableStyleId>
              </a:tblPr>
              <a:tblGrid>
                <a:gridCol w="744842">
                  <a:extLst>
                    <a:ext uri="{9D8B030D-6E8A-4147-A177-3AD203B41FA5}">
                      <a16:colId xmlns:a16="http://schemas.microsoft.com/office/drawing/2014/main" val="20000"/>
                    </a:ext>
                  </a:extLst>
                </a:gridCol>
                <a:gridCol w="742640">
                  <a:extLst>
                    <a:ext uri="{9D8B030D-6E8A-4147-A177-3AD203B41FA5}">
                      <a16:colId xmlns:a16="http://schemas.microsoft.com/office/drawing/2014/main" val="2401374816"/>
                    </a:ext>
                  </a:extLst>
                </a:gridCol>
              </a:tblGrid>
              <a:tr h="9244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67">
            <a:extLst>
              <a:ext uri="{FF2B5EF4-FFF2-40B4-BE49-F238E27FC236}">
                <a16:creationId xmlns:a16="http://schemas.microsoft.com/office/drawing/2014/main" id="{40B61B41-5048-4C8A-ABAD-90377FDC9EC4}"/>
              </a:ext>
            </a:extLst>
          </p:cNvPr>
          <p:cNvSpPr txBox="1">
            <a:spLocks noChangeArrowheads="1"/>
          </p:cNvSpPr>
          <p:nvPr/>
        </p:nvSpPr>
        <p:spPr bwMode="auto">
          <a:xfrm>
            <a:off x="5047353" y="1899660"/>
            <a:ext cx="3786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(8)</a:t>
            </a:r>
          </a:p>
        </p:txBody>
      </p:sp>
      <p:sp>
        <p:nvSpPr>
          <p:cNvPr id="4" name="TextBox 67">
            <a:extLst>
              <a:ext uri="{FF2B5EF4-FFF2-40B4-BE49-F238E27FC236}">
                <a16:creationId xmlns:a16="http://schemas.microsoft.com/office/drawing/2014/main" id="{E35E5CDA-C6F4-4CBD-AD7F-E144DF713779}"/>
              </a:ext>
            </a:extLst>
          </p:cNvPr>
          <p:cNvSpPr txBox="1">
            <a:spLocks noChangeArrowheads="1"/>
          </p:cNvSpPr>
          <p:nvPr/>
        </p:nvSpPr>
        <p:spPr bwMode="auto">
          <a:xfrm>
            <a:off x="5525486" y="1904022"/>
            <a:ext cx="10021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dirty="0">
                <a:latin typeface="News Gothic Std"/>
              </a:rPr>
              <a:t>Electric screwdriver</a:t>
            </a:r>
          </a:p>
          <a:p>
            <a:r>
              <a:rPr lang="en-US" sz="800" dirty="0">
                <a:latin typeface="News Gothic Std"/>
              </a:rPr>
              <a:t>      (Phillips head)</a:t>
            </a:r>
            <a:endParaRPr lang="en-US" sz="800" dirty="0">
              <a:latin typeface="News Gothic Std"/>
              <a:cs typeface="News Gothic Std"/>
            </a:endParaRPr>
          </a:p>
        </p:txBody>
      </p:sp>
      <p:pic>
        <p:nvPicPr>
          <p:cNvPr id="5" name="Picture 4">
            <a:extLst>
              <a:ext uri="{FF2B5EF4-FFF2-40B4-BE49-F238E27FC236}">
                <a16:creationId xmlns:a16="http://schemas.microsoft.com/office/drawing/2014/main" id="{A7EEB960-986F-4A90-ABE1-4C539C1A92F9}"/>
              </a:ext>
            </a:extLst>
          </p:cNvPr>
          <p:cNvPicPr>
            <a:picLocks noChangeAspect="1"/>
          </p:cNvPicPr>
          <p:nvPr/>
        </p:nvPicPr>
        <p:blipFill>
          <a:blip r:embed="rId5"/>
          <a:stretch>
            <a:fillRect/>
          </a:stretch>
        </p:blipFill>
        <p:spPr>
          <a:xfrm rot="11682567">
            <a:off x="5078189" y="1142205"/>
            <a:ext cx="457200" cy="53219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69E0990-0F21-4A29-91E0-605B2F0330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9950568">
            <a:off x="5535232" y="1036645"/>
            <a:ext cx="782268" cy="832822"/>
          </a:xfrm>
          <a:prstGeom prst="rect">
            <a:avLst/>
          </a:prstGeom>
        </p:spPr>
      </p:pic>
      <p:sp>
        <p:nvSpPr>
          <p:cNvPr id="25" name="TextBox 24">
            <a:extLst>
              <a:ext uri="{FF2B5EF4-FFF2-40B4-BE49-F238E27FC236}">
                <a16:creationId xmlns:a16="http://schemas.microsoft.com/office/drawing/2014/main" id="{A91B487F-1BD8-4A5A-9724-03745D78F4BC}"/>
              </a:ext>
            </a:extLst>
          </p:cNvPr>
          <p:cNvSpPr txBox="1"/>
          <p:nvPr/>
        </p:nvSpPr>
        <p:spPr>
          <a:xfrm>
            <a:off x="375104" y="2143079"/>
            <a:ext cx="3411752" cy="600164"/>
          </a:xfrm>
          <a:prstGeom prst="rect">
            <a:avLst/>
          </a:prstGeom>
          <a:noFill/>
        </p:spPr>
        <p:txBody>
          <a:bodyPr wrap="square" rtlCol="0">
            <a:spAutoFit/>
          </a:bodyPr>
          <a:lstStyle/>
          <a:p>
            <a:r>
              <a:rPr lang="en-US" sz="1100" b="0" i="0" u="none" strike="noStrike" baseline="0" dirty="0">
                <a:solidFill>
                  <a:srgbClr val="000000"/>
                </a:solidFill>
                <a:latin typeface="News Gothic Std" panose="020B0506020203020204"/>
              </a:rPr>
              <a:t>Insert WOOD SCREW (A) into each hole on base cabinet top and tighten them fully to wood top with an electric screwdriver (Phillips head).</a:t>
            </a:r>
            <a:endParaRPr lang="en-US" altLang="zh-CN" sz="1100" dirty="0">
              <a:latin typeface="News Gothic Std" panose="020B0506020203020204"/>
            </a:endParaRPr>
          </a:p>
        </p:txBody>
      </p:sp>
      <p:grpSp>
        <p:nvGrpSpPr>
          <p:cNvPr id="43" name="Group 42">
            <a:extLst>
              <a:ext uri="{FF2B5EF4-FFF2-40B4-BE49-F238E27FC236}">
                <a16:creationId xmlns:a16="http://schemas.microsoft.com/office/drawing/2014/main" id="{3F89F134-394A-4097-AFFA-AF322DD6EFA9}"/>
              </a:ext>
            </a:extLst>
          </p:cNvPr>
          <p:cNvGrpSpPr/>
          <p:nvPr/>
        </p:nvGrpSpPr>
        <p:grpSpPr>
          <a:xfrm>
            <a:off x="3058417" y="3761856"/>
            <a:ext cx="292538" cy="304800"/>
            <a:chOff x="3790308" y="1628700"/>
            <a:chExt cx="292538" cy="304800"/>
          </a:xfrm>
        </p:grpSpPr>
        <p:cxnSp>
          <p:nvCxnSpPr>
            <p:cNvPr id="44" name="AutoShape 23">
              <a:extLst>
                <a:ext uri="{FF2B5EF4-FFF2-40B4-BE49-F238E27FC236}">
                  <a16:creationId xmlns:a16="http://schemas.microsoft.com/office/drawing/2014/main" id="{2CB9B6F7-CF3F-45E0-B210-97BCFB221C21}"/>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45" name="AutoShape 24">
              <a:extLst>
                <a:ext uri="{FF2B5EF4-FFF2-40B4-BE49-F238E27FC236}">
                  <a16:creationId xmlns:a16="http://schemas.microsoft.com/office/drawing/2014/main" id="{C7EE1C7D-B293-417B-8E87-6DB51222F732}"/>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46" name="Rectangle 25">
              <a:extLst>
                <a:ext uri="{FF2B5EF4-FFF2-40B4-BE49-F238E27FC236}">
                  <a16:creationId xmlns:a16="http://schemas.microsoft.com/office/drawing/2014/main" id="{1FE1F81B-B47A-4ACE-8DFE-35095434C1CC}"/>
                </a:ext>
              </a:extLst>
            </p:cNvPr>
            <p:cNvSpPr>
              <a:spLocks noChangeArrowheads="1"/>
            </p:cNvSpPr>
            <p:nvPr/>
          </p:nvSpPr>
          <p:spPr bwMode="auto">
            <a:xfrm>
              <a:off x="3790308" y="16287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cxnSp>
        <p:nvCxnSpPr>
          <p:cNvPr id="47" name="Straight Connector 46">
            <a:extLst>
              <a:ext uri="{FF2B5EF4-FFF2-40B4-BE49-F238E27FC236}">
                <a16:creationId xmlns:a16="http://schemas.microsoft.com/office/drawing/2014/main" id="{FEC646C1-A910-4F04-BCC7-9A80AE6D78A6}"/>
              </a:ext>
            </a:extLst>
          </p:cNvPr>
          <p:cNvCxnSpPr>
            <a:cxnSpLocks/>
          </p:cNvCxnSpPr>
          <p:nvPr/>
        </p:nvCxnSpPr>
        <p:spPr bwMode="auto">
          <a:xfrm flipV="1">
            <a:off x="3407593" y="3761856"/>
            <a:ext cx="461674" cy="161577"/>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a:extLst>
              <a:ext uri="{FF2B5EF4-FFF2-40B4-BE49-F238E27FC236}">
                <a16:creationId xmlns:a16="http://schemas.microsoft.com/office/drawing/2014/main" id="{8457A3FC-5C8B-4C15-99EA-4C5EBDA57C99}"/>
              </a:ext>
            </a:extLst>
          </p:cNvPr>
          <p:cNvCxnSpPr>
            <a:cxnSpLocks/>
          </p:cNvCxnSpPr>
          <p:nvPr/>
        </p:nvCxnSpPr>
        <p:spPr bwMode="auto">
          <a:xfrm flipH="1" flipV="1">
            <a:off x="3122355" y="6162202"/>
            <a:ext cx="474871" cy="447110"/>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2" name="Picture 11">
            <a:extLst>
              <a:ext uri="{FF2B5EF4-FFF2-40B4-BE49-F238E27FC236}">
                <a16:creationId xmlns:a16="http://schemas.microsoft.com/office/drawing/2014/main" id="{6787C01F-FEB2-4D64-B395-61296E18C836}"/>
              </a:ext>
            </a:extLst>
          </p:cNvPr>
          <p:cNvPicPr>
            <a:picLocks noChangeAspect="1"/>
          </p:cNvPicPr>
          <p:nvPr/>
        </p:nvPicPr>
        <p:blipFill rotWithShape="1">
          <a:blip r:embed="rId7"/>
          <a:srcRect l="33002" t="23605" r="48097" b="39504"/>
          <a:stretch/>
        </p:blipFill>
        <p:spPr>
          <a:xfrm>
            <a:off x="684508" y="2974533"/>
            <a:ext cx="3735092" cy="3187669"/>
          </a:xfrm>
          <a:prstGeom prst="roundRect">
            <a:avLst/>
          </a:prstGeom>
          <a:ln w="19050">
            <a:solidFill>
              <a:srgbClr val="FB6E05"/>
            </a:solidFill>
          </a:ln>
        </p:spPr>
      </p:pic>
      <p:sp>
        <p:nvSpPr>
          <p:cNvPr id="11" name="Rectangle 10">
            <a:extLst>
              <a:ext uri="{FF2B5EF4-FFF2-40B4-BE49-F238E27FC236}">
                <a16:creationId xmlns:a16="http://schemas.microsoft.com/office/drawing/2014/main" id="{003B9C82-404F-4819-B604-AFECD00A6E8C}"/>
              </a:ext>
            </a:extLst>
          </p:cNvPr>
          <p:cNvSpPr/>
          <p:nvPr/>
        </p:nvSpPr>
        <p:spPr bwMode="auto">
          <a:xfrm rot="591245">
            <a:off x="2572254" y="4644313"/>
            <a:ext cx="318307"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pic>
        <p:nvPicPr>
          <p:cNvPr id="30" name="Picture 29" descr="A picture containing drawing&#10;&#10;Description automatically generated">
            <a:extLst>
              <a:ext uri="{FF2B5EF4-FFF2-40B4-BE49-F238E27FC236}">
                <a16:creationId xmlns:a16="http://schemas.microsoft.com/office/drawing/2014/main" id="{5D20AB79-903F-4885-B07B-B23DABC6A12D}"/>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0"/>
                    </a14:imgEffect>
                  </a14:imgLayer>
                </a14:imgProps>
              </a:ext>
            </a:extLst>
          </a:blip>
          <a:stretch>
            <a:fillRect/>
          </a:stretch>
        </p:blipFill>
        <p:spPr>
          <a:xfrm rot="19272034">
            <a:off x="1924232" y="4062863"/>
            <a:ext cx="1019680" cy="1085578"/>
          </a:xfrm>
          <a:prstGeom prst="rect">
            <a:avLst/>
          </a:prstGeom>
        </p:spPr>
      </p:pic>
    </p:spTree>
    <p:extLst>
      <p:ext uri="{BB962C8B-B14F-4D97-AF65-F5344CB8AC3E}">
        <p14:creationId xmlns:p14="http://schemas.microsoft.com/office/powerpoint/2010/main" val="738433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pSp>
        <p:nvGrpSpPr>
          <p:cNvPr id="57" name="Group 49"/>
          <p:cNvGrpSpPr>
            <a:grpSpLocks/>
          </p:cNvGrpSpPr>
          <p:nvPr/>
        </p:nvGrpSpPr>
        <p:grpSpPr bwMode="auto">
          <a:xfrm>
            <a:off x="5900104" y="8474075"/>
            <a:ext cx="698500" cy="534988"/>
            <a:chOff x="1992" y="5399"/>
            <a:chExt cx="440" cy="337"/>
          </a:xfrm>
        </p:grpSpPr>
        <p:pic>
          <p:nvPicPr>
            <p:cNvPr id="5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63" name="Slide Number Placeholder 15"/>
          <p:cNvSpPr>
            <a:spLocks noGrp="1"/>
          </p:cNvSpPr>
          <p:nvPr>
            <p:ph type="sldNum" sz="quarter" idx="12"/>
          </p:nvPr>
        </p:nvSpPr>
        <p:spPr>
          <a:xfrm>
            <a:off x="4876505" y="8603625"/>
            <a:ext cx="1536700" cy="393170"/>
          </a:xfrm>
        </p:spPr>
        <p:txBody>
          <a:bodyPr/>
          <a:lstStyle/>
          <a:p>
            <a:pPr>
              <a:defRPr/>
            </a:pPr>
            <a:r>
              <a:rPr lang="en-US" dirty="0">
                <a:latin typeface="News Gothic Std"/>
              </a:rPr>
              <a:t>4</a:t>
            </a:r>
          </a:p>
        </p:txBody>
      </p:sp>
      <p:sp>
        <p:nvSpPr>
          <p:cNvPr id="52" name="TextBox 51"/>
          <p:cNvSpPr txBox="1"/>
          <p:nvPr/>
        </p:nvSpPr>
        <p:spPr>
          <a:xfrm>
            <a:off x="336550" y="930893"/>
            <a:ext cx="3983783" cy="369332"/>
          </a:xfrm>
          <a:prstGeom prst="rect">
            <a:avLst/>
          </a:prstGeom>
          <a:noFill/>
        </p:spPr>
        <p:txBody>
          <a:bodyPr wrap="none" rtlCol="0">
            <a:spAutoFit/>
          </a:bodyPr>
          <a:lstStyle/>
          <a:p>
            <a:r>
              <a:rPr lang="en-US" sz="1800" b="1" dirty="0">
                <a:latin typeface="News Gothic Std"/>
                <a:cs typeface="News Gothic Std"/>
              </a:rPr>
              <a:t>Option 2 </a:t>
            </a:r>
            <a:r>
              <a:rPr lang="en-US" sz="1400" b="1" dirty="0">
                <a:latin typeface="News Gothic Std"/>
                <a:cs typeface="News Gothic Std"/>
              </a:rPr>
              <a:t>(Installation with Wood Top Overhang)</a:t>
            </a:r>
          </a:p>
        </p:txBody>
      </p:sp>
      <p:sp>
        <p:nvSpPr>
          <p:cNvPr id="129" name="TextBox 128">
            <a:extLst>
              <a:ext uri="{FF2B5EF4-FFF2-40B4-BE49-F238E27FC236}">
                <a16:creationId xmlns:a16="http://schemas.microsoft.com/office/drawing/2014/main" id="{EA7D98DD-72B2-45FB-BC41-CADF9CDB5D3F}"/>
              </a:ext>
            </a:extLst>
          </p:cNvPr>
          <p:cNvSpPr txBox="1"/>
          <p:nvPr/>
        </p:nvSpPr>
        <p:spPr>
          <a:xfrm>
            <a:off x="368300" y="1353183"/>
            <a:ext cx="779765" cy="369332"/>
          </a:xfrm>
          <a:prstGeom prst="rect">
            <a:avLst/>
          </a:prstGeom>
          <a:noFill/>
        </p:spPr>
        <p:txBody>
          <a:bodyPr wrap="none" rtlCol="0">
            <a:spAutoFit/>
          </a:bodyPr>
          <a:lstStyle/>
          <a:p>
            <a:r>
              <a:rPr lang="en-US" sz="1800" b="1" dirty="0">
                <a:latin typeface="News Gothic Std"/>
                <a:cs typeface="News Gothic Std"/>
              </a:rPr>
              <a:t>Step 1</a:t>
            </a:r>
          </a:p>
        </p:txBody>
      </p:sp>
      <p:sp>
        <p:nvSpPr>
          <p:cNvPr id="6" name="TextBox 67">
            <a:extLst>
              <a:ext uri="{FF2B5EF4-FFF2-40B4-BE49-F238E27FC236}">
                <a16:creationId xmlns:a16="http://schemas.microsoft.com/office/drawing/2014/main" id="{5C9B1697-0817-4A30-BAB7-760D550825DB}"/>
              </a:ext>
            </a:extLst>
          </p:cNvPr>
          <p:cNvSpPr txBox="1">
            <a:spLocks noChangeArrowheads="1"/>
          </p:cNvSpPr>
          <p:nvPr/>
        </p:nvSpPr>
        <p:spPr bwMode="auto">
          <a:xfrm>
            <a:off x="5156547" y="1844315"/>
            <a:ext cx="64152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800" dirty="0">
                <a:latin typeface="News Gothic Std"/>
                <a:cs typeface="News Gothic Std"/>
              </a:rPr>
              <a:t>B</a:t>
            </a:r>
            <a:r>
              <a:rPr lang="en-US" altLang="zh-CN" sz="800" dirty="0">
                <a:latin typeface="News Gothic Std"/>
                <a:cs typeface="News Gothic Std"/>
              </a:rPr>
              <a:t>ase </a:t>
            </a:r>
          </a:p>
          <a:p>
            <a:pPr algn="ctr" eaLnBrk="1" hangingPunct="1"/>
            <a:r>
              <a:rPr lang="en-US" altLang="zh-CN" sz="800" dirty="0">
                <a:latin typeface="News Gothic Std"/>
                <a:cs typeface="News Gothic Std"/>
              </a:rPr>
              <a:t>Cabinet</a:t>
            </a:r>
            <a:r>
              <a:rPr lang="en-US" sz="800" dirty="0">
                <a:latin typeface="News Gothic Std"/>
                <a:cs typeface="News Gothic Std"/>
              </a:rPr>
              <a:t> (1)</a:t>
            </a:r>
          </a:p>
        </p:txBody>
      </p:sp>
      <p:pic>
        <p:nvPicPr>
          <p:cNvPr id="7" name="Picture 6">
            <a:extLst>
              <a:ext uri="{FF2B5EF4-FFF2-40B4-BE49-F238E27FC236}">
                <a16:creationId xmlns:a16="http://schemas.microsoft.com/office/drawing/2014/main" id="{A12AEE8D-74D3-442C-9FF1-85BD61594BA1}"/>
              </a:ext>
            </a:extLst>
          </p:cNvPr>
          <p:cNvPicPr>
            <a:picLocks noChangeAspect="1"/>
          </p:cNvPicPr>
          <p:nvPr/>
        </p:nvPicPr>
        <p:blipFill>
          <a:blip r:embed="rId4"/>
          <a:stretch>
            <a:fillRect/>
          </a:stretch>
        </p:blipFill>
        <p:spPr>
          <a:xfrm rot="19158599">
            <a:off x="5794611" y="1282874"/>
            <a:ext cx="548640" cy="342700"/>
          </a:xfrm>
          <a:prstGeom prst="rect">
            <a:avLst/>
          </a:prstGeom>
        </p:spPr>
      </p:pic>
      <p:sp>
        <p:nvSpPr>
          <p:cNvPr id="8" name="TextBox 67">
            <a:extLst>
              <a:ext uri="{FF2B5EF4-FFF2-40B4-BE49-F238E27FC236}">
                <a16:creationId xmlns:a16="http://schemas.microsoft.com/office/drawing/2014/main" id="{9FEB765B-096D-4369-BA28-1E12FC435754}"/>
              </a:ext>
            </a:extLst>
          </p:cNvPr>
          <p:cNvSpPr txBox="1">
            <a:spLocks noChangeArrowheads="1"/>
          </p:cNvSpPr>
          <p:nvPr/>
        </p:nvSpPr>
        <p:spPr bwMode="auto">
          <a:xfrm>
            <a:off x="5795082" y="1845335"/>
            <a:ext cx="4908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800" dirty="0">
                <a:latin typeface="News Gothic Std"/>
                <a:cs typeface="News Gothic Std"/>
              </a:rPr>
              <a:t>Wood </a:t>
            </a:r>
          </a:p>
          <a:p>
            <a:pPr algn="ctr" eaLnBrk="1" hangingPunct="1"/>
            <a:r>
              <a:rPr lang="en-US" sz="800" dirty="0">
                <a:latin typeface="News Gothic Std"/>
                <a:cs typeface="News Gothic Std"/>
              </a:rPr>
              <a:t>Top (1)</a:t>
            </a:r>
          </a:p>
        </p:txBody>
      </p:sp>
      <p:pic>
        <p:nvPicPr>
          <p:cNvPr id="9" name="Picture 8">
            <a:extLst>
              <a:ext uri="{FF2B5EF4-FFF2-40B4-BE49-F238E27FC236}">
                <a16:creationId xmlns:a16="http://schemas.microsoft.com/office/drawing/2014/main" id="{C724F6BA-BB3E-4449-A90E-4354E6AA6A95}"/>
              </a:ext>
            </a:extLst>
          </p:cNvPr>
          <p:cNvPicPr>
            <a:picLocks noChangeAspect="1"/>
          </p:cNvPicPr>
          <p:nvPr/>
        </p:nvPicPr>
        <p:blipFill>
          <a:blip r:embed="rId5"/>
          <a:stretch>
            <a:fillRect/>
          </a:stretch>
        </p:blipFill>
        <p:spPr>
          <a:xfrm>
            <a:off x="5227954" y="1195583"/>
            <a:ext cx="533862" cy="620580"/>
          </a:xfrm>
          <a:prstGeom prst="rect">
            <a:avLst/>
          </a:prstGeom>
        </p:spPr>
      </p:pic>
      <p:graphicFrame>
        <p:nvGraphicFramePr>
          <p:cNvPr id="36" name="Table 35">
            <a:extLst>
              <a:ext uri="{FF2B5EF4-FFF2-40B4-BE49-F238E27FC236}">
                <a16:creationId xmlns:a16="http://schemas.microsoft.com/office/drawing/2014/main" id="{B9D6C7C0-A6CE-47F2-B657-DE4B45465863}"/>
              </a:ext>
            </a:extLst>
          </p:cNvPr>
          <p:cNvGraphicFramePr>
            <a:graphicFrameLocks noGrp="1"/>
          </p:cNvGraphicFramePr>
          <p:nvPr/>
        </p:nvGraphicFramePr>
        <p:xfrm>
          <a:off x="5192504" y="1013321"/>
          <a:ext cx="1147424" cy="842232"/>
        </p:xfrm>
        <a:graphic>
          <a:graphicData uri="http://schemas.openxmlformats.org/drawingml/2006/table">
            <a:tbl>
              <a:tblPr firstRow="1" bandRow="1">
                <a:tableStyleId>{2D5ABB26-0587-4C30-8999-92F81FD0307C}</a:tableStyleId>
              </a:tblPr>
              <a:tblGrid>
                <a:gridCol w="573712">
                  <a:extLst>
                    <a:ext uri="{9D8B030D-6E8A-4147-A177-3AD203B41FA5}">
                      <a16:colId xmlns:a16="http://schemas.microsoft.com/office/drawing/2014/main" val="2913706682"/>
                    </a:ext>
                  </a:extLst>
                </a:gridCol>
                <a:gridCol w="573712">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45" name="Straight Arrow Connector 44">
            <a:extLst>
              <a:ext uri="{FF2B5EF4-FFF2-40B4-BE49-F238E27FC236}">
                <a16:creationId xmlns:a16="http://schemas.microsoft.com/office/drawing/2014/main" id="{2F1DDDDC-09D3-4470-9B12-5D5E430F8881}"/>
              </a:ext>
            </a:extLst>
          </p:cNvPr>
          <p:cNvCxnSpPr>
            <a:cxnSpLocks/>
          </p:cNvCxnSpPr>
          <p:nvPr/>
        </p:nvCxnSpPr>
        <p:spPr bwMode="auto">
          <a:xfrm flipH="1">
            <a:off x="1766809" y="4098517"/>
            <a:ext cx="528643" cy="60768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D9B578DA-E180-4CE4-8B2B-6CB6C33EC59F}"/>
              </a:ext>
            </a:extLst>
          </p:cNvPr>
          <p:cNvSpPr txBox="1"/>
          <p:nvPr/>
        </p:nvSpPr>
        <p:spPr>
          <a:xfrm>
            <a:off x="1291321" y="3812472"/>
            <a:ext cx="3029012" cy="246221"/>
          </a:xfrm>
          <a:prstGeom prst="rect">
            <a:avLst/>
          </a:prstGeom>
          <a:noFill/>
        </p:spPr>
        <p:txBody>
          <a:bodyPr wrap="square" rtlCol="0">
            <a:spAutoFit/>
          </a:bodyPr>
          <a:lstStyle/>
          <a:p>
            <a:r>
              <a:rPr lang="en-US" sz="1000" dirty="0">
                <a:solidFill>
                  <a:srgbClr val="FB6E05"/>
                </a:solidFill>
              </a:rPr>
              <a:t>TRINITY PRO LOGO on front side of cabinet</a:t>
            </a:r>
          </a:p>
        </p:txBody>
      </p:sp>
      <p:cxnSp>
        <p:nvCxnSpPr>
          <p:cNvPr id="47" name="Straight Connector 46">
            <a:extLst>
              <a:ext uri="{FF2B5EF4-FFF2-40B4-BE49-F238E27FC236}">
                <a16:creationId xmlns:a16="http://schemas.microsoft.com/office/drawing/2014/main" id="{525484D4-3B56-483B-9B94-9B54C62DFB53}"/>
              </a:ext>
            </a:extLst>
          </p:cNvPr>
          <p:cNvCxnSpPr>
            <a:cxnSpLocks/>
          </p:cNvCxnSpPr>
          <p:nvPr/>
        </p:nvCxnSpPr>
        <p:spPr bwMode="auto">
          <a:xfrm flipH="1">
            <a:off x="4876505" y="4203604"/>
            <a:ext cx="336118" cy="428303"/>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a:extLst>
              <a:ext uri="{FF2B5EF4-FFF2-40B4-BE49-F238E27FC236}">
                <a16:creationId xmlns:a16="http://schemas.microsoft.com/office/drawing/2014/main" id="{3AACFBB4-1EBA-4CAD-84E7-6E90D0E74E17}"/>
              </a:ext>
            </a:extLst>
          </p:cNvPr>
          <p:cNvCxnSpPr>
            <a:cxnSpLocks/>
          </p:cNvCxnSpPr>
          <p:nvPr/>
        </p:nvCxnSpPr>
        <p:spPr bwMode="auto">
          <a:xfrm flipH="1" flipV="1">
            <a:off x="2184401" y="6667500"/>
            <a:ext cx="465666" cy="103716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a:extLst>
              <a:ext uri="{FF2B5EF4-FFF2-40B4-BE49-F238E27FC236}">
                <a16:creationId xmlns:a16="http://schemas.microsoft.com/office/drawing/2014/main" id="{D42D3B5E-D788-4C14-8BDE-D292C63AE091}"/>
              </a:ext>
            </a:extLst>
          </p:cNvPr>
          <p:cNvSpPr txBox="1"/>
          <p:nvPr/>
        </p:nvSpPr>
        <p:spPr>
          <a:xfrm>
            <a:off x="2302409" y="7712729"/>
            <a:ext cx="1098110" cy="246221"/>
          </a:xfrm>
          <a:prstGeom prst="rect">
            <a:avLst/>
          </a:prstGeom>
          <a:noFill/>
        </p:spPr>
        <p:txBody>
          <a:bodyPr wrap="square" rtlCol="0">
            <a:spAutoFit/>
          </a:bodyPr>
          <a:lstStyle/>
          <a:p>
            <a:r>
              <a:rPr lang="en-US" sz="1000" dirty="0">
                <a:solidFill>
                  <a:srgbClr val="FB6E05"/>
                </a:solidFill>
              </a:rPr>
              <a:t>Base Cabinet</a:t>
            </a:r>
          </a:p>
        </p:txBody>
      </p:sp>
      <p:sp>
        <p:nvSpPr>
          <p:cNvPr id="55" name="TextBox 54">
            <a:extLst>
              <a:ext uri="{FF2B5EF4-FFF2-40B4-BE49-F238E27FC236}">
                <a16:creationId xmlns:a16="http://schemas.microsoft.com/office/drawing/2014/main" id="{32BA24C9-66FA-4B24-A0AA-79EE52230BC7}"/>
              </a:ext>
            </a:extLst>
          </p:cNvPr>
          <p:cNvSpPr txBox="1"/>
          <p:nvPr/>
        </p:nvSpPr>
        <p:spPr>
          <a:xfrm>
            <a:off x="5012814" y="3972485"/>
            <a:ext cx="782268" cy="252064"/>
          </a:xfrm>
          <a:prstGeom prst="rect">
            <a:avLst/>
          </a:prstGeom>
          <a:noFill/>
        </p:spPr>
        <p:txBody>
          <a:bodyPr wrap="square" rtlCol="0">
            <a:spAutoFit/>
          </a:bodyPr>
          <a:lstStyle/>
          <a:p>
            <a:r>
              <a:rPr lang="en-US" sz="1000" dirty="0">
                <a:solidFill>
                  <a:srgbClr val="FB6E05"/>
                </a:solidFill>
              </a:rPr>
              <a:t>Wood Top</a:t>
            </a:r>
          </a:p>
        </p:txBody>
      </p:sp>
      <p:pic>
        <p:nvPicPr>
          <p:cNvPr id="3" name="Picture 2">
            <a:extLst>
              <a:ext uri="{FF2B5EF4-FFF2-40B4-BE49-F238E27FC236}">
                <a16:creationId xmlns:a16="http://schemas.microsoft.com/office/drawing/2014/main" id="{F72E8E0A-1FEA-4777-BF5D-760A86BC161D}"/>
              </a:ext>
            </a:extLst>
          </p:cNvPr>
          <p:cNvPicPr>
            <a:picLocks noChangeAspect="1"/>
          </p:cNvPicPr>
          <p:nvPr/>
        </p:nvPicPr>
        <p:blipFill>
          <a:blip r:embed="rId6"/>
          <a:stretch>
            <a:fillRect/>
          </a:stretch>
        </p:blipFill>
        <p:spPr>
          <a:xfrm>
            <a:off x="1493111" y="4393376"/>
            <a:ext cx="4802558" cy="2976963"/>
          </a:xfrm>
          <a:prstGeom prst="rect">
            <a:avLst/>
          </a:prstGeom>
        </p:spPr>
      </p:pic>
      <p:sp>
        <p:nvSpPr>
          <p:cNvPr id="27" name="TextBox 26">
            <a:extLst>
              <a:ext uri="{FF2B5EF4-FFF2-40B4-BE49-F238E27FC236}">
                <a16:creationId xmlns:a16="http://schemas.microsoft.com/office/drawing/2014/main" id="{17E36D5E-6325-4821-8232-3E9071B9BA62}"/>
              </a:ext>
            </a:extLst>
          </p:cNvPr>
          <p:cNvSpPr txBox="1"/>
          <p:nvPr/>
        </p:nvSpPr>
        <p:spPr>
          <a:xfrm>
            <a:off x="388395" y="1773317"/>
            <a:ext cx="3597313" cy="1785104"/>
          </a:xfrm>
          <a:prstGeom prst="rect">
            <a:avLst/>
          </a:prstGeom>
          <a:noFill/>
        </p:spPr>
        <p:txBody>
          <a:bodyPr wrap="square">
            <a:spAutoFit/>
          </a:bodyPr>
          <a:lstStyle/>
          <a:p>
            <a:r>
              <a:rPr lang="en-US" sz="1100" dirty="0">
                <a:latin typeface="News Gothic Std"/>
              </a:rPr>
              <a:t>Move assembled TRINITY </a:t>
            </a:r>
            <a:r>
              <a:rPr lang="en-US" altLang="zh-CN" sz="1100" dirty="0">
                <a:latin typeface="News Gothic Std"/>
              </a:rPr>
              <a:t>PRO Base Cabinet to</a:t>
            </a:r>
            <a:r>
              <a:rPr lang="en-US" sz="1100" dirty="0">
                <a:latin typeface="News Gothic Std"/>
              </a:rPr>
              <a:t> desired location against the wall, and space it as shown below.</a:t>
            </a:r>
          </a:p>
          <a:p>
            <a:endParaRPr lang="en-US" sz="1100" dirty="0">
              <a:latin typeface="News Gothic Std"/>
            </a:endParaRPr>
          </a:p>
          <a:p>
            <a:r>
              <a:rPr lang="en-US" sz="1100" dirty="0">
                <a:latin typeface="News Gothic Std"/>
              </a:rPr>
              <a:t>With 2 people, position a </a:t>
            </a:r>
            <a:r>
              <a:rPr lang="en-US" altLang="zh-CN" sz="1100" dirty="0">
                <a:latin typeface="News Gothic Std"/>
                <a:cs typeface="News Gothic Std"/>
              </a:rPr>
              <a:t>TRINITY PRO 56”x 19” WOOD TOP</a:t>
            </a:r>
            <a:r>
              <a:rPr lang="en-US" sz="1100" dirty="0">
                <a:latin typeface="News Gothic Std"/>
              </a:rPr>
              <a:t> on the Base Cabinet as shown below, making sure that the ends are flush with the outside edge of Base Cabinet.</a:t>
            </a:r>
          </a:p>
          <a:p>
            <a:endParaRPr lang="en-US" sz="1100" dirty="0">
              <a:latin typeface="News Gothic Std"/>
            </a:endParaRPr>
          </a:p>
          <a:p>
            <a:r>
              <a:rPr lang="en-US" sz="1100" dirty="0">
                <a:latin typeface="News Gothic Std"/>
              </a:rPr>
              <a:t>Wood Top must be flush with the Base Cabinet edges to reach maximum weight capacity.</a:t>
            </a:r>
            <a:endParaRPr lang="en-US" altLang="zh-CN" sz="1100" dirty="0">
              <a:latin typeface="News Gothic Std"/>
            </a:endParaRPr>
          </a:p>
          <a:p>
            <a:endParaRPr lang="en-US" sz="1100" dirty="0">
              <a:latin typeface="News Gothic Std"/>
            </a:endParaRPr>
          </a:p>
        </p:txBody>
      </p:sp>
    </p:spTree>
    <p:extLst>
      <p:ext uri="{BB962C8B-B14F-4D97-AF65-F5344CB8AC3E}">
        <p14:creationId xmlns:p14="http://schemas.microsoft.com/office/powerpoint/2010/main" val="211927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1"/>
          <p:cNvSpPr txBox="1">
            <a:spLocks noChangeArrowheads="1"/>
          </p:cNvSpPr>
          <p:nvPr/>
        </p:nvSpPr>
        <p:spPr bwMode="auto">
          <a:xfrm>
            <a:off x="350838" y="872127"/>
            <a:ext cx="6111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a:cs typeface="News Gothic Std"/>
              </a:rPr>
              <a:t>Your </a:t>
            </a:r>
            <a:r>
              <a:rPr lang="en-US" altLang="en-US" sz="1100" dirty="0">
                <a:latin typeface="News Gothic Std"/>
              </a:rPr>
              <a:t>TRINITY PRO </a:t>
            </a:r>
            <a:r>
              <a:rPr lang="en-US" altLang="zh-CN" sz="1100" dirty="0">
                <a:latin typeface="News Gothic Std"/>
              </a:rPr>
              <a:t>28</a:t>
            </a:r>
            <a:r>
              <a:rPr lang="de-DE" altLang="zh-CN" sz="1100" dirty="0">
                <a:latin typeface="News Gothic Std"/>
              </a:rPr>
              <a:t>“</a:t>
            </a:r>
            <a:r>
              <a:rPr lang="de-DE" altLang="en-US" sz="1100" dirty="0">
                <a:latin typeface="News Gothic Std"/>
              </a:rPr>
              <a:t> Base Cabinet w/Doors </a:t>
            </a:r>
            <a:r>
              <a:rPr lang="en-US" sz="1100" dirty="0">
                <a:latin typeface="News Gothic Std"/>
                <a:cs typeface="News Gothic Std"/>
              </a:rPr>
              <a:t>should include the following parts. Please inspect box contents to ensure you have received all components.</a:t>
            </a:r>
          </a:p>
          <a:p>
            <a:pPr>
              <a:defRPr/>
            </a:pPr>
            <a:endParaRPr lang="en-US" sz="1100" dirty="0">
              <a:latin typeface="News Gothic Std"/>
              <a:cs typeface="News Gothic Std"/>
            </a:endParaRPr>
          </a:p>
          <a:p>
            <a:pPr>
              <a:defRPr/>
            </a:pPr>
            <a:r>
              <a:rPr lang="en-US" sz="1100" dirty="0">
                <a:latin typeface="News Gothic Std"/>
                <a:cs typeface="News Gothic Std"/>
              </a:rPr>
              <a:t>If you are missing any parts, need assistance with assembly or have questions, please contact TRINITY Customer Service: 800.985.5506 or </a:t>
            </a:r>
            <a:r>
              <a:rPr lang="en-US" sz="1100" u="sng" dirty="0">
                <a:latin typeface="News Gothic Std"/>
                <a:cs typeface="News Gothic Std"/>
              </a:rPr>
              <a:t>customerservice@trinityii.com</a:t>
            </a:r>
            <a:r>
              <a:rPr lang="en-US" sz="1100" dirty="0">
                <a:latin typeface="News Gothic Std"/>
                <a:cs typeface="News Gothic Std"/>
              </a:rPr>
              <a:t>. Parts can also be requested online via “Contact Us” </a:t>
            </a:r>
            <a:r>
              <a:rPr lang="en-US" sz="1100" dirty="0">
                <a:latin typeface="News Gothic Std"/>
              </a:rPr>
              <a:t>section at </a:t>
            </a:r>
            <a:r>
              <a:rPr lang="en-US" sz="1100" dirty="0">
                <a:latin typeface="News Gothic Std"/>
                <a:hlinkClick r:id="rId2">
                  <a:extLst>
                    <a:ext uri="{A12FA001-AC4F-418D-AE19-62706E023703}">
                      <ahyp:hlinkClr xmlns:ahyp="http://schemas.microsoft.com/office/drawing/2018/hyperlinkcolor" val="tx"/>
                    </a:ext>
                  </a:extLst>
                </a:hlinkClick>
              </a:rPr>
              <a:t>www.trinityii.com</a:t>
            </a:r>
            <a:r>
              <a:rPr lang="en-US" sz="1100" dirty="0">
                <a:latin typeface="News Gothic Std"/>
              </a:rPr>
              <a:t>.</a:t>
            </a:r>
            <a:endParaRPr lang="en-US" sz="1100" dirty="0">
              <a:latin typeface="News Gothic Std"/>
              <a:cs typeface="News Gothic Std"/>
            </a:endParaRPr>
          </a:p>
          <a:p>
            <a:pPr>
              <a:defRPr/>
            </a:pPr>
            <a:endParaRPr lang="en-US" sz="1100" u="sng" dirty="0">
              <a:latin typeface="News Gothic Std"/>
              <a:cs typeface="News Gothic Std"/>
            </a:endParaRPr>
          </a:p>
          <a:p>
            <a:pPr>
              <a:defRPr/>
            </a:pPr>
            <a:r>
              <a:rPr lang="en-US" sz="1100" dirty="0">
                <a:latin typeface="News Gothic Std"/>
                <a:cs typeface="News Gothic Std"/>
              </a:rPr>
              <a:t>You will NOT need additional tools for assembly.</a:t>
            </a:r>
          </a:p>
        </p:txBody>
      </p:sp>
      <p:grpSp>
        <p:nvGrpSpPr>
          <p:cNvPr id="15368" name="Group 210"/>
          <p:cNvGrpSpPr>
            <a:grpSpLocks/>
          </p:cNvGrpSpPr>
          <p:nvPr/>
        </p:nvGrpSpPr>
        <p:grpSpPr bwMode="auto">
          <a:xfrm>
            <a:off x="435264" y="2504451"/>
            <a:ext cx="228600" cy="228600"/>
            <a:chOff x="480" y="1920"/>
            <a:chExt cx="144" cy="144"/>
          </a:xfrm>
        </p:grpSpPr>
        <p:sp>
          <p:nvSpPr>
            <p:cNvPr id="25"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26"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27" name="Text Box 213"/>
          <p:cNvSpPr txBox="1">
            <a:spLocks noChangeArrowheads="1"/>
          </p:cNvSpPr>
          <p:nvPr/>
        </p:nvSpPr>
        <p:spPr bwMode="auto">
          <a:xfrm>
            <a:off x="379368" y="2426515"/>
            <a:ext cx="30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A</a:t>
            </a:r>
            <a:endParaRPr lang="en-US" sz="1800" dirty="0">
              <a:latin typeface="News Gothic Std"/>
              <a:cs typeface="News Gothic Std"/>
            </a:endParaRPr>
          </a:p>
        </p:txBody>
      </p:sp>
      <p:sp>
        <p:nvSpPr>
          <p:cNvPr id="29" name="Text Box 205"/>
          <p:cNvSpPr txBox="1">
            <a:spLocks noChangeArrowheads="1"/>
          </p:cNvSpPr>
          <p:nvPr/>
        </p:nvSpPr>
        <p:spPr bwMode="auto">
          <a:xfrm>
            <a:off x="2616876" y="4480600"/>
            <a:ext cx="7248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SHELF (2)</a:t>
            </a:r>
          </a:p>
        </p:txBody>
      </p:sp>
      <p:grpSp>
        <p:nvGrpSpPr>
          <p:cNvPr id="15371" name="Group 210"/>
          <p:cNvGrpSpPr>
            <a:grpSpLocks/>
          </p:cNvGrpSpPr>
          <p:nvPr/>
        </p:nvGrpSpPr>
        <p:grpSpPr bwMode="auto">
          <a:xfrm>
            <a:off x="2316833" y="2504909"/>
            <a:ext cx="228600" cy="228600"/>
            <a:chOff x="480" y="1920"/>
            <a:chExt cx="144" cy="144"/>
          </a:xfrm>
        </p:grpSpPr>
        <p:sp>
          <p:nvSpPr>
            <p:cNvPr id="31"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2"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33" name="Text Box 213"/>
          <p:cNvSpPr txBox="1">
            <a:spLocks noChangeArrowheads="1"/>
          </p:cNvSpPr>
          <p:nvPr/>
        </p:nvSpPr>
        <p:spPr bwMode="auto">
          <a:xfrm>
            <a:off x="2262068" y="2426515"/>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B</a:t>
            </a:r>
            <a:endParaRPr lang="en-US" sz="1800" dirty="0">
              <a:latin typeface="News Gothic Std"/>
              <a:cs typeface="News Gothic Std"/>
            </a:endParaRPr>
          </a:p>
        </p:txBody>
      </p:sp>
      <p:grpSp>
        <p:nvGrpSpPr>
          <p:cNvPr id="15376" name="Group 210"/>
          <p:cNvGrpSpPr>
            <a:grpSpLocks/>
          </p:cNvGrpSpPr>
          <p:nvPr/>
        </p:nvGrpSpPr>
        <p:grpSpPr bwMode="auto">
          <a:xfrm>
            <a:off x="3785787" y="2504909"/>
            <a:ext cx="228600" cy="228600"/>
            <a:chOff x="480" y="1920"/>
            <a:chExt cx="144" cy="144"/>
          </a:xfrm>
        </p:grpSpPr>
        <p:sp>
          <p:nvSpPr>
            <p:cNvPr id="38"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9"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40" name="Text Box 213"/>
          <p:cNvSpPr txBox="1">
            <a:spLocks noChangeArrowheads="1"/>
          </p:cNvSpPr>
          <p:nvPr/>
        </p:nvSpPr>
        <p:spPr bwMode="auto">
          <a:xfrm>
            <a:off x="3740505" y="2426515"/>
            <a:ext cx="424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C</a:t>
            </a:r>
            <a:endParaRPr lang="en-US" sz="1800" dirty="0">
              <a:latin typeface="News Gothic Std"/>
              <a:cs typeface="News Gothic Std"/>
            </a:endParaRPr>
          </a:p>
        </p:txBody>
      </p:sp>
      <p:grpSp>
        <p:nvGrpSpPr>
          <p:cNvPr id="15383" name="Group 215"/>
          <p:cNvGrpSpPr>
            <a:grpSpLocks/>
          </p:cNvGrpSpPr>
          <p:nvPr/>
        </p:nvGrpSpPr>
        <p:grpSpPr bwMode="auto">
          <a:xfrm>
            <a:off x="5166479" y="2507008"/>
            <a:ext cx="228600" cy="228600"/>
            <a:chOff x="480" y="1920"/>
            <a:chExt cx="144" cy="144"/>
          </a:xfrm>
        </p:grpSpPr>
        <p:sp>
          <p:nvSpPr>
            <p:cNvPr id="49" name="Line 216"/>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50" name="Line 217"/>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1" name="Text Box 218"/>
          <p:cNvSpPr txBox="1">
            <a:spLocks noChangeArrowheads="1"/>
          </p:cNvSpPr>
          <p:nvPr/>
        </p:nvSpPr>
        <p:spPr bwMode="auto">
          <a:xfrm flipH="1">
            <a:off x="5103040" y="2429776"/>
            <a:ext cx="380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D</a:t>
            </a:r>
            <a:endParaRPr lang="en-US" sz="1800" dirty="0">
              <a:latin typeface="News Gothic Std"/>
              <a:cs typeface="News Gothic Std"/>
            </a:endParaRPr>
          </a:p>
        </p:txBody>
      </p:sp>
      <p:sp>
        <p:nvSpPr>
          <p:cNvPr id="120" name="Text Box 209"/>
          <p:cNvSpPr txBox="1">
            <a:spLocks noChangeArrowheads="1"/>
          </p:cNvSpPr>
          <p:nvPr/>
        </p:nvSpPr>
        <p:spPr bwMode="auto">
          <a:xfrm>
            <a:off x="3544360" y="4480600"/>
            <a:ext cx="16453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SHELF SUPPORT (</a:t>
            </a:r>
            <a:r>
              <a:rPr lang="en-US" altLang="zh-CN" sz="1100" b="1" dirty="0">
                <a:latin typeface="News Gothic Std"/>
                <a:cs typeface="News Gothic Std"/>
              </a:rPr>
              <a:t>8</a:t>
            </a:r>
            <a:r>
              <a:rPr lang="en-US" sz="1100" b="1" dirty="0">
                <a:latin typeface="News Gothic Std"/>
                <a:cs typeface="News Gothic Std"/>
              </a:rPr>
              <a:t>)</a:t>
            </a:r>
          </a:p>
        </p:txBody>
      </p:sp>
      <p:sp>
        <p:nvSpPr>
          <p:cNvPr id="71" name="Text Box 209"/>
          <p:cNvSpPr txBox="1">
            <a:spLocks noChangeArrowheads="1"/>
          </p:cNvSpPr>
          <p:nvPr/>
        </p:nvSpPr>
        <p:spPr bwMode="auto">
          <a:xfrm>
            <a:off x="5226585" y="4480600"/>
            <a:ext cx="11689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FEET LEVELER (4)</a:t>
            </a:r>
          </a:p>
        </p:txBody>
      </p:sp>
      <p:grpSp>
        <p:nvGrpSpPr>
          <p:cNvPr id="76" name="Group 50"/>
          <p:cNvGrpSpPr>
            <a:grpSpLocks/>
          </p:cNvGrpSpPr>
          <p:nvPr/>
        </p:nvGrpSpPr>
        <p:grpSpPr bwMode="auto">
          <a:xfrm>
            <a:off x="5956300" y="8392642"/>
            <a:ext cx="698500" cy="534988"/>
            <a:chOff x="1992" y="5399"/>
            <a:chExt cx="440" cy="337"/>
          </a:xfrm>
        </p:grpSpPr>
        <p:pic>
          <p:nvPicPr>
            <p:cNvPr id="78" name="Picture 4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9" name="Text Box 47"/>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0" name="Rectangle 3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81" name="Slide Number Placeholder 10"/>
          <p:cNvSpPr>
            <a:spLocks noGrp="1"/>
          </p:cNvSpPr>
          <p:nvPr>
            <p:ph type="sldNum" sz="quarter" idx="12"/>
          </p:nvPr>
        </p:nvSpPr>
        <p:spPr>
          <a:xfrm>
            <a:off x="6178550" y="8506361"/>
            <a:ext cx="1536700" cy="393170"/>
          </a:xfrm>
        </p:spPr>
        <p:txBody>
          <a:bodyPr/>
          <a:lstStyle/>
          <a:p>
            <a:pPr algn="l">
              <a:defRPr/>
            </a:pPr>
            <a:r>
              <a:rPr lang="en-US" dirty="0">
                <a:latin typeface="News Gothic Std"/>
              </a:rPr>
              <a:t>2</a:t>
            </a:r>
          </a:p>
        </p:txBody>
      </p:sp>
      <p:sp>
        <p:nvSpPr>
          <p:cNvPr id="23" name="Text Box 205"/>
          <p:cNvSpPr txBox="1">
            <a:spLocks noChangeArrowheads="1"/>
          </p:cNvSpPr>
          <p:nvPr/>
        </p:nvSpPr>
        <p:spPr bwMode="auto">
          <a:xfrm>
            <a:off x="679450" y="4480600"/>
            <a:ext cx="12522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CABINET BODY (1)</a:t>
            </a:r>
          </a:p>
        </p:txBody>
      </p:sp>
      <p:sp>
        <p:nvSpPr>
          <p:cNvPr id="86" name="Rectangle 57">
            <a:extLst>
              <a:ext uri="{FF2B5EF4-FFF2-40B4-BE49-F238E27FC236}">
                <a16:creationId xmlns:a16="http://schemas.microsoft.com/office/drawing/2014/main" id="{8FE5561B-04AD-4B5D-880E-F0779D61D0DC}"/>
              </a:ext>
            </a:extLst>
          </p:cNvPr>
          <p:cNvSpPr>
            <a:spLocks noChangeArrowheads="1"/>
          </p:cNvSpPr>
          <p:nvPr/>
        </p:nvSpPr>
        <p:spPr bwMode="auto">
          <a:xfrm>
            <a:off x="304800" y="476250"/>
            <a:ext cx="1213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PARTS LIST</a:t>
            </a:r>
          </a:p>
        </p:txBody>
      </p:sp>
      <p:grpSp>
        <p:nvGrpSpPr>
          <p:cNvPr id="94" name="Group 58">
            <a:extLst>
              <a:ext uri="{FF2B5EF4-FFF2-40B4-BE49-F238E27FC236}">
                <a16:creationId xmlns:a16="http://schemas.microsoft.com/office/drawing/2014/main" id="{4E38BCE1-71C6-48BA-BB07-FCF07DEB953A}"/>
              </a:ext>
            </a:extLst>
          </p:cNvPr>
          <p:cNvGrpSpPr>
            <a:grpSpLocks/>
          </p:cNvGrpSpPr>
          <p:nvPr/>
        </p:nvGrpSpPr>
        <p:grpSpPr bwMode="auto">
          <a:xfrm>
            <a:off x="336550" y="496888"/>
            <a:ext cx="6140450" cy="304800"/>
            <a:chOff x="480" y="619"/>
            <a:chExt cx="3552" cy="192"/>
          </a:xfrm>
        </p:grpSpPr>
        <p:sp>
          <p:nvSpPr>
            <p:cNvPr id="95" name="Line 59">
              <a:extLst>
                <a:ext uri="{FF2B5EF4-FFF2-40B4-BE49-F238E27FC236}">
                  <a16:creationId xmlns:a16="http://schemas.microsoft.com/office/drawing/2014/main" id="{495F824F-4A85-4900-AEE1-976784ECC674}"/>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6" name="Line 60">
              <a:extLst>
                <a:ext uri="{FF2B5EF4-FFF2-40B4-BE49-F238E27FC236}">
                  <a16:creationId xmlns:a16="http://schemas.microsoft.com/office/drawing/2014/main" id="{4D61B1D6-C238-4544-B71C-070CA69B01C9}"/>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pic>
        <p:nvPicPr>
          <p:cNvPr id="16" name="Picture 15">
            <a:extLst>
              <a:ext uri="{FF2B5EF4-FFF2-40B4-BE49-F238E27FC236}">
                <a16:creationId xmlns:a16="http://schemas.microsoft.com/office/drawing/2014/main" id="{2108CD49-122E-48B4-A03A-6D2B36DBB384}"/>
              </a:ext>
            </a:extLst>
          </p:cNvPr>
          <p:cNvPicPr>
            <a:picLocks noChangeAspect="1"/>
          </p:cNvPicPr>
          <p:nvPr/>
        </p:nvPicPr>
        <p:blipFill>
          <a:blip r:embed="rId4"/>
          <a:stretch>
            <a:fillRect/>
          </a:stretch>
        </p:blipFill>
        <p:spPr>
          <a:xfrm>
            <a:off x="5595393" y="3222035"/>
            <a:ext cx="431293" cy="676209"/>
          </a:xfrm>
          <a:prstGeom prst="rect">
            <a:avLst/>
          </a:prstGeom>
        </p:spPr>
      </p:pic>
      <p:pic>
        <p:nvPicPr>
          <p:cNvPr id="36" name="Graphic 35">
            <a:extLst>
              <a:ext uri="{FF2B5EF4-FFF2-40B4-BE49-F238E27FC236}">
                <a16:creationId xmlns:a16="http://schemas.microsoft.com/office/drawing/2014/main" id="{15DF6FA5-78C8-43B2-96D8-6760A2A513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476865">
            <a:off x="2204974" y="3376896"/>
            <a:ext cx="1371600" cy="366487"/>
          </a:xfrm>
          <a:prstGeom prst="rect">
            <a:avLst/>
          </a:prstGeom>
        </p:spPr>
      </p:pic>
      <p:pic>
        <p:nvPicPr>
          <p:cNvPr id="37" name="Graphic 36">
            <a:extLst>
              <a:ext uri="{FF2B5EF4-FFF2-40B4-BE49-F238E27FC236}">
                <a16:creationId xmlns:a16="http://schemas.microsoft.com/office/drawing/2014/main" id="{2D281F32-18AF-4D8C-B15B-A1CC7BD26F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4540" y="3379422"/>
            <a:ext cx="411480" cy="361434"/>
          </a:xfrm>
          <a:prstGeom prst="rect">
            <a:avLst/>
          </a:prstGeom>
        </p:spPr>
      </p:pic>
      <p:pic>
        <p:nvPicPr>
          <p:cNvPr id="4" name="Picture 3">
            <a:extLst>
              <a:ext uri="{FF2B5EF4-FFF2-40B4-BE49-F238E27FC236}">
                <a16:creationId xmlns:a16="http://schemas.microsoft.com/office/drawing/2014/main" id="{63D4B924-9F58-4303-97EB-628781A13178}"/>
              </a:ext>
            </a:extLst>
          </p:cNvPr>
          <p:cNvPicPr>
            <a:picLocks noChangeAspect="1"/>
          </p:cNvPicPr>
          <p:nvPr/>
        </p:nvPicPr>
        <p:blipFill rotWithShape="1">
          <a:blip r:embed="rId9"/>
          <a:srcRect l="32293" t="17814" r="50663" b="35065"/>
          <a:stretch/>
        </p:blipFill>
        <p:spPr>
          <a:xfrm>
            <a:off x="298470" y="2529450"/>
            <a:ext cx="1939488" cy="2009305"/>
          </a:xfrm>
          <a:prstGeom prst="rect">
            <a:avLst/>
          </a:prstGeom>
        </p:spPr>
      </p:pic>
      <p:grpSp>
        <p:nvGrpSpPr>
          <p:cNvPr id="48" name="Group 47">
            <a:extLst>
              <a:ext uri="{FF2B5EF4-FFF2-40B4-BE49-F238E27FC236}">
                <a16:creationId xmlns:a16="http://schemas.microsoft.com/office/drawing/2014/main" id="{AC037946-0807-4CC4-8888-289D0F88A0EA}"/>
              </a:ext>
            </a:extLst>
          </p:cNvPr>
          <p:cNvGrpSpPr/>
          <p:nvPr/>
        </p:nvGrpSpPr>
        <p:grpSpPr>
          <a:xfrm>
            <a:off x="5109580" y="5651114"/>
            <a:ext cx="290147" cy="338554"/>
            <a:chOff x="2912139" y="3066609"/>
            <a:chExt cx="290147" cy="338554"/>
          </a:xfrm>
        </p:grpSpPr>
        <p:grpSp>
          <p:nvGrpSpPr>
            <p:cNvPr id="52" name="Group 210">
              <a:extLst>
                <a:ext uri="{FF2B5EF4-FFF2-40B4-BE49-F238E27FC236}">
                  <a16:creationId xmlns:a16="http://schemas.microsoft.com/office/drawing/2014/main" id="{587D8198-B685-43B3-9BED-4033B046DB45}"/>
                </a:ext>
              </a:extLst>
            </p:cNvPr>
            <p:cNvGrpSpPr>
              <a:grpSpLocks/>
            </p:cNvGrpSpPr>
            <p:nvPr/>
          </p:nvGrpSpPr>
          <p:grpSpPr bwMode="auto">
            <a:xfrm>
              <a:off x="2973686" y="3137768"/>
              <a:ext cx="228600" cy="228600"/>
              <a:chOff x="480" y="1920"/>
              <a:chExt cx="144" cy="144"/>
            </a:xfrm>
          </p:grpSpPr>
          <p:sp>
            <p:nvSpPr>
              <p:cNvPr id="54" name="Line 211">
                <a:extLst>
                  <a:ext uri="{FF2B5EF4-FFF2-40B4-BE49-F238E27FC236}">
                    <a16:creationId xmlns:a16="http://schemas.microsoft.com/office/drawing/2014/main" id="{2604E8D9-74F2-49CA-8E38-368325C41D8F}"/>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55" name="Line 212">
                <a:extLst>
                  <a:ext uri="{FF2B5EF4-FFF2-40B4-BE49-F238E27FC236}">
                    <a16:creationId xmlns:a16="http://schemas.microsoft.com/office/drawing/2014/main" id="{18E9826F-533E-43E8-A6C8-D5C90D8B6081}"/>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3" name="Text Box 213">
              <a:extLst>
                <a:ext uri="{FF2B5EF4-FFF2-40B4-BE49-F238E27FC236}">
                  <a16:creationId xmlns:a16="http://schemas.microsoft.com/office/drawing/2014/main" id="{C796959C-40BD-45A7-9E07-586E8A41B5DC}"/>
                </a:ext>
              </a:extLst>
            </p:cNvPr>
            <p:cNvSpPr txBox="1">
              <a:spLocks noChangeArrowheads="1"/>
            </p:cNvSpPr>
            <p:nvPr/>
          </p:nvSpPr>
          <p:spPr bwMode="auto">
            <a:xfrm>
              <a:off x="2912139" y="3066609"/>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H</a:t>
              </a:r>
              <a:endParaRPr lang="en-US" sz="1800" dirty="0">
                <a:latin typeface="News Gothic Std"/>
                <a:cs typeface="News Gothic Std"/>
              </a:endParaRPr>
            </a:p>
          </p:txBody>
        </p:sp>
      </p:grpSp>
      <p:grpSp>
        <p:nvGrpSpPr>
          <p:cNvPr id="56" name="Group 55">
            <a:extLst>
              <a:ext uri="{FF2B5EF4-FFF2-40B4-BE49-F238E27FC236}">
                <a16:creationId xmlns:a16="http://schemas.microsoft.com/office/drawing/2014/main" id="{95DFAE9B-8027-4641-8A76-E0FDA03342E3}"/>
              </a:ext>
            </a:extLst>
          </p:cNvPr>
          <p:cNvGrpSpPr/>
          <p:nvPr/>
        </p:nvGrpSpPr>
        <p:grpSpPr>
          <a:xfrm>
            <a:off x="3745887" y="5621915"/>
            <a:ext cx="392768" cy="338554"/>
            <a:chOff x="4792051" y="3057909"/>
            <a:chExt cx="392768" cy="338554"/>
          </a:xfrm>
        </p:grpSpPr>
        <p:grpSp>
          <p:nvGrpSpPr>
            <p:cNvPr id="57" name="Group 210">
              <a:extLst>
                <a:ext uri="{FF2B5EF4-FFF2-40B4-BE49-F238E27FC236}">
                  <a16:creationId xmlns:a16="http://schemas.microsoft.com/office/drawing/2014/main" id="{B7CDDB56-37CF-47D9-85F5-7A7AAF088728}"/>
                </a:ext>
              </a:extLst>
            </p:cNvPr>
            <p:cNvGrpSpPr>
              <a:grpSpLocks/>
            </p:cNvGrpSpPr>
            <p:nvPr/>
          </p:nvGrpSpPr>
          <p:grpSpPr bwMode="auto">
            <a:xfrm>
              <a:off x="4843612" y="3156483"/>
              <a:ext cx="228600" cy="228600"/>
              <a:chOff x="480" y="1920"/>
              <a:chExt cx="144" cy="144"/>
            </a:xfrm>
          </p:grpSpPr>
          <p:sp>
            <p:nvSpPr>
              <p:cNvPr id="59" name="Line 211">
                <a:extLst>
                  <a:ext uri="{FF2B5EF4-FFF2-40B4-BE49-F238E27FC236}">
                    <a16:creationId xmlns:a16="http://schemas.microsoft.com/office/drawing/2014/main" id="{E4F4EBAE-DF1F-4965-861C-6FFD672B8EBE}"/>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60" name="Line 212">
                <a:extLst>
                  <a:ext uri="{FF2B5EF4-FFF2-40B4-BE49-F238E27FC236}">
                    <a16:creationId xmlns:a16="http://schemas.microsoft.com/office/drawing/2014/main" id="{67325C5B-625D-4F8D-9B59-601277FC7A8E}"/>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8" name="Text Box 213">
              <a:extLst>
                <a:ext uri="{FF2B5EF4-FFF2-40B4-BE49-F238E27FC236}">
                  <a16:creationId xmlns:a16="http://schemas.microsoft.com/office/drawing/2014/main" id="{00FE4AEA-C059-4D4F-BC03-8B3BD8FC59B6}"/>
                </a:ext>
              </a:extLst>
            </p:cNvPr>
            <p:cNvSpPr txBox="1">
              <a:spLocks noChangeArrowheads="1"/>
            </p:cNvSpPr>
            <p:nvPr/>
          </p:nvSpPr>
          <p:spPr bwMode="auto">
            <a:xfrm>
              <a:off x="4792051" y="3057909"/>
              <a:ext cx="3927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G</a:t>
              </a:r>
              <a:endParaRPr lang="en-US" sz="1800" dirty="0">
                <a:latin typeface="News Gothic Std"/>
                <a:cs typeface="News Gothic Std"/>
              </a:endParaRPr>
            </a:p>
          </p:txBody>
        </p:sp>
      </p:grpSp>
      <p:pic>
        <p:nvPicPr>
          <p:cNvPr id="61" name="Picture 60">
            <a:extLst>
              <a:ext uri="{FF2B5EF4-FFF2-40B4-BE49-F238E27FC236}">
                <a16:creationId xmlns:a16="http://schemas.microsoft.com/office/drawing/2014/main" id="{9E6CFA68-A5E5-4390-BA2A-EBBA30CCB064}"/>
              </a:ext>
            </a:extLst>
          </p:cNvPr>
          <p:cNvPicPr>
            <a:picLocks noChangeAspect="1"/>
          </p:cNvPicPr>
          <p:nvPr/>
        </p:nvPicPr>
        <p:blipFill rotWithShape="1">
          <a:blip r:embed="rId10"/>
          <a:srcRect l="80012" t="32333" r="-2784" b="38742"/>
          <a:stretch/>
        </p:blipFill>
        <p:spPr>
          <a:xfrm rot="6389174">
            <a:off x="4067628" y="5800184"/>
            <a:ext cx="914400" cy="633475"/>
          </a:xfrm>
          <a:prstGeom prst="rect">
            <a:avLst/>
          </a:prstGeom>
        </p:spPr>
      </p:pic>
      <p:sp>
        <p:nvSpPr>
          <p:cNvPr id="62" name="Text Box 205">
            <a:extLst>
              <a:ext uri="{FF2B5EF4-FFF2-40B4-BE49-F238E27FC236}">
                <a16:creationId xmlns:a16="http://schemas.microsoft.com/office/drawing/2014/main" id="{F252FDB6-0C32-4580-9366-0BDFD87832C6}"/>
              </a:ext>
            </a:extLst>
          </p:cNvPr>
          <p:cNvSpPr txBox="1">
            <a:spLocks noChangeArrowheads="1"/>
          </p:cNvSpPr>
          <p:nvPr/>
        </p:nvSpPr>
        <p:spPr bwMode="auto">
          <a:xfrm>
            <a:off x="5054179" y="6659458"/>
            <a:ext cx="164533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WALL BRACKET (2)</a:t>
            </a:r>
          </a:p>
          <a:p>
            <a:pPr algn="ctr">
              <a:defRPr/>
            </a:pPr>
            <a:endParaRPr lang="en-US" sz="1100" b="1" dirty="0">
              <a:latin typeface="News Gothic Std"/>
            </a:endParaRPr>
          </a:p>
          <a:p>
            <a:pPr algn="ctr">
              <a:defRPr/>
            </a:pPr>
            <a:r>
              <a:rPr lang="en-US" sz="1100" b="1" dirty="0">
                <a:latin typeface="News Gothic Std"/>
              </a:rPr>
              <a:t>Option: only use for </a:t>
            </a:r>
          </a:p>
          <a:p>
            <a:pPr algn="ctr">
              <a:defRPr/>
            </a:pPr>
            <a:r>
              <a:rPr lang="en-US" sz="1100" b="1" dirty="0">
                <a:latin typeface="News Gothic Std"/>
              </a:rPr>
              <a:t>mounting wood top overhang</a:t>
            </a:r>
          </a:p>
          <a:p>
            <a:pPr algn="ctr">
              <a:defRPr/>
            </a:pPr>
            <a:endParaRPr lang="en-US" sz="1100" b="1" dirty="0">
              <a:latin typeface="News Gothic Std"/>
              <a:cs typeface="News Gothic Std"/>
            </a:endParaRPr>
          </a:p>
        </p:txBody>
      </p:sp>
      <p:sp>
        <p:nvSpPr>
          <p:cNvPr id="63" name="Text Box 209">
            <a:extLst>
              <a:ext uri="{FF2B5EF4-FFF2-40B4-BE49-F238E27FC236}">
                <a16:creationId xmlns:a16="http://schemas.microsoft.com/office/drawing/2014/main" id="{3E0EA48B-2696-4EAB-84AD-57131A413691}"/>
              </a:ext>
            </a:extLst>
          </p:cNvPr>
          <p:cNvSpPr txBox="1">
            <a:spLocks noChangeArrowheads="1"/>
          </p:cNvSpPr>
          <p:nvPr/>
        </p:nvSpPr>
        <p:spPr bwMode="auto">
          <a:xfrm>
            <a:off x="3676134" y="6657148"/>
            <a:ext cx="150290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WALL ANCHOR (4)</a:t>
            </a:r>
          </a:p>
          <a:p>
            <a:pPr algn="ctr">
              <a:defRPr/>
            </a:pPr>
            <a:endParaRPr lang="en-US" sz="1100" b="1" dirty="0">
              <a:latin typeface="News Gothic Std"/>
            </a:endParaRPr>
          </a:p>
          <a:p>
            <a:pPr algn="ctr">
              <a:defRPr/>
            </a:pPr>
            <a:r>
              <a:rPr lang="en-US" sz="1100" b="1" dirty="0">
                <a:latin typeface="News Gothic Std"/>
              </a:rPr>
              <a:t>Option: only use for </a:t>
            </a:r>
          </a:p>
          <a:p>
            <a:pPr algn="ctr">
              <a:defRPr/>
            </a:pPr>
            <a:r>
              <a:rPr lang="en-US" sz="1100" b="1" dirty="0">
                <a:latin typeface="News Gothic Std"/>
              </a:rPr>
              <a:t>mounting wood top </a:t>
            </a:r>
          </a:p>
          <a:p>
            <a:pPr algn="ctr">
              <a:defRPr/>
            </a:pPr>
            <a:r>
              <a:rPr lang="en-US" sz="1100" b="1" dirty="0">
                <a:latin typeface="News Gothic Std"/>
              </a:rPr>
              <a:t>overhang</a:t>
            </a:r>
            <a:endParaRPr lang="en-US" sz="1100" b="1" dirty="0">
              <a:latin typeface="News Gothic Std"/>
              <a:cs typeface="News Gothic Std"/>
            </a:endParaRPr>
          </a:p>
        </p:txBody>
      </p:sp>
      <p:pic>
        <p:nvPicPr>
          <p:cNvPr id="64" name="Picture 63">
            <a:extLst>
              <a:ext uri="{FF2B5EF4-FFF2-40B4-BE49-F238E27FC236}">
                <a16:creationId xmlns:a16="http://schemas.microsoft.com/office/drawing/2014/main" id="{ABCA7A5B-FEE3-4EDF-B0B9-65809AE0F16F}"/>
              </a:ext>
            </a:extLst>
          </p:cNvPr>
          <p:cNvPicPr>
            <a:picLocks noChangeAspect="1"/>
          </p:cNvPicPr>
          <p:nvPr/>
        </p:nvPicPr>
        <p:blipFill rotWithShape="1">
          <a:blip r:embed="rId11"/>
          <a:srcRect l="16717" t="17781" r="74273" b="49447"/>
          <a:stretch/>
        </p:blipFill>
        <p:spPr>
          <a:xfrm>
            <a:off x="5461274" y="5577750"/>
            <a:ext cx="744209" cy="1014445"/>
          </a:xfrm>
          <a:prstGeom prst="rect">
            <a:avLst/>
          </a:prstGeom>
        </p:spPr>
      </p:pic>
      <p:pic>
        <p:nvPicPr>
          <p:cNvPr id="66" name="Picture 65">
            <a:extLst>
              <a:ext uri="{FF2B5EF4-FFF2-40B4-BE49-F238E27FC236}">
                <a16:creationId xmlns:a16="http://schemas.microsoft.com/office/drawing/2014/main" id="{08055FFB-BEB4-4EF1-B35A-F98FB1DCB25B}"/>
              </a:ext>
            </a:extLst>
          </p:cNvPr>
          <p:cNvPicPr>
            <a:picLocks noChangeAspect="1"/>
          </p:cNvPicPr>
          <p:nvPr/>
        </p:nvPicPr>
        <p:blipFill>
          <a:blip r:embed="rId12"/>
          <a:stretch>
            <a:fillRect/>
          </a:stretch>
        </p:blipFill>
        <p:spPr>
          <a:xfrm rot="10800000">
            <a:off x="1072252" y="5794458"/>
            <a:ext cx="457200" cy="532193"/>
          </a:xfrm>
          <a:prstGeom prst="rect">
            <a:avLst/>
          </a:prstGeom>
        </p:spPr>
      </p:pic>
      <p:grpSp>
        <p:nvGrpSpPr>
          <p:cNvPr id="67" name="Group 210">
            <a:extLst>
              <a:ext uri="{FF2B5EF4-FFF2-40B4-BE49-F238E27FC236}">
                <a16:creationId xmlns:a16="http://schemas.microsoft.com/office/drawing/2014/main" id="{797D2989-4C4A-4087-8419-A09ECE4730C3}"/>
              </a:ext>
            </a:extLst>
          </p:cNvPr>
          <p:cNvGrpSpPr>
            <a:grpSpLocks/>
          </p:cNvGrpSpPr>
          <p:nvPr/>
        </p:nvGrpSpPr>
        <p:grpSpPr bwMode="auto">
          <a:xfrm>
            <a:off x="454317" y="5781055"/>
            <a:ext cx="228600" cy="228600"/>
            <a:chOff x="480" y="1920"/>
            <a:chExt cx="144" cy="144"/>
          </a:xfrm>
        </p:grpSpPr>
        <p:sp>
          <p:nvSpPr>
            <p:cNvPr id="68" name="Line 211">
              <a:extLst>
                <a:ext uri="{FF2B5EF4-FFF2-40B4-BE49-F238E27FC236}">
                  <a16:creationId xmlns:a16="http://schemas.microsoft.com/office/drawing/2014/main" id="{BD9AE260-EAD8-43F0-9D7F-0419E503EBAD}"/>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69" name="Line 212">
              <a:extLst>
                <a:ext uri="{FF2B5EF4-FFF2-40B4-BE49-F238E27FC236}">
                  <a16:creationId xmlns:a16="http://schemas.microsoft.com/office/drawing/2014/main" id="{ECC2A708-C79A-4C3C-B5DE-B9CD8AF16A7A}"/>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70" name="Text Box 213">
            <a:extLst>
              <a:ext uri="{FF2B5EF4-FFF2-40B4-BE49-F238E27FC236}">
                <a16:creationId xmlns:a16="http://schemas.microsoft.com/office/drawing/2014/main" id="{42BA8F89-CCF4-4D95-BE41-2E4D17EED170}"/>
              </a:ext>
            </a:extLst>
          </p:cNvPr>
          <p:cNvSpPr txBox="1">
            <a:spLocks noChangeArrowheads="1"/>
          </p:cNvSpPr>
          <p:nvPr/>
        </p:nvSpPr>
        <p:spPr bwMode="auto">
          <a:xfrm>
            <a:off x="404771" y="5703119"/>
            <a:ext cx="30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E</a:t>
            </a:r>
            <a:endParaRPr lang="en-US" sz="1800" dirty="0">
              <a:latin typeface="News Gothic Std"/>
              <a:cs typeface="News Gothic Std"/>
            </a:endParaRPr>
          </a:p>
        </p:txBody>
      </p:sp>
      <p:sp>
        <p:nvSpPr>
          <p:cNvPr id="72" name="Rectangle 71">
            <a:extLst>
              <a:ext uri="{FF2B5EF4-FFF2-40B4-BE49-F238E27FC236}">
                <a16:creationId xmlns:a16="http://schemas.microsoft.com/office/drawing/2014/main" id="{C061DD96-F599-40BC-9653-7A070F5C30B1}"/>
              </a:ext>
            </a:extLst>
          </p:cNvPr>
          <p:cNvSpPr/>
          <p:nvPr/>
        </p:nvSpPr>
        <p:spPr bwMode="auto">
          <a:xfrm>
            <a:off x="379368" y="5552308"/>
            <a:ext cx="6140450" cy="2062145"/>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3" name="TextBox 72">
            <a:extLst>
              <a:ext uri="{FF2B5EF4-FFF2-40B4-BE49-F238E27FC236}">
                <a16:creationId xmlns:a16="http://schemas.microsoft.com/office/drawing/2014/main" id="{EF975EEB-5B6C-4CC8-AC32-3872B26F8B76}"/>
              </a:ext>
            </a:extLst>
          </p:cNvPr>
          <p:cNvSpPr txBox="1"/>
          <p:nvPr/>
        </p:nvSpPr>
        <p:spPr>
          <a:xfrm>
            <a:off x="-477639" y="6655012"/>
            <a:ext cx="3582937" cy="754053"/>
          </a:xfrm>
          <a:prstGeom prst="rect">
            <a:avLst/>
          </a:prstGeom>
          <a:noFill/>
        </p:spPr>
        <p:txBody>
          <a:bodyPr wrap="square">
            <a:spAutoFit/>
          </a:bodyPr>
          <a:lstStyle/>
          <a:p>
            <a:pPr algn="ctr">
              <a:defRPr/>
            </a:pPr>
            <a:r>
              <a:rPr lang="en-US" sz="1100" b="1" dirty="0">
                <a:latin typeface="News Gothic Std"/>
              </a:rPr>
              <a:t>WOOD SCREW (8)</a:t>
            </a:r>
          </a:p>
          <a:p>
            <a:pPr algn="ctr">
              <a:defRPr/>
            </a:pPr>
            <a:r>
              <a:rPr lang="en-US" sz="1000" dirty="0">
                <a:latin typeface="News Gothic Std"/>
              </a:rPr>
              <a:t>M4X16</a:t>
            </a:r>
          </a:p>
          <a:p>
            <a:pPr algn="ctr">
              <a:defRPr/>
            </a:pPr>
            <a:r>
              <a:rPr lang="en-US" sz="1100" b="1" dirty="0">
                <a:latin typeface="News Gothic Std"/>
              </a:rPr>
              <a:t>Option: only use for </a:t>
            </a:r>
          </a:p>
          <a:p>
            <a:pPr algn="ctr">
              <a:defRPr/>
            </a:pPr>
            <a:r>
              <a:rPr lang="en-US" sz="1100" b="1" dirty="0">
                <a:latin typeface="News Gothic Std"/>
              </a:rPr>
              <a:t>mounting wood top </a:t>
            </a:r>
          </a:p>
        </p:txBody>
      </p:sp>
      <p:pic>
        <p:nvPicPr>
          <p:cNvPr id="74" name="Picture 73">
            <a:extLst>
              <a:ext uri="{FF2B5EF4-FFF2-40B4-BE49-F238E27FC236}">
                <a16:creationId xmlns:a16="http://schemas.microsoft.com/office/drawing/2014/main" id="{8BACED9F-27C9-412C-AAC8-C97DE4845379}"/>
              </a:ext>
            </a:extLst>
          </p:cNvPr>
          <p:cNvPicPr>
            <a:picLocks noChangeAspect="1"/>
          </p:cNvPicPr>
          <p:nvPr/>
        </p:nvPicPr>
        <p:blipFill>
          <a:blip r:embed="rId13"/>
          <a:stretch>
            <a:fillRect/>
          </a:stretch>
        </p:blipFill>
        <p:spPr>
          <a:xfrm rot="10800000">
            <a:off x="2665459" y="5828439"/>
            <a:ext cx="457200" cy="541843"/>
          </a:xfrm>
          <a:prstGeom prst="rect">
            <a:avLst/>
          </a:prstGeom>
        </p:spPr>
      </p:pic>
      <p:sp>
        <p:nvSpPr>
          <p:cNvPr id="75" name="Text Box 205">
            <a:extLst>
              <a:ext uri="{FF2B5EF4-FFF2-40B4-BE49-F238E27FC236}">
                <a16:creationId xmlns:a16="http://schemas.microsoft.com/office/drawing/2014/main" id="{408097EB-F759-454A-81CD-1C487A775F2C}"/>
              </a:ext>
            </a:extLst>
          </p:cNvPr>
          <p:cNvSpPr txBox="1">
            <a:spLocks noChangeArrowheads="1"/>
          </p:cNvSpPr>
          <p:nvPr/>
        </p:nvSpPr>
        <p:spPr bwMode="auto">
          <a:xfrm>
            <a:off x="2200969" y="6662828"/>
            <a:ext cx="153669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WALL SCREW (4)</a:t>
            </a:r>
          </a:p>
          <a:p>
            <a:pPr algn="ctr">
              <a:defRPr/>
            </a:pPr>
            <a:r>
              <a:rPr lang="en-US" sz="1000" dirty="0">
                <a:latin typeface="News Gothic Std"/>
                <a:cs typeface="News Gothic Std"/>
              </a:rPr>
              <a:t>M4X25</a:t>
            </a:r>
          </a:p>
          <a:p>
            <a:pPr algn="ctr">
              <a:defRPr/>
            </a:pPr>
            <a:r>
              <a:rPr lang="en-US" sz="1100" b="1" dirty="0">
                <a:latin typeface="News Gothic Std"/>
              </a:rPr>
              <a:t>Option: only use for </a:t>
            </a:r>
          </a:p>
          <a:p>
            <a:pPr algn="ctr">
              <a:defRPr/>
            </a:pPr>
            <a:r>
              <a:rPr lang="en-US" sz="1100" b="1" dirty="0">
                <a:latin typeface="News Gothic Std"/>
              </a:rPr>
              <a:t>mounting wood top overhang</a:t>
            </a:r>
          </a:p>
          <a:p>
            <a:pPr algn="ctr">
              <a:defRPr/>
            </a:pPr>
            <a:endParaRPr lang="en-US" sz="1000" dirty="0">
              <a:latin typeface="News Gothic Std"/>
              <a:cs typeface="News Gothic Std"/>
            </a:endParaRPr>
          </a:p>
          <a:p>
            <a:pPr algn="ctr">
              <a:defRPr/>
            </a:pPr>
            <a:endParaRPr lang="en-US" sz="1000" dirty="0">
              <a:latin typeface="News Gothic Std"/>
              <a:cs typeface="News Gothic Std"/>
            </a:endParaRPr>
          </a:p>
        </p:txBody>
      </p:sp>
      <p:grpSp>
        <p:nvGrpSpPr>
          <p:cNvPr id="77" name="Group 76">
            <a:extLst>
              <a:ext uri="{FF2B5EF4-FFF2-40B4-BE49-F238E27FC236}">
                <a16:creationId xmlns:a16="http://schemas.microsoft.com/office/drawing/2014/main" id="{461A362F-DC14-4462-98CB-7EC79D592D9A}"/>
              </a:ext>
            </a:extLst>
          </p:cNvPr>
          <p:cNvGrpSpPr/>
          <p:nvPr/>
        </p:nvGrpSpPr>
        <p:grpSpPr>
          <a:xfrm>
            <a:off x="2244016" y="5665258"/>
            <a:ext cx="290147" cy="338554"/>
            <a:chOff x="2912139" y="3066609"/>
            <a:chExt cx="290147" cy="338554"/>
          </a:xfrm>
        </p:grpSpPr>
        <p:grpSp>
          <p:nvGrpSpPr>
            <p:cNvPr id="82" name="Group 210">
              <a:extLst>
                <a:ext uri="{FF2B5EF4-FFF2-40B4-BE49-F238E27FC236}">
                  <a16:creationId xmlns:a16="http://schemas.microsoft.com/office/drawing/2014/main" id="{C8DC9145-B710-46AB-831C-FE39325AEB0B}"/>
                </a:ext>
              </a:extLst>
            </p:cNvPr>
            <p:cNvGrpSpPr>
              <a:grpSpLocks/>
            </p:cNvGrpSpPr>
            <p:nvPr/>
          </p:nvGrpSpPr>
          <p:grpSpPr bwMode="auto">
            <a:xfrm>
              <a:off x="2973686" y="3137768"/>
              <a:ext cx="228600" cy="228600"/>
              <a:chOff x="480" y="1920"/>
              <a:chExt cx="144" cy="144"/>
            </a:xfrm>
          </p:grpSpPr>
          <p:sp>
            <p:nvSpPr>
              <p:cNvPr id="84" name="Line 211">
                <a:extLst>
                  <a:ext uri="{FF2B5EF4-FFF2-40B4-BE49-F238E27FC236}">
                    <a16:creationId xmlns:a16="http://schemas.microsoft.com/office/drawing/2014/main" id="{32A9738F-6118-4D2D-9B59-B6D2C23CB892}"/>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85" name="Line 212">
                <a:extLst>
                  <a:ext uri="{FF2B5EF4-FFF2-40B4-BE49-F238E27FC236}">
                    <a16:creationId xmlns:a16="http://schemas.microsoft.com/office/drawing/2014/main" id="{D3D57E2A-AD49-456A-8C26-E482008FE291}"/>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83" name="Text Box 213">
              <a:extLst>
                <a:ext uri="{FF2B5EF4-FFF2-40B4-BE49-F238E27FC236}">
                  <a16:creationId xmlns:a16="http://schemas.microsoft.com/office/drawing/2014/main" id="{9635B4C2-42B2-4C9A-A246-D51759A5217A}"/>
                </a:ext>
              </a:extLst>
            </p:cNvPr>
            <p:cNvSpPr txBox="1">
              <a:spLocks noChangeArrowheads="1"/>
            </p:cNvSpPr>
            <p:nvPr/>
          </p:nvSpPr>
          <p:spPr bwMode="auto">
            <a:xfrm>
              <a:off x="2912139" y="3066609"/>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F</a:t>
              </a:r>
              <a:endParaRPr lang="en-US" sz="1800" dirty="0">
                <a:latin typeface="News Gothic Std"/>
                <a:cs typeface="News Gothic Std"/>
              </a:endParaRPr>
            </a:p>
          </p:txBody>
        </p:sp>
      </p:grpSp>
    </p:spTree>
    <p:extLst>
      <p:ext uri="{BB962C8B-B14F-4D97-AF65-F5344CB8AC3E}">
        <p14:creationId xmlns:p14="http://schemas.microsoft.com/office/powerpoint/2010/main" val="9855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49"/>
          <p:cNvGrpSpPr>
            <a:grpSpLocks/>
          </p:cNvGrpSpPr>
          <p:nvPr/>
        </p:nvGrpSpPr>
        <p:grpSpPr bwMode="auto">
          <a:xfrm>
            <a:off x="253952" y="8539347"/>
            <a:ext cx="698500" cy="534988"/>
            <a:chOff x="1992" y="5399"/>
            <a:chExt cx="440" cy="337"/>
          </a:xfrm>
        </p:grpSpPr>
        <p:pic>
          <p:nvPicPr>
            <p:cNvPr id="5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5"/>
          <p:cNvSpPr>
            <a:spLocks noGrp="1"/>
          </p:cNvSpPr>
          <p:nvPr>
            <p:ph type="sldNum" sz="quarter" idx="12"/>
          </p:nvPr>
        </p:nvSpPr>
        <p:spPr>
          <a:xfrm>
            <a:off x="-768350" y="8665067"/>
            <a:ext cx="1536700" cy="393170"/>
          </a:xfrm>
        </p:spPr>
        <p:txBody>
          <a:bodyPr/>
          <a:lstStyle/>
          <a:p>
            <a:pPr>
              <a:defRPr/>
            </a:pPr>
            <a:r>
              <a:rPr lang="en-US" dirty="0">
                <a:latin typeface="News Gothic Std"/>
              </a:rPr>
              <a:t>5</a:t>
            </a:r>
          </a:p>
        </p:txBody>
      </p:sp>
      <p:sp>
        <p:nvSpPr>
          <p:cNvPr id="66" name="Rectangle 57">
            <a:extLst>
              <a:ext uri="{FF2B5EF4-FFF2-40B4-BE49-F238E27FC236}">
                <a16:creationId xmlns:a16="http://schemas.microsoft.com/office/drawing/2014/main" id="{1CA42FE3-C143-4B13-BC59-D6A0FF189CD6}"/>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68" name="Group 58">
            <a:extLst>
              <a:ext uri="{FF2B5EF4-FFF2-40B4-BE49-F238E27FC236}">
                <a16:creationId xmlns:a16="http://schemas.microsoft.com/office/drawing/2014/main" id="{DD6CDA2C-5635-47BF-932C-5EA5DE3BB3F8}"/>
              </a:ext>
            </a:extLst>
          </p:cNvPr>
          <p:cNvGrpSpPr>
            <a:grpSpLocks/>
          </p:cNvGrpSpPr>
          <p:nvPr/>
        </p:nvGrpSpPr>
        <p:grpSpPr bwMode="auto">
          <a:xfrm>
            <a:off x="336550" y="496888"/>
            <a:ext cx="6140450" cy="304800"/>
            <a:chOff x="480" y="619"/>
            <a:chExt cx="3552" cy="192"/>
          </a:xfrm>
        </p:grpSpPr>
        <p:sp>
          <p:nvSpPr>
            <p:cNvPr id="75" name="Line 59">
              <a:extLst>
                <a:ext uri="{FF2B5EF4-FFF2-40B4-BE49-F238E27FC236}">
                  <a16:creationId xmlns:a16="http://schemas.microsoft.com/office/drawing/2014/main" id="{CD518644-EE49-4166-B004-98BD3C2F6C2D}"/>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76" name="Line 60">
              <a:extLst>
                <a:ext uri="{FF2B5EF4-FFF2-40B4-BE49-F238E27FC236}">
                  <a16:creationId xmlns:a16="http://schemas.microsoft.com/office/drawing/2014/main" id="{3385F321-91D6-4D1F-A67B-851104D55339}"/>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02" name="TextBox 101">
            <a:extLst>
              <a:ext uri="{FF2B5EF4-FFF2-40B4-BE49-F238E27FC236}">
                <a16:creationId xmlns:a16="http://schemas.microsoft.com/office/drawing/2014/main" id="{80A73901-FBEC-45B1-9543-A73CB3F9BB5F}"/>
              </a:ext>
            </a:extLst>
          </p:cNvPr>
          <p:cNvSpPr txBox="1"/>
          <p:nvPr/>
        </p:nvSpPr>
        <p:spPr>
          <a:xfrm>
            <a:off x="420217" y="1994321"/>
            <a:ext cx="4084406" cy="600164"/>
          </a:xfrm>
          <a:prstGeom prst="rect">
            <a:avLst/>
          </a:prstGeom>
          <a:noFill/>
        </p:spPr>
        <p:txBody>
          <a:bodyPr wrap="square" rtlCol="0">
            <a:spAutoFit/>
          </a:bodyPr>
          <a:lstStyle/>
          <a:p>
            <a:r>
              <a:rPr lang="en-US" sz="1100" b="0" i="0" u="none" strike="noStrike" baseline="0" dirty="0">
                <a:solidFill>
                  <a:srgbClr val="000000"/>
                </a:solidFill>
                <a:latin typeface="News Gothic Std" panose="020B0506020203020204"/>
              </a:rPr>
              <a:t>Insert WOOD SCREW (A) into each hole on base cabinet top and tighten them fully to wood top with an electric screwdriver (Phillips head).</a:t>
            </a:r>
            <a:endParaRPr lang="en-US" altLang="zh-CN" sz="1100" dirty="0">
              <a:latin typeface="News Gothic Std" panose="020B0506020203020204"/>
            </a:endParaRPr>
          </a:p>
        </p:txBody>
      </p:sp>
      <p:graphicFrame>
        <p:nvGraphicFramePr>
          <p:cNvPr id="108" name="Table 107">
            <a:extLst>
              <a:ext uri="{FF2B5EF4-FFF2-40B4-BE49-F238E27FC236}">
                <a16:creationId xmlns:a16="http://schemas.microsoft.com/office/drawing/2014/main" id="{48696E6C-1EB8-461A-8DEC-E399EAA270D2}"/>
              </a:ext>
            </a:extLst>
          </p:cNvPr>
          <p:cNvGraphicFramePr>
            <a:graphicFrameLocks noGrp="1"/>
          </p:cNvGraphicFramePr>
          <p:nvPr/>
        </p:nvGraphicFramePr>
        <p:xfrm>
          <a:off x="4893733" y="965225"/>
          <a:ext cx="1487482" cy="924437"/>
        </p:xfrm>
        <a:graphic>
          <a:graphicData uri="http://schemas.openxmlformats.org/drawingml/2006/table">
            <a:tbl>
              <a:tblPr firstRow="1" bandRow="1">
                <a:tableStyleId>{2D5ABB26-0587-4C30-8999-92F81FD0307C}</a:tableStyleId>
              </a:tblPr>
              <a:tblGrid>
                <a:gridCol w="744842">
                  <a:extLst>
                    <a:ext uri="{9D8B030D-6E8A-4147-A177-3AD203B41FA5}">
                      <a16:colId xmlns:a16="http://schemas.microsoft.com/office/drawing/2014/main" val="20000"/>
                    </a:ext>
                  </a:extLst>
                </a:gridCol>
                <a:gridCol w="742640">
                  <a:extLst>
                    <a:ext uri="{9D8B030D-6E8A-4147-A177-3AD203B41FA5}">
                      <a16:colId xmlns:a16="http://schemas.microsoft.com/office/drawing/2014/main" val="2401374816"/>
                    </a:ext>
                  </a:extLst>
                </a:gridCol>
              </a:tblGrid>
              <a:tr h="9244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9" name="TextBox 67">
            <a:extLst>
              <a:ext uri="{FF2B5EF4-FFF2-40B4-BE49-F238E27FC236}">
                <a16:creationId xmlns:a16="http://schemas.microsoft.com/office/drawing/2014/main" id="{8DDD5FC7-486B-4ECA-B01C-80EFA56517E2}"/>
              </a:ext>
            </a:extLst>
          </p:cNvPr>
          <p:cNvSpPr txBox="1">
            <a:spLocks noChangeArrowheads="1"/>
          </p:cNvSpPr>
          <p:nvPr/>
        </p:nvSpPr>
        <p:spPr bwMode="auto">
          <a:xfrm>
            <a:off x="5047353" y="1899660"/>
            <a:ext cx="3786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(4)</a:t>
            </a:r>
          </a:p>
        </p:txBody>
      </p:sp>
      <p:sp>
        <p:nvSpPr>
          <p:cNvPr id="110" name="TextBox 67">
            <a:extLst>
              <a:ext uri="{FF2B5EF4-FFF2-40B4-BE49-F238E27FC236}">
                <a16:creationId xmlns:a16="http://schemas.microsoft.com/office/drawing/2014/main" id="{8B016CE8-348C-4D75-AFF0-1CAFC9145779}"/>
              </a:ext>
            </a:extLst>
          </p:cNvPr>
          <p:cNvSpPr txBox="1">
            <a:spLocks noChangeArrowheads="1"/>
          </p:cNvSpPr>
          <p:nvPr/>
        </p:nvSpPr>
        <p:spPr bwMode="auto">
          <a:xfrm>
            <a:off x="5525486" y="1904022"/>
            <a:ext cx="10021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dirty="0">
                <a:latin typeface="News Gothic Std"/>
              </a:rPr>
              <a:t>Electric screwdriver</a:t>
            </a:r>
          </a:p>
          <a:p>
            <a:r>
              <a:rPr lang="en-US" sz="800" dirty="0">
                <a:latin typeface="News Gothic Std"/>
              </a:rPr>
              <a:t>      (Phillips head)</a:t>
            </a:r>
            <a:endParaRPr lang="en-US" sz="800" dirty="0">
              <a:latin typeface="News Gothic Std"/>
              <a:cs typeface="News Gothic Std"/>
            </a:endParaRPr>
          </a:p>
        </p:txBody>
      </p:sp>
      <p:pic>
        <p:nvPicPr>
          <p:cNvPr id="111" name="Picture 110">
            <a:extLst>
              <a:ext uri="{FF2B5EF4-FFF2-40B4-BE49-F238E27FC236}">
                <a16:creationId xmlns:a16="http://schemas.microsoft.com/office/drawing/2014/main" id="{7CD8F376-86E2-4712-A74B-6A47AB3524FF}"/>
              </a:ext>
            </a:extLst>
          </p:cNvPr>
          <p:cNvPicPr>
            <a:picLocks noChangeAspect="1"/>
          </p:cNvPicPr>
          <p:nvPr/>
        </p:nvPicPr>
        <p:blipFill>
          <a:blip r:embed="rId4"/>
          <a:stretch>
            <a:fillRect/>
          </a:stretch>
        </p:blipFill>
        <p:spPr>
          <a:xfrm rot="11682567">
            <a:off x="5078189" y="1142205"/>
            <a:ext cx="457200" cy="532193"/>
          </a:xfrm>
          <a:prstGeom prst="rect">
            <a:avLst/>
          </a:prstGeom>
        </p:spPr>
      </p:pic>
      <p:pic>
        <p:nvPicPr>
          <p:cNvPr id="112" name="Picture 111" descr="A picture containing drawing&#10;&#10;Description automatically generated">
            <a:extLst>
              <a:ext uri="{FF2B5EF4-FFF2-40B4-BE49-F238E27FC236}">
                <a16:creationId xmlns:a16="http://schemas.microsoft.com/office/drawing/2014/main" id="{46769379-77E3-45FF-9DAD-61F8ABD250D2}"/>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9950568">
            <a:off x="5535232" y="1036645"/>
            <a:ext cx="782268" cy="832822"/>
          </a:xfrm>
          <a:prstGeom prst="rect">
            <a:avLst/>
          </a:prstGeom>
        </p:spPr>
      </p:pic>
      <p:sp>
        <p:nvSpPr>
          <p:cNvPr id="114" name="TextBox 113">
            <a:extLst>
              <a:ext uri="{FF2B5EF4-FFF2-40B4-BE49-F238E27FC236}">
                <a16:creationId xmlns:a16="http://schemas.microsoft.com/office/drawing/2014/main" id="{316D58B1-D26F-442A-B294-5D64DD161B98}"/>
              </a:ext>
            </a:extLst>
          </p:cNvPr>
          <p:cNvSpPr txBox="1"/>
          <p:nvPr/>
        </p:nvSpPr>
        <p:spPr>
          <a:xfrm>
            <a:off x="336550" y="930893"/>
            <a:ext cx="3983783" cy="369332"/>
          </a:xfrm>
          <a:prstGeom prst="rect">
            <a:avLst/>
          </a:prstGeom>
          <a:noFill/>
        </p:spPr>
        <p:txBody>
          <a:bodyPr wrap="none" rtlCol="0">
            <a:spAutoFit/>
          </a:bodyPr>
          <a:lstStyle/>
          <a:p>
            <a:r>
              <a:rPr lang="en-US" sz="1800" b="1" dirty="0">
                <a:latin typeface="News Gothic Std"/>
                <a:cs typeface="News Gothic Std"/>
              </a:rPr>
              <a:t>Option 2 </a:t>
            </a:r>
            <a:r>
              <a:rPr lang="en-US" sz="1400" b="1" dirty="0">
                <a:latin typeface="News Gothic Std"/>
                <a:cs typeface="News Gothic Std"/>
              </a:rPr>
              <a:t>(Installation with Wood Top Overhang)</a:t>
            </a:r>
          </a:p>
        </p:txBody>
      </p:sp>
      <p:sp>
        <p:nvSpPr>
          <p:cNvPr id="115" name="TextBox 114">
            <a:extLst>
              <a:ext uri="{FF2B5EF4-FFF2-40B4-BE49-F238E27FC236}">
                <a16:creationId xmlns:a16="http://schemas.microsoft.com/office/drawing/2014/main" id="{5F241307-9EA5-477D-A74F-57F839CC3105}"/>
              </a:ext>
            </a:extLst>
          </p:cNvPr>
          <p:cNvSpPr txBox="1"/>
          <p:nvPr/>
        </p:nvSpPr>
        <p:spPr>
          <a:xfrm>
            <a:off x="368300" y="1353183"/>
            <a:ext cx="779765" cy="369332"/>
          </a:xfrm>
          <a:prstGeom prst="rect">
            <a:avLst/>
          </a:prstGeom>
          <a:noFill/>
        </p:spPr>
        <p:txBody>
          <a:bodyPr wrap="none" rtlCol="0">
            <a:spAutoFit/>
          </a:bodyPr>
          <a:lstStyle/>
          <a:p>
            <a:r>
              <a:rPr lang="en-US" sz="1800" b="1" dirty="0">
                <a:latin typeface="News Gothic Std"/>
                <a:cs typeface="News Gothic Std"/>
              </a:rPr>
              <a:t>Step 2</a:t>
            </a:r>
          </a:p>
        </p:txBody>
      </p:sp>
      <p:sp>
        <p:nvSpPr>
          <p:cNvPr id="116" name="TextBox 115">
            <a:extLst>
              <a:ext uri="{FF2B5EF4-FFF2-40B4-BE49-F238E27FC236}">
                <a16:creationId xmlns:a16="http://schemas.microsoft.com/office/drawing/2014/main" id="{E1BFEA91-1C5C-42AE-907B-ED90A5485167}"/>
              </a:ext>
            </a:extLst>
          </p:cNvPr>
          <p:cNvSpPr txBox="1"/>
          <p:nvPr/>
        </p:nvSpPr>
        <p:spPr>
          <a:xfrm>
            <a:off x="420217" y="1741178"/>
            <a:ext cx="3786023" cy="261610"/>
          </a:xfrm>
          <a:prstGeom prst="rect">
            <a:avLst/>
          </a:prstGeom>
          <a:noFill/>
        </p:spPr>
        <p:txBody>
          <a:bodyPr wrap="square" rtlCol="0">
            <a:spAutoFit/>
          </a:bodyPr>
          <a:lstStyle/>
          <a:p>
            <a:r>
              <a:rPr lang="en-US" sz="1100" b="0" i="0" u="none" strike="noStrike" baseline="0" dirty="0">
                <a:solidFill>
                  <a:srgbClr val="000000"/>
                </a:solidFill>
                <a:latin typeface="News Gothic Std" panose="020B0506020203020204"/>
              </a:rPr>
              <a:t>Open doors of Base Cabinet as shown. </a:t>
            </a:r>
            <a:endParaRPr lang="en-US" sz="1100" dirty="0">
              <a:latin typeface="News Gothic Std" panose="020B0506020203020204"/>
              <a:cs typeface="News Gothic Std"/>
            </a:endParaRPr>
          </a:p>
        </p:txBody>
      </p:sp>
      <p:cxnSp>
        <p:nvCxnSpPr>
          <p:cNvPr id="45" name="Straight Connector 44">
            <a:extLst>
              <a:ext uri="{FF2B5EF4-FFF2-40B4-BE49-F238E27FC236}">
                <a16:creationId xmlns:a16="http://schemas.microsoft.com/office/drawing/2014/main" id="{9048D283-0045-498F-BE51-A1FA13B3AF81}"/>
              </a:ext>
            </a:extLst>
          </p:cNvPr>
          <p:cNvCxnSpPr>
            <a:cxnSpLocks/>
            <a:endCxn id="42" idx="2"/>
          </p:cNvCxnSpPr>
          <p:nvPr/>
        </p:nvCxnSpPr>
        <p:spPr bwMode="auto">
          <a:xfrm flipH="1" flipV="1">
            <a:off x="2552054" y="5911950"/>
            <a:ext cx="467863" cy="597795"/>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7" name="Group 36">
            <a:extLst>
              <a:ext uri="{FF2B5EF4-FFF2-40B4-BE49-F238E27FC236}">
                <a16:creationId xmlns:a16="http://schemas.microsoft.com/office/drawing/2014/main" id="{3BB2DC72-0B55-4EB4-9A81-3E1C9FF7FE5D}"/>
              </a:ext>
            </a:extLst>
          </p:cNvPr>
          <p:cNvGrpSpPr/>
          <p:nvPr/>
        </p:nvGrpSpPr>
        <p:grpSpPr>
          <a:xfrm>
            <a:off x="3058417" y="3511604"/>
            <a:ext cx="292538" cy="304800"/>
            <a:chOff x="3790308" y="1628700"/>
            <a:chExt cx="292538" cy="304800"/>
          </a:xfrm>
        </p:grpSpPr>
        <p:cxnSp>
          <p:nvCxnSpPr>
            <p:cNvPr id="38" name="AutoShape 23">
              <a:extLst>
                <a:ext uri="{FF2B5EF4-FFF2-40B4-BE49-F238E27FC236}">
                  <a16:creationId xmlns:a16="http://schemas.microsoft.com/office/drawing/2014/main" id="{D240AB58-E242-45DE-94BF-193D05140AEB}"/>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39" name="AutoShape 24">
              <a:extLst>
                <a:ext uri="{FF2B5EF4-FFF2-40B4-BE49-F238E27FC236}">
                  <a16:creationId xmlns:a16="http://schemas.microsoft.com/office/drawing/2014/main" id="{3B8F8A5F-872A-4D4D-9B19-2B4ACE7D3850}"/>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40" name="Rectangle 25">
              <a:extLst>
                <a:ext uri="{FF2B5EF4-FFF2-40B4-BE49-F238E27FC236}">
                  <a16:creationId xmlns:a16="http://schemas.microsoft.com/office/drawing/2014/main" id="{B5E61ED1-4868-44C3-991D-EE24128ADEC0}"/>
                </a:ext>
              </a:extLst>
            </p:cNvPr>
            <p:cNvSpPr>
              <a:spLocks noChangeArrowheads="1"/>
            </p:cNvSpPr>
            <p:nvPr/>
          </p:nvSpPr>
          <p:spPr bwMode="auto">
            <a:xfrm>
              <a:off x="3790308" y="16287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cxnSp>
        <p:nvCxnSpPr>
          <p:cNvPr id="41" name="Straight Connector 40">
            <a:extLst>
              <a:ext uri="{FF2B5EF4-FFF2-40B4-BE49-F238E27FC236}">
                <a16:creationId xmlns:a16="http://schemas.microsoft.com/office/drawing/2014/main" id="{0DF15224-515E-45F1-B9B2-D1BF03060F8F}"/>
              </a:ext>
            </a:extLst>
          </p:cNvPr>
          <p:cNvCxnSpPr>
            <a:cxnSpLocks/>
          </p:cNvCxnSpPr>
          <p:nvPr/>
        </p:nvCxnSpPr>
        <p:spPr bwMode="auto">
          <a:xfrm flipV="1">
            <a:off x="3407593" y="3511604"/>
            <a:ext cx="461674" cy="161577"/>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2" name="Picture 41">
            <a:extLst>
              <a:ext uri="{FF2B5EF4-FFF2-40B4-BE49-F238E27FC236}">
                <a16:creationId xmlns:a16="http://schemas.microsoft.com/office/drawing/2014/main" id="{D3E8EC58-5545-44BF-9110-61BF59202B4F}"/>
              </a:ext>
            </a:extLst>
          </p:cNvPr>
          <p:cNvPicPr>
            <a:picLocks noChangeAspect="1"/>
          </p:cNvPicPr>
          <p:nvPr/>
        </p:nvPicPr>
        <p:blipFill rotWithShape="1">
          <a:blip r:embed="rId6"/>
          <a:srcRect l="33002" t="23605" r="48097" b="39504"/>
          <a:stretch/>
        </p:blipFill>
        <p:spPr>
          <a:xfrm>
            <a:off x="684508" y="2724281"/>
            <a:ext cx="3735092" cy="3187669"/>
          </a:xfrm>
          <a:prstGeom prst="roundRect">
            <a:avLst/>
          </a:prstGeom>
          <a:ln w="19050">
            <a:solidFill>
              <a:srgbClr val="FB6E05"/>
            </a:solidFill>
          </a:ln>
        </p:spPr>
      </p:pic>
      <p:sp>
        <p:nvSpPr>
          <p:cNvPr id="43" name="Rectangle 42">
            <a:extLst>
              <a:ext uri="{FF2B5EF4-FFF2-40B4-BE49-F238E27FC236}">
                <a16:creationId xmlns:a16="http://schemas.microsoft.com/office/drawing/2014/main" id="{EA886DA6-D1A1-47F1-9E39-4615E1147816}"/>
              </a:ext>
            </a:extLst>
          </p:cNvPr>
          <p:cNvSpPr/>
          <p:nvPr/>
        </p:nvSpPr>
        <p:spPr bwMode="auto">
          <a:xfrm rot="591245">
            <a:off x="2572254" y="4394061"/>
            <a:ext cx="318307"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pic>
        <p:nvPicPr>
          <p:cNvPr id="44" name="Picture 43" descr="A picture containing drawing&#10;&#10;Description automatically generated">
            <a:extLst>
              <a:ext uri="{FF2B5EF4-FFF2-40B4-BE49-F238E27FC236}">
                <a16:creationId xmlns:a16="http://schemas.microsoft.com/office/drawing/2014/main" id="{2601F267-25C5-4DE4-BE46-2E74681833B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Lst>
          </a:blip>
          <a:stretch>
            <a:fillRect/>
          </a:stretch>
        </p:blipFill>
        <p:spPr>
          <a:xfrm rot="19272034">
            <a:off x="1924232" y="3812611"/>
            <a:ext cx="1019680" cy="1085578"/>
          </a:xfrm>
          <a:prstGeom prst="rect">
            <a:avLst/>
          </a:prstGeom>
        </p:spPr>
      </p:pic>
      <p:pic>
        <p:nvPicPr>
          <p:cNvPr id="5" name="Picture 4">
            <a:extLst>
              <a:ext uri="{FF2B5EF4-FFF2-40B4-BE49-F238E27FC236}">
                <a16:creationId xmlns:a16="http://schemas.microsoft.com/office/drawing/2014/main" id="{377282A9-30FF-4089-BACF-36A10B79A0B6}"/>
              </a:ext>
            </a:extLst>
          </p:cNvPr>
          <p:cNvPicPr>
            <a:picLocks noChangeAspect="1"/>
          </p:cNvPicPr>
          <p:nvPr/>
        </p:nvPicPr>
        <p:blipFill rotWithShape="1">
          <a:blip r:embed="rId9"/>
          <a:srcRect l="22092" t="20045" r="47311" b="33411"/>
          <a:stretch/>
        </p:blipFill>
        <p:spPr>
          <a:xfrm>
            <a:off x="2307537" y="6118015"/>
            <a:ext cx="3709422" cy="2467278"/>
          </a:xfrm>
          <a:prstGeom prst="rect">
            <a:avLst/>
          </a:prstGeom>
        </p:spPr>
      </p:pic>
    </p:spTree>
    <p:extLst>
      <p:ext uri="{BB962C8B-B14F-4D97-AF65-F5344CB8AC3E}">
        <p14:creationId xmlns:p14="http://schemas.microsoft.com/office/powerpoint/2010/main" val="79313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BBBA1E51-E583-4BD7-98DA-BA060266425F}"/>
              </a:ext>
            </a:extLst>
          </p:cNvPr>
          <p:cNvPicPr>
            <a:picLocks noChangeAspect="1"/>
          </p:cNvPicPr>
          <p:nvPr/>
        </p:nvPicPr>
        <p:blipFill rotWithShape="1">
          <a:blip r:embed="rId3"/>
          <a:srcRect l="23792" t="7392" r="46278" b="23338"/>
          <a:stretch/>
        </p:blipFill>
        <p:spPr>
          <a:xfrm>
            <a:off x="457061" y="5163578"/>
            <a:ext cx="3983783" cy="3455217"/>
          </a:xfrm>
          <a:prstGeom prst="rect">
            <a:avLst/>
          </a:prstGeom>
        </p:spPr>
      </p:pic>
      <p:grpSp>
        <p:nvGrpSpPr>
          <p:cNvPr id="57" name="Group 49"/>
          <p:cNvGrpSpPr>
            <a:grpSpLocks/>
          </p:cNvGrpSpPr>
          <p:nvPr/>
        </p:nvGrpSpPr>
        <p:grpSpPr bwMode="auto">
          <a:xfrm>
            <a:off x="6017488" y="8499183"/>
            <a:ext cx="698500" cy="534988"/>
            <a:chOff x="1992" y="5399"/>
            <a:chExt cx="440" cy="337"/>
          </a:xfrm>
        </p:grpSpPr>
        <p:pic>
          <p:nvPicPr>
            <p:cNvPr id="58" name="Picture 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12725" y="8694774"/>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just">
              <a:defRPr/>
            </a:pPr>
            <a:r>
              <a:rPr lang="en-US" sz="1000" b="1" dirty="0">
                <a:solidFill>
                  <a:srgbClr val="FB6E05"/>
                </a:solidFill>
                <a:latin typeface="News Gothic Std"/>
                <a:cs typeface="News Gothic Std"/>
              </a:rPr>
              <a:t>© 20</a:t>
            </a:r>
            <a:r>
              <a:rPr lang="en-US" altLang="zh-CN" sz="1000" b="1" dirty="0">
                <a:solidFill>
                  <a:srgbClr val="FB6E05"/>
                </a:solidFill>
                <a:latin typeface="News Gothic Std"/>
                <a:cs typeface="News Gothic Std"/>
              </a:rPr>
              <a:t>21</a:t>
            </a:r>
            <a:r>
              <a:rPr lang="en-US" sz="1000" b="1" dirty="0">
                <a:solidFill>
                  <a:srgbClr val="FB6E05"/>
                </a:solidFill>
                <a:latin typeface="News Gothic Std"/>
                <a:cs typeface="News Gothic Std"/>
              </a:rPr>
              <a:t> TRINITY - 800.985.5506</a:t>
            </a:r>
          </a:p>
        </p:txBody>
      </p:sp>
      <p:sp>
        <p:nvSpPr>
          <p:cNvPr id="63" name="Slide Number Placeholder 15"/>
          <p:cNvSpPr>
            <a:spLocks noGrp="1"/>
          </p:cNvSpPr>
          <p:nvPr>
            <p:ph type="sldNum" sz="quarter" idx="12"/>
          </p:nvPr>
        </p:nvSpPr>
        <p:spPr>
          <a:xfrm>
            <a:off x="4979033" y="8634003"/>
            <a:ext cx="1536700" cy="393170"/>
          </a:xfrm>
        </p:spPr>
        <p:txBody>
          <a:bodyPr/>
          <a:lstStyle/>
          <a:p>
            <a:pPr>
              <a:defRPr/>
            </a:pPr>
            <a:r>
              <a:rPr lang="en-US" dirty="0">
                <a:latin typeface="News Gothic Std"/>
              </a:rPr>
              <a:t>6</a:t>
            </a:r>
          </a:p>
        </p:txBody>
      </p:sp>
      <p:graphicFrame>
        <p:nvGraphicFramePr>
          <p:cNvPr id="32" name="Table 31">
            <a:extLst>
              <a:ext uri="{FF2B5EF4-FFF2-40B4-BE49-F238E27FC236}">
                <a16:creationId xmlns:a16="http://schemas.microsoft.com/office/drawing/2014/main" id="{6C5A932A-7671-4F76-83BE-9734DBDDD9FA}"/>
              </a:ext>
            </a:extLst>
          </p:cNvPr>
          <p:cNvGraphicFramePr>
            <a:graphicFrameLocks noGrp="1"/>
          </p:cNvGraphicFramePr>
          <p:nvPr/>
        </p:nvGraphicFramePr>
        <p:xfrm>
          <a:off x="4172221" y="1282828"/>
          <a:ext cx="2294848" cy="842232"/>
        </p:xfrm>
        <a:graphic>
          <a:graphicData uri="http://schemas.openxmlformats.org/drawingml/2006/table">
            <a:tbl>
              <a:tblPr firstRow="1" bandRow="1">
                <a:tableStyleId>{2D5ABB26-0587-4C30-8999-92F81FD0307C}</a:tableStyleId>
              </a:tblPr>
              <a:tblGrid>
                <a:gridCol w="573712">
                  <a:extLst>
                    <a:ext uri="{9D8B030D-6E8A-4147-A177-3AD203B41FA5}">
                      <a16:colId xmlns:a16="http://schemas.microsoft.com/office/drawing/2014/main" val="2401374816"/>
                    </a:ext>
                  </a:extLst>
                </a:gridCol>
                <a:gridCol w="573712">
                  <a:extLst>
                    <a:ext uri="{9D8B030D-6E8A-4147-A177-3AD203B41FA5}">
                      <a16:colId xmlns:a16="http://schemas.microsoft.com/office/drawing/2014/main" val="377425790"/>
                    </a:ext>
                  </a:extLst>
                </a:gridCol>
                <a:gridCol w="573712">
                  <a:extLst>
                    <a:ext uri="{9D8B030D-6E8A-4147-A177-3AD203B41FA5}">
                      <a16:colId xmlns:a16="http://schemas.microsoft.com/office/drawing/2014/main" val="2913706682"/>
                    </a:ext>
                  </a:extLst>
                </a:gridCol>
                <a:gridCol w="573712">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4" name="Rectangle 57">
            <a:extLst>
              <a:ext uri="{FF2B5EF4-FFF2-40B4-BE49-F238E27FC236}">
                <a16:creationId xmlns:a16="http://schemas.microsoft.com/office/drawing/2014/main" id="{FDA4BBAB-54D1-4D0B-AE68-DD3774093651}"/>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35" name="Group 58">
            <a:extLst>
              <a:ext uri="{FF2B5EF4-FFF2-40B4-BE49-F238E27FC236}">
                <a16:creationId xmlns:a16="http://schemas.microsoft.com/office/drawing/2014/main" id="{0F48B5C3-2098-41B3-AE55-FF44D80EEA89}"/>
              </a:ext>
            </a:extLst>
          </p:cNvPr>
          <p:cNvGrpSpPr>
            <a:grpSpLocks/>
          </p:cNvGrpSpPr>
          <p:nvPr/>
        </p:nvGrpSpPr>
        <p:grpSpPr bwMode="auto">
          <a:xfrm>
            <a:off x="336550" y="496888"/>
            <a:ext cx="6140450" cy="304800"/>
            <a:chOff x="480" y="619"/>
            <a:chExt cx="3552" cy="192"/>
          </a:xfrm>
        </p:grpSpPr>
        <p:sp>
          <p:nvSpPr>
            <p:cNvPr id="36" name="Line 59">
              <a:extLst>
                <a:ext uri="{FF2B5EF4-FFF2-40B4-BE49-F238E27FC236}">
                  <a16:creationId xmlns:a16="http://schemas.microsoft.com/office/drawing/2014/main" id="{729D95C6-6173-4751-929F-B66065FA508A}"/>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7" name="Line 60">
              <a:extLst>
                <a:ext uri="{FF2B5EF4-FFF2-40B4-BE49-F238E27FC236}">
                  <a16:creationId xmlns:a16="http://schemas.microsoft.com/office/drawing/2014/main" id="{6E6B1B12-070A-4E9A-83C2-3C9BB1A23E52}"/>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38" name="TextBox 37">
            <a:extLst>
              <a:ext uri="{FF2B5EF4-FFF2-40B4-BE49-F238E27FC236}">
                <a16:creationId xmlns:a16="http://schemas.microsoft.com/office/drawing/2014/main" id="{5FDDA81B-B698-49F6-84E5-F52EC51EB9EC}"/>
              </a:ext>
            </a:extLst>
          </p:cNvPr>
          <p:cNvSpPr txBox="1"/>
          <p:nvPr/>
        </p:nvSpPr>
        <p:spPr>
          <a:xfrm>
            <a:off x="368300" y="1538881"/>
            <a:ext cx="3705666" cy="3985706"/>
          </a:xfrm>
          <a:prstGeom prst="rect">
            <a:avLst/>
          </a:prstGeom>
          <a:noFill/>
        </p:spPr>
        <p:txBody>
          <a:bodyPr wrap="square" rtlCol="0">
            <a:spAutoFit/>
          </a:bodyPr>
          <a:lstStyle/>
          <a:p>
            <a:endParaRPr lang="en-US" sz="1100" dirty="0">
              <a:latin typeface="News Gothic Std"/>
              <a:cs typeface="News Gothic Std"/>
            </a:endParaRPr>
          </a:p>
          <a:p>
            <a:r>
              <a:rPr lang="en-US" sz="1100" dirty="0">
                <a:latin typeface="News Gothic Std"/>
                <a:cs typeface="News Gothic Std"/>
              </a:rPr>
              <a:t>Place two WALL BRACKETS (B) to overhang Wood Top bottom as shown. Make sure </a:t>
            </a:r>
            <a:r>
              <a:rPr lang="en-US" sz="1100" dirty="0">
                <a:latin typeface="News Gothic Std"/>
              </a:rPr>
              <a:t>that one side of </a:t>
            </a:r>
            <a:r>
              <a:rPr lang="en-US" sz="1100" dirty="0">
                <a:latin typeface="News Gothic Std"/>
                <a:cs typeface="News Gothic Std"/>
              </a:rPr>
              <a:t>WALL BRACKETS (B)</a:t>
            </a:r>
            <a:r>
              <a:rPr lang="en-US" sz="1100" dirty="0">
                <a:latin typeface="News Gothic Std"/>
              </a:rPr>
              <a:t>  attach to </a:t>
            </a:r>
            <a:r>
              <a:rPr lang="en-US" sz="1100" dirty="0">
                <a:latin typeface="News Gothic Std"/>
                <a:cs typeface="News Gothic Std"/>
              </a:rPr>
              <a:t>Wood Top bottom and the other side attach to </a:t>
            </a:r>
            <a:r>
              <a:rPr lang="en-US" sz="1100" dirty="0">
                <a:latin typeface="News Gothic Std"/>
              </a:rPr>
              <a:t>wall. </a:t>
            </a:r>
            <a:r>
              <a:rPr lang="en-US" sz="1100" dirty="0">
                <a:latin typeface="News Gothic Std"/>
                <a:cs typeface="News Gothic Std"/>
              </a:rPr>
              <a:t>Make sure one bracket is as close as possible to end of unsupported end of wood top.</a:t>
            </a:r>
            <a:r>
              <a:rPr lang="en-US" sz="1100" dirty="0">
                <a:highlight>
                  <a:srgbClr val="FFFF00"/>
                </a:highlight>
                <a:latin typeface="News Gothic Std"/>
                <a:cs typeface="News Gothic Std"/>
              </a:rPr>
              <a:t>  </a:t>
            </a:r>
            <a:endParaRPr lang="en-US" altLang="zh-CN" sz="1100" dirty="0">
              <a:latin typeface="News Gothic Std"/>
              <a:cs typeface="News Gothic Std"/>
            </a:endParaRPr>
          </a:p>
          <a:p>
            <a:endParaRPr lang="en-US" altLang="zh-CN" sz="1100" dirty="0">
              <a:latin typeface="News Gothic Std"/>
              <a:cs typeface="News Gothic Std"/>
            </a:endParaRPr>
          </a:p>
          <a:p>
            <a:r>
              <a:rPr lang="en-US" altLang="zh-CN" sz="1100" dirty="0">
                <a:latin typeface="News Gothic Std"/>
                <a:cs typeface="News Gothic Std"/>
              </a:rPr>
              <a:t>Mark off mounting location on wall through holes on WALL BRACKET (B). If WALL ANCHORS (C) are required, drill holes in marked locations. Insert WALL ANCHOR (C) completely into each drilled hole. </a:t>
            </a:r>
          </a:p>
          <a:p>
            <a:endParaRPr lang="en-US" sz="1100" dirty="0">
              <a:highlight>
                <a:srgbClr val="FFFF00"/>
              </a:highlight>
              <a:latin typeface="News Gothic Std"/>
              <a:cs typeface="News Gothic Std"/>
            </a:endParaRPr>
          </a:p>
          <a:p>
            <a:r>
              <a:rPr lang="en-US" sz="1100" dirty="0">
                <a:latin typeface="News Gothic Std"/>
                <a:cs typeface="News Gothic Std"/>
              </a:rPr>
              <a:t>Insert WOOD</a:t>
            </a:r>
            <a:r>
              <a:rPr lang="en-US" altLang="zh-CN" sz="1100" dirty="0">
                <a:latin typeface="News Gothic Std"/>
                <a:cs typeface="News Gothic Std"/>
              </a:rPr>
              <a:t> SCREW (A) into holes on WALL BRACKET (B) and tighten them fully to Wood Top bottom with an </a:t>
            </a:r>
            <a:r>
              <a:rPr lang="en-US" sz="1100" b="0" i="0" u="none" strike="noStrike" baseline="0" dirty="0">
                <a:solidFill>
                  <a:srgbClr val="000000"/>
                </a:solidFill>
                <a:latin typeface="News Gothic Std" panose="020B0506020203020204"/>
              </a:rPr>
              <a:t>electric screwdriver (Phillips head).</a:t>
            </a:r>
            <a:endParaRPr lang="en-US" altLang="zh-CN" sz="1100" dirty="0">
              <a:latin typeface="News Gothic Std"/>
              <a:cs typeface="News Gothic Std"/>
            </a:endParaRPr>
          </a:p>
          <a:p>
            <a:endParaRPr lang="en-US" altLang="zh-CN" sz="1100" dirty="0">
              <a:latin typeface="News Gothic Std"/>
              <a:cs typeface="News Gothic Std"/>
            </a:endParaRPr>
          </a:p>
          <a:p>
            <a:r>
              <a:rPr lang="en-US" altLang="zh-CN" sz="1100" dirty="0">
                <a:latin typeface="News Gothic Std"/>
                <a:cs typeface="News Gothic Std"/>
              </a:rPr>
              <a:t>Fasten WALL SCREWS (D) through holes on WALL BRACKET (B) into the wall or anchors tightly with an </a:t>
            </a:r>
            <a:r>
              <a:rPr lang="en-US" sz="1100" b="0" i="0" u="none" strike="noStrike" baseline="0" dirty="0">
                <a:solidFill>
                  <a:srgbClr val="000000"/>
                </a:solidFill>
                <a:latin typeface="News Gothic Std" panose="020B0506020203020204"/>
              </a:rPr>
              <a:t>electric screwdriver (Phillips head)</a:t>
            </a:r>
            <a:r>
              <a:rPr lang="en-US" altLang="zh-CN" sz="1100" dirty="0">
                <a:latin typeface="News Gothic Std"/>
                <a:cs typeface="News Gothic Std"/>
              </a:rPr>
              <a:t>. </a:t>
            </a:r>
          </a:p>
          <a:p>
            <a:endParaRPr lang="en-US" altLang="zh-CN" sz="1100" dirty="0">
              <a:latin typeface="News Gothic Std"/>
              <a:cs typeface="News Gothic Std"/>
            </a:endParaRPr>
          </a:p>
          <a:p>
            <a:r>
              <a:rPr lang="en-US" altLang="zh-CN" sz="1100" b="1" dirty="0">
                <a:solidFill>
                  <a:srgbClr val="000000"/>
                </a:solidFill>
                <a:latin typeface="News Gothic Std" charset="0"/>
                <a:ea typeface="News Gothic Std" charset="0"/>
                <a:cs typeface="News Gothic Std" charset="0"/>
              </a:rPr>
              <a:t>Note</a:t>
            </a:r>
            <a:r>
              <a:rPr lang="en-US" altLang="zh-CN" sz="1100" dirty="0">
                <a:solidFill>
                  <a:srgbClr val="000000"/>
                </a:solidFill>
                <a:latin typeface="News Gothic Std" charset="0"/>
                <a:ea typeface="News Gothic Std" charset="0"/>
                <a:cs typeface="News Gothic Std" charset="0"/>
              </a:rPr>
              <a:t>: Please consult a local contractor if you are unsure if your wall is able to bear the load of the Wood Top.</a:t>
            </a:r>
          </a:p>
          <a:p>
            <a:endParaRPr lang="en-US" altLang="zh-CN" sz="1100" dirty="0">
              <a:latin typeface="News Gothic Std"/>
              <a:cs typeface="News Gothic Std"/>
            </a:endParaRPr>
          </a:p>
        </p:txBody>
      </p:sp>
      <p:sp>
        <p:nvSpPr>
          <p:cNvPr id="39" name="TextBox 67">
            <a:extLst>
              <a:ext uri="{FF2B5EF4-FFF2-40B4-BE49-F238E27FC236}">
                <a16:creationId xmlns:a16="http://schemas.microsoft.com/office/drawing/2014/main" id="{06F4434E-3A95-4F67-8671-A0F4245B03DD}"/>
              </a:ext>
            </a:extLst>
          </p:cNvPr>
          <p:cNvSpPr txBox="1">
            <a:spLocks noChangeArrowheads="1"/>
          </p:cNvSpPr>
          <p:nvPr/>
        </p:nvSpPr>
        <p:spPr bwMode="auto">
          <a:xfrm>
            <a:off x="4267300" y="2137400"/>
            <a:ext cx="37863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(4)</a:t>
            </a:r>
          </a:p>
        </p:txBody>
      </p:sp>
      <p:pic>
        <p:nvPicPr>
          <p:cNvPr id="53" name="Picture 52">
            <a:extLst>
              <a:ext uri="{FF2B5EF4-FFF2-40B4-BE49-F238E27FC236}">
                <a16:creationId xmlns:a16="http://schemas.microsoft.com/office/drawing/2014/main" id="{2808BC7A-4E20-403E-88C0-53DE7374757D}"/>
              </a:ext>
            </a:extLst>
          </p:cNvPr>
          <p:cNvPicPr>
            <a:picLocks noChangeAspect="1"/>
          </p:cNvPicPr>
          <p:nvPr/>
        </p:nvPicPr>
        <p:blipFill rotWithShape="1">
          <a:blip r:embed="rId5"/>
          <a:srcRect l="80012" t="32333" r="-2784" b="38742"/>
          <a:stretch/>
        </p:blipFill>
        <p:spPr>
          <a:xfrm rot="6086862">
            <a:off x="5206574" y="1424515"/>
            <a:ext cx="767701" cy="548640"/>
          </a:xfrm>
          <a:prstGeom prst="rect">
            <a:avLst/>
          </a:prstGeom>
        </p:spPr>
      </p:pic>
      <p:sp>
        <p:nvSpPr>
          <p:cNvPr id="56" name="TextBox 67">
            <a:extLst>
              <a:ext uri="{FF2B5EF4-FFF2-40B4-BE49-F238E27FC236}">
                <a16:creationId xmlns:a16="http://schemas.microsoft.com/office/drawing/2014/main" id="{59671F92-3988-4C87-A076-E26D926F8F31}"/>
              </a:ext>
            </a:extLst>
          </p:cNvPr>
          <p:cNvSpPr txBox="1">
            <a:spLocks noChangeArrowheads="1"/>
          </p:cNvSpPr>
          <p:nvPr/>
        </p:nvSpPr>
        <p:spPr bwMode="auto">
          <a:xfrm>
            <a:off x="4818187" y="2138157"/>
            <a:ext cx="3754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B (2)</a:t>
            </a:r>
          </a:p>
        </p:txBody>
      </p:sp>
      <p:sp>
        <p:nvSpPr>
          <p:cNvPr id="60" name="TextBox 67">
            <a:extLst>
              <a:ext uri="{FF2B5EF4-FFF2-40B4-BE49-F238E27FC236}">
                <a16:creationId xmlns:a16="http://schemas.microsoft.com/office/drawing/2014/main" id="{B6336A12-DA23-4F3D-87B4-FD18C7E8D318}"/>
              </a:ext>
            </a:extLst>
          </p:cNvPr>
          <p:cNvSpPr txBox="1">
            <a:spLocks noChangeArrowheads="1"/>
          </p:cNvSpPr>
          <p:nvPr/>
        </p:nvSpPr>
        <p:spPr bwMode="auto">
          <a:xfrm>
            <a:off x="5415663" y="2138157"/>
            <a:ext cx="37382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C (4)</a:t>
            </a:r>
          </a:p>
        </p:txBody>
      </p:sp>
      <p:sp>
        <p:nvSpPr>
          <p:cNvPr id="61" name="TextBox 67">
            <a:extLst>
              <a:ext uri="{FF2B5EF4-FFF2-40B4-BE49-F238E27FC236}">
                <a16:creationId xmlns:a16="http://schemas.microsoft.com/office/drawing/2014/main" id="{15C97195-009B-4D4D-8464-06FAD4954B05}"/>
              </a:ext>
            </a:extLst>
          </p:cNvPr>
          <p:cNvSpPr txBox="1">
            <a:spLocks noChangeArrowheads="1"/>
          </p:cNvSpPr>
          <p:nvPr/>
        </p:nvSpPr>
        <p:spPr bwMode="auto">
          <a:xfrm>
            <a:off x="5979129" y="2138157"/>
            <a:ext cx="38183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D (4)</a:t>
            </a:r>
          </a:p>
        </p:txBody>
      </p:sp>
      <p:sp>
        <p:nvSpPr>
          <p:cNvPr id="65" name="TextBox 64">
            <a:extLst>
              <a:ext uri="{FF2B5EF4-FFF2-40B4-BE49-F238E27FC236}">
                <a16:creationId xmlns:a16="http://schemas.microsoft.com/office/drawing/2014/main" id="{A3969473-9055-4ADE-B784-91C4A5E556CC}"/>
              </a:ext>
            </a:extLst>
          </p:cNvPr>
          <p:cNvSpPr txBox="1"/>
          <p:nvPr/>
        </p:nvSpPr>
        <p:spPr>
          <a:xfrm>
            <a:off x="4529605" y="4846895"/>
            <a:ext cx="782268" cy="252064"/>
          </a:xfrm>
          <a:prstGeom prst="rect">
            <a:avLst/>
          </a:prstGeom>
          <a:noFill/>
        </p:spPr>
        <p:txBody>
          <a:bodyPr wrap="square" rtlCol="0">
            <a:spAutoFit/>
          </a:bodyPr>
          <a:lstStyle/>
          <a:p>
            <a:r>
              <a:rPr lang="en-US" sz="1000" dirty="0">
                <a:solidFill>
                  <a:srgbClr val="FB6E05"/>
                </a:solidFill>
              </a:rPr>
              <a:t>Wood Top</a:t>
            </a:r>
          </a:p>
        </p:txBody>
      </p:sp>
      <p:sp>
        <p:nvSpPr>
          <p:cNvPr id="66" name="TextBox 65">
            <a:extLst>
              <a:ext uri="{FF2B5EF4-FFF2-40B4-BE49-F238E27FC236}">
                <a16:creationId xmlns:a16="http://schemas.microsoft.com/office/drawing/2014/main" id="{6AE0FE4B-615B-4DD7-9CDE-A901BABDDF17}"/>
              </a:ext>
            </a:extLst>
          </p:cNvPr>
          <p:cNvSpPr txBox="1"/>
          <p:nvPr/>
        </p:nvSpPr>
        <p:spPr>
          <a:xfrm>
            <a:off x="2717009" y="8310156"/>
            <a:ext cx="1098110" cy="246221"/>
          </a:xfrm>
          <a:prstGeom prst="rect">
            <a:avLst/>
          </a:prstGeom>
          <a:noFill/>
        </p:spPr>
        <p:txBody>
          <a:bodyPr wrap="square" rtlCol="0">
            <a:spAutoFit/>
          </a:bodyPr>
          <a:lstStyle/>
          <a:p>
            <a:r>
              <a:rPr lang="en-US" sz="1000" dirty="0">
                <a:solidFill>
                  <a:srgbClr val="FB6E05"/>
                </a:solidFill>
              </a:rPr>
              <a:t>Base Cabinet</a:t>
            </a:r>
          </a:p>
        </p:txBody>
      </p:sp>
      <p:cxnSp>
        <p:nvCxnSpPr>
          <p:cNvPr id="67" name="Straight Connector 66">
            <a:extLst>
              <a:ext uri="{FF2B5EF4-FFF2-40B4-BE49-F238E27FC236}">
                <a16:creationId xmlns:a16="http://schemas.microsoft.com/office/drawing/2014/main" id="{2090C5A3-2088-43C9-8E27-FCC6ED1E4F7A}"/>
              </a:ext>
            </a:extLst>
          </p:cNvPr>
          <p:cNvCxnSpPr>
            <a:cxnSpLocks/>
            <a:stCxn id="65" idx="2"/>
          </p:cNvCxnSpPr>
          <p:nvPr/>
        </p:nvCxnSpPr>
        <p:spPr bwMode="auto">
          <a:xfrm flipH="1">
            <a:off x="3847710" y="5098959"/>
            <a:ext cx="1073029" cy="36463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2" name="Picture 81">
            <a:extLst>
              <a:ext uri="{FF2B5EF4-FFF2-40B4-BE49-F238E27FC236}">
                <a16:creationId xmlns:a16="http://schemas.microsoft.com/office/drawing/2014/main" id="{861DB939-FC58-4AEA-8220-54715D8BE04C}"/>
              </a:ext>
            </a:extLst>
          </p:cNvPr>
          <p:cNvPicPr>
            <a:picLocks noChangeAspect="1"/>
          </p:cNvPicPr>
          <p:nvPr/>
        </p:nvPicPr>
        <p:blipFill>
          <a:blip r:embed="rId6"/>
          <a:stretch>
            <a:fillRect/>
          </a:stretch>
        </p:blipFill>
        <p:spPr>
          <a:xfrm rot="10333090">
            <a:off x="6000338" y="1470235"/>
            <a:ext cx="385779" cy="457200"/>
          </a:xfrm>
          <a:prstGeom prst="rect">
            <a:avLst/>
          </a:prstGeom>
        </p:spPr>
      </p:pic>
      <p:pic>
        <p:nvPicPr>
          <p:cNvPr id="83" name="Picture 82">
            <a:extLst>
              <a:ext uri="{FF2B5EF4-FFF2-40B4-BE49-F238E27FC236}">
                <a16:creationId xmlns:a16="http://schemas.microsoft.com/office/drawing/2014/main" id="{6DB716B3-1DB7-430E-9823-E20B13B8D58F}"/>
              </a:ext>
            </a:extLst>
          </p:cNvPr>
          <p:cNvPicPr>
            <a:picLocks noChangeAspect="1"/>
          </p:cNvPicPr>
          <p:nvPr/>
        </p:nvPicPr>
        <p:blipFill>
          <a:blip r:embed="rId7"/>
          <a:stretch>
            <a:fillRect/>
          </a:stretch>
        </p:blipFill>
        <p:spPr>
          <a:xfrm rot="10402213">
            <a:off x="4292534" y="1485958"/>
            <a:ext cx="365760" cy="425755"/>
          </a:xfrm>
          <a:prstGeom prst="rect">
            <a:avLst/>
          </a:prstGeom>
        </p:spPr>
      </p:pic>
      <p:sp>
        <p:nvSpPr>
          <p:cNvPr id="85" name="TextBox 84">
            <a:extLst>
              <a:ext uri="{FF2B5EF4-FFF2-40B4-BE49-F238E27FC236}">
                <a16:creationId xmlns:a16="http://schemas.microsoft.com/office/drawing/2014/main" id="{B418D274-44F3-476B-8FAD-0568C3A4B9B9}"/>
              </a:ext>
            </a:extLst>
          </p:cNvPr>
          <p:cNvSpPr txBox="1"/>
          <p:nvPr/>
        </p:nvSpPr>
        <p:spPr>
          <a:xfrm>
            <a:off x="368300" y="1344718"/>
            <a:ext cx="779765" cy="369332"/>
          </a:xfrm>
          <a:prstGeom prst="rect">
            <a:avLst/>
          </a:prstGeom>
          <a:noFill/>
        </p:spPr>
        <p:txBody>
          <a:bodyPr wrap="none" rtlCol="0">
            <a:spAutoFit/>
          </a:bodyPr>
          <a:lstStyle/>
          <a:p>
            <a:r>
              <a:rPr lang="en-US" sz="1800" b="1" dirty="0">
                <a:latin typeface="News Gothic Std"/>
                <a:cs typeface="News Gothic Std"/>
              </a:rPr>
              <a:t>Step 3</a:t>
            </a:r>
          </a:p>
        </p:txBody>
      </p:sp>
      <p:sp>
        <p:nvSpPr>
          <p:cNvPr id="86" name="TextBox 85">
            <a:extLst>
              <a:ext uri="{FF2B5EF4-FFF2-40B4-BE49-F238E27FC236}">
                <a16:creationId xmlns:a16="http://schemas.microsoft.com/office/drawing/2014/main" id="{FAAD46C9-8B17-4977-AB1C-274298D87FE3}"/>
              </a:ext>
            </a:extLst>
          </p:cNvPr>
          <p:cNvSpPr txBox="1"/>
          <p:nvPr/>
        </p:nvSpPr>
        <p:spPr>
          <a:xfrm>
            <a:off x="336550" y="930893"/>
            <a:ext cx="3983783" cy="369332"/>
          </a:xfrm>
          <a:prstGeom prst="rect">
            <a:avLst/>
          </a:prstGeom>
          <a:noFill/>
        </p:spPr>
        <p:txBody>
          <a:bodyPr wrap="none" rtlCol="0">
            <a:spAutoFit/>
          </a:bodyPr>
          <a:lstStyle/>
          <a:p>
            <a:r>
              <a:rPr lang="en-US" sz="1800" b="1" dirty="0">
                <a:latin typeface="News Gothic Std"/>
                <a:cs typeface="News Gothic Std"/>
              </a:rPr>
              <a:t>Option 2 </a:t>
            </a:r>
            <a:r>
              <a:rPr lang="en-US" sz="1400" b="1" dirty="0">
                <a:latin typeface="News Gothic Std"/>
                <a:cs typeface="News Gothic Std"/>
              </a:rPr>
              <a:t>(Installation with Wood Top Overhang)</a:t>
            </a:r>
          </a:p>
        </p:txBody>
      </p:sp>
      <p:cxnSp>
        <p:nvCxnSpPr>
          <p:cNvPr id="90" name="Straight Connector 89">
            <a:extLst>
              <a:ext uri="{FF2B5EF4-FFF2-40B4-BE49-F238E27FC236}">
                <a16:creationId xmlns:a16="http://schemas.microsoft.com/office/drawing/2014/main" id="{1B6A5BB9-6942-415B-9B08-8A1DD654D1C6}"/>
              </a:ext>
            </a:extLst>
          </p:cNvPr>
          <p:cNvCxnSpPr>
            <a:cxnSpLocks/>
            <a:endCxn id="66" idx="0"/>
          </p:cNvCxnSpPr>
          <p:nvPr/>
        </p:nvCxnSpPr>
        <p:spPr bwMode="auto">
          <a:xfrm>
            <a:off x="2354134" y="7738367"/>
            <a:ext cx="911930" cy="57178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a:extLst>
              <a:ext uri="{FF2B5EF4-FFF2-40B4-BE49-F238E27FC236}">
                <a16:creationId xmlns:a16="http://schemas.microsoft.com/office/drawing/2014/main" id="{1D08ADE9-61DB-4F1C-9FA6-02F412BA4C6A}"/>
              </a:ext>
            </a:extLst>
          </p:cNvPr>
          <p:cNvPicPr>
            <a:picLocks noChangeAspect="1"/>
          </p:cNvPicPr>
          <p:nvPr/>
        </p:nvPicPr>
        <p:blipFill rotWithShape="1">
          <a:blip r:embed="rId8"/>
          <a:srcRect l="48919" t="27344" r="36544" b="34799"/>
          <a:stretch/>
        </p:blipFill>
        <p:spPr>
          <a:xfrm>
            <a:off x="3522447" y="5695133"/>
            <a:ext cx="2987964" cy="2915904"/>
          </a:xfrm>
          <a:prstGeom prst="ellipse">
            <a:avLst/>
          </a:prstGeom>
          <a:ln>
            <a:solidFill>
              <a:srgbClr val="FB6E05"/>
            </a:solidFill>
          </a:ln>
        </p:spPr>
      </p:pic>
      <p:sp>
        <p:nvSpPr>
          <p:cNvPr id="6" name="Oval 5">
            <a:extLst>
              <a:ext uri="{FF2B5EF4-FFF2-40B4-BE49-F238E27FC236}">
                <a16:creationId xmlns:a16="http://schemas.microsoft.com/office/drawing/2014/main" id="{208E7A08-BED3-4CF8-849E-A8B224C0BF82}"/>
              </a:ext>
            </a:extLst>
          </p:cNvPr>
          <p:cNvSpPr/>
          <p:nvPr/>
        </p:nvSpPr>
        <p:spPr bwMode="auto">
          <a:xfrm>
            <a:off x="2713657" y="5663205"/>
            <a:ext cx="599732" cy="375135"/>
          </a:xfrm>
          <a:prstGeom prst="ellipse">
            <a:avLst/>
          </a:prstGeom>
          <a:noFill/>
          <a:ln w="9525" cap="flat" cmpd="sng" algn="ctr">
            <a:solidFill>
              <a:srgbClr val="FB6E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44" name="Group 43">
            <a:extLst>
              <a:ext uri="{FF2B5EF4-FFF2-40B4-BE49-F238E27FC236}">
                <a16:creationId xmlns:a16="http://schemas.microsoft.com/office/drawing/2014/main" id="{BADE9852-C353-4A0B-9FD1-47948BF9BE2D}"/>
              </a:ext>
            </a:extLst>
          </p:cNvPr>
          <p:cNvGrpSpPr/>
          <p:nvPr/>
        </p:nvGrpSpPr>
        <p:grpSpPr>
          <a:xfrm>
            <a:off x="5348581" y="7929055"/>
            <a:ext cx="282575" cy="304800"/>
            <a:chOff x="3803446" y="1631044"/>
            <a:chExt cx="282575" cy="304800"/>
          </a:xfrm>
        </p:grpSpPr>
        <p:cxnSp>
          <p:nvCxnSpPr>
            <p:cNvPr id="45" name="AutoShape 23">
              <a:extLst>
                <a:ext uri="{FF2B5EF4-FFF2-40B4-BE49-F238E27FC236}">
                  <a16:creationId xmlns:a16="http://schemas.microsoft.com/office/drawing/2014/main" id="{F37752FE-F91A-47D8-8778-7D570EBF8F86}"/>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46" name="AutoShape 24">
              <a:extLst>
                <a:ext uri="{FF2B5EF4-FFF2-40B4-BE49-F238E27FC236}">
                  <a16:creationId xmlns:a16="http://schemas.microsoft.com/office/drawing/2014/main" id="{17C2BBD3-1474-40CD-A896-C82058E4A730}"/>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47" name="Rectangle 25">
              <a:extLst>
                <a:ext uri="{FF2B5EF4-FFF2-40B4-BE49-F238E27FC236}">
                  <a16:creationId xmlns:a16="http://schemas.microsoft.com/office/drawing/2014/main" id="{31A15FC1-BE1A-4E6F-8554-103AB7728C2D}"/>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C</a:t>
              </a:r>
            </a:p>
          </p:txBody>
        </p:sp>
      </p:grpSp>
      <p:cxnSp>
        <p:nvCxnSpPr>
          <p:cNvPr id="49" name="Straight Connector 48">
            <a:extLst>
              <a:ext uri="{FF2B5EF4-FFF2-40B4-BE49-F238E27FC236}">
                <a16:creationId xmlns:a16="http://schemas.microsoft.com/office/drawing/2014/main" id="{3D93E1C9-7BBA-4081-B930-B0C2978009E5}"/>
              </a:ext>
            </a:extLst>
          </p:cNvPr>
          <p:cNvCxnSpPr>
            <a:cxnSpLocks/>
          </p:cNvCxnSpPr>
          <p:nvPr/>
        </p:nvCxnSpPr>
        <p:spPr bwMode="auto">
          <a:xfrm>
            <a:off x="5036876" y="7663421"/>
            <a:ext cx="175187" cy="22255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id="{8900E82D-13B6-4D36-9E97-3FA0F95BB8DD}"/>
              </a:ext>
            </a:extLst>
          </p:cNvPr>
          <p:cNvCxnSpPr>
            <a:cxnSpLocks/>
          </p:cNvCxnSpPr>
          <p:nvPr/>
        </p:nvCxnSpPr>
        <p:spPr bwMode="auto">
          <a:xfrm flipV="1">
            <a:off x="5756426" y="6861657"/>
            <a:ext cx="1" cy="31439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AB7B0148-34F8-463E-B088-1E1E181A8586}"/>
              </a:ext>
            </a:extLst>
          </p:cNvPr>
          <p:cNvGrpSpPr/>
          <p:nvPr/>
        </p:nvGrpSpPr>
        <p:grpSpPr>
          <a:xfrm>
            <a:off x="5019586" y="7847858"/>
            <a:ext cx="282575" cy="304800"/>
            <a:chOff x="3803446" y="1631044"/>
            <a:chExt cx="282575" cy="304800"/>
          </a:xfrm>
        </p:grpSpPr>
        <p:cxnSp>
          <p:nvCxnSpPr>
            <p:cNvPr id="69" name="AutoShape 23">
              <a:extLst>
                <a:ext uri="{FF2B5EF4-FFF2-40B4-BE49-F238E27FC236}">
                  <a16:creationId xmlns:a16="http://schemas.microsoft.com/office/drawing/2014/main" id="{318DD4FC-888F-4D9E-BB82-852CEFD6F973}"/>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71" name="AutoShape 24">
              <a:extLst>
                <a:ext uri="{FF2B5EF4-FFF2-40B4-BE49-F238E27FC236}">
                  <a16:creationId xmlns:a16="http://schemas.microsoft.com/office/drawing/2014/main" id="{B27889F8-0CC6-4977-92BE-979112B33992}"/>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72" name="Rectangle 25">
              <a:extLst>
                <a:ext uri="{FF2B5EF4-FFF2-40B4-BE49-F238E27FC236}">
                  <a16:creationId xmlns:a16="http://schemas.microsoft.com/office/drawing/2014/main" id="{21B22292-469A-4D45-B8B7-B51D9AD09D17}"/>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B</a:t>
              </a:r>
            </a:p>
          </p:txBody>
        </p:sp>
      </p:grpSp>
      <p:cxnSp>
        <p:nvCxnSpPr>
          <p:cNvPr id="75" name="Straight Connector 74">
            <a:extLst>
              <a:ext uri="{FF2B5EF4-FFF2-40B4-BE49-F238E27FC236}">
                <a16:creationId xmlns:a16="http://schemas.microsoft.com/office/drawing/2014/main" id="{CD591477-506D-4965-A576-05475C9B94D2}"/>
              </a:ext>
            </a:extLst>
          </p:cNvPr>
          <p:cNvCxnSpPr>
            <a:cxnSpLocks/>
          </p:cNvCxnSpPr>
          <p:nvPr/>
        </p:nvCxnSpPr>
        <p:spPr bwMode="auto">
          <a:xfrm flipV="1">
            <a:off x="5656877" y="7890855"/>
            <a:ext cx="135994" cy="19060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a:extLst>
              <a:ext uri="{FF2B5EF4-FFF2-40B4-BE49-F238E27FC236}">
                <a16:creationId xmlns:a16="http://schemas.microsoft.com/office/drawing/2014/main" id="{60A0A58F-3E5B-432F-88B9-A565B98E93BB}"/>
              </a:ext>
            </a:extLst>
          </p:cNvPr>
          <p:cNvCxnSpPr>
            <a:cxnSpLocks/>
          </p:cNvCxnSpPr>
          <p:nvPr/>
        </p:nvCxnSpPr>
        <p:spPr bwMode="auto">
          <a:xfrm flipH="1">
            <a:off x="4155871" y="7923503"/>
            <a:ext cx="279033" cy="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7" name="Group 76">
            <a:extLst>
              <a:ext uri="{FF2B5EF4-FFF2-40B4-BE49-F238E27FC236}">
                <a16:creationId xmlns:a16="http://schemas.microsoft.com/office/drawing/2014/main" id="{9D4EED00-5A01-4FDD-96D9-AA004B8C497E}"/>
              </a:ext>
            </a:extLst>
          </p:cNvPr>
          <p:cNvGrpSpPr/>
          <p:nvPr/>
        </p:nvGrpSpPr>
        <p:grpSpPr>
          <a:xfrm>
            <a:off x="3843255" y="7786839"/>
            <a:ext cx="282575" cy="304800"/>
            <a:chOff x="3803446" y="1631044"/>
            <a:chExt cx="282575" cy="304800"/>
          </a:xfrm>
        </p:grpSpPr>
        <p:cxnSp>
          <p:nvCxnSpPr>
            <p:cNvPr id="78" name="AutoShape 23">
              <a:extLst>
                <a:ext uri="{FF2B5EF4-FFF2-40B4-BE49-F238E27FC236}">
                  <a16:creationId xmlns:a16="http://schemas.microsoft.com/office/drawing/2014/main" id="{E3DBBDF3-55E8-4A92-A0F6-E633FB12729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79" name="AutoShape 24">
              <a:extLst>
                <a:ext uri="{FF2B5EF4-FFF2-40B4-BE49-F238E27FC236}">
                  <a16:creationId xmlns:a16="http://schemas.microsoft.com/office/drawing/2014/main" id="{3473F09F-C4B7-4FA2-925A-3E315123425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0" name="Rectangle 25">
              <a:extLst>
                <a:ext uri="{FF2B5EF4-FFF2-40B4-BE49-F238E27FC236}">
                  <a16:creationId xmlns:a16="http://schemas.microsoft.com/office/drawing/2014/main" id="{6143E64E-E2B3-4104-8279-4715AF3B508D}"/>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sp>
        <p:nvSpPr>
          <p:cNvPr id="81" name="TextBox 80">
            <a:extLst>
              <a:ext uri="{FF2B5EF4-FFF2-40B4-BE49-F238E27FC236}">
                <a16:creationId xmlns:a16="http://schemas.microsoft.com/office/drawing/2014/main" id="{F2EEC856-C522-4904-A6D7-1A21FC64D03B}"/>
              </a:ext>
            </a:extLst>
          </p:cNvPr>
          <p:cNvSpPr txBox="1"/>
          <p:nvPr/>
        </p:nvSpPr>
        <p:spPr>
          <a:xfrm>
            <a:off x="5485175" y="7143285"/>
            <a:ext cx="1098110" cy="400110"/>
          </a:xfrm>
          <a:prstGeom prst="rect">
            <a:avLst/>
          </a:prstGeom>
          <a:noFill/>
        </p:spPr>
        <p:txBody>
          <a:bodyPr wrap="square" rtlCol="0">
            <a:spAutoFit/>
          </a:bodyPr>
          <a:lstStyle/>
          <a:p>
            <a:r>
              <a:rPr lang="en-US" sz="1000" dirty="0">
                <a:solidFill>
                  <a:srgbClr val="FB6E05"/>
                </a:solidFill>
              </a:rPr>
              <a:t>Wood Top </a:t>
            </a:r>
          </a:p>
          <a:p>
            <a:r>
              <a:rPr lang="en-US" sz="1000" dirty="0">
                <a:solidFill>
                  <a:srgbClr val="FB6E05"/>
                </a:solidFill>
              </a:rPr>
              <a:t>Bottom</a:t>
            </a:r>
          </a:p>
        </p:txBody>
      </p:sp>
      <p:cxnSp>
        <p:nvCxnSpPr>
          <p:cNvPr id="64" name="Straight Connector 63">
            <a:extLst>
              <a:ext uri="{FF2B5EF4-FFF2-40B4-BE49-F238E27FC236}">
                <a16:creationId xmlns:a16="http://schemas.microsoft.com/office/drawing/2014/main" id="{FD03EE19-544D-44C7-85BA-5007925F1FBF}"/>
              </a:ext>
            </a:extLst>
          </p:cNvPr>
          <p:cNvCxnSpPr>
            <a:cxnSpLocks/>
            <a:endCxn id="10" idx="1"/>
          </p:cNvCxnSpPr>
          <p:nvPr/>
        </p:nvCxnSpPr>
        <p:spPr bwMode="auto">
          <a:xfrm>
            <a:off x="3313389" y="5892800"/>
            <a:ext cx="646635" cy="22935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0" name="Group 69">
            <a:extLst>
              <a:ext uri="{FF2B5EF4-FFF2-40B4-BE49-F238E27FC236}">
                <a16:creationId xmlns:a16="http://schemas.microsoft.com/office/drawing/2014/main" id="{7A9AC7BD-D114-4F29-A984-10725D15FEF7}"/>
              </a:ext>
            </a:extLst>
          </p:cNvPr>
          <p:cNvGrpSpPr/>
          <p:nvPr/>
        </p:nvGrpSpPr>
        <p:grpSpPr>
          <a:xfrm>
            <a:off x="3683635" y="7300152"/>
            <a:ext cx="282575" cy="304800"/>
            <a:chOff x="3803446" y="1631044"/>
            <a:chExt cx="282575" cy="304800"/>
          </a:xfrm>
        </p:grpSpPr>
        <p:cxnSp>
          <p:nvCxnSpPr>
            <p:cNvPr id="73" name="AutoShape 23">
              <a:extLst>
                <a:ext uri="{FF2B5EF4-FFF2-40B4-BE49-F238E27FC236}">
                  <a16:creationId xmlns:a16="http://schemas.microsoft.com/office/drawing/2014/main" id="{F95AFCF5-383C-4719-9FA4-BE5569C6A35D}"/>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4" name="AutoShape 24">
              <a:extLst>
                <a:ext uri="{FF2B5EF4-FFF2-40B4-BE49-F238E27FC236}">
                  <a16:creationId xmlns:a16="http://schemas.microsoft.com/office/drawing/2014/main" id="{1D8EA300-9ADA-4C18-A8FC-A05B7E4B5347}"/>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8" name="Rectangle 25">
              <a:extLst>
                <a:ext uri="{FF2B5EF4-FFF2-40B4-BE49-F238E27FC236}">
                  <a16:creationId xmlns:a16="http://schemas.microsoft.com/office/drawing/2014/main" id="{120F6BBA-BCA7-4EC1-91F6-4DF04AF7D986}"/>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D</a:t>
              </a:r>
            </a:p>
          </p:txBody>
        </p:sp>
      </p:grpSp>
      <p:cxnSp>
        <p:nvCxnSpPr>
          <p:cNvPr id="89" name="Straight Connector 88">
            <a:extLst>
              <a:ext uri="{FF2B5EF4-FFF2-40B4-BE49-F238E27FC236}">
                <a16:creationId xmlns:a16="http://schemas.microsoft.com/office/drawing/2014/main" id="{F4A0D17C-E7E7-49B1-86D3-11D338926F8B}"/>
              </a:ext>
            </a:extLst>
          </p:cNvPr>
          <p:cNvCxnSpPr>
            <a:cxnSpLocks/>
          </p:cNvCxnSpPr>
          <p:nvPr/>
        </p:nvCxnSpPr>
        <p:spPr bwMode="auto">
          <a:xfrm flipV="1">
            <a:off x="4005020" y="7324441"/>
            <a:ext cx="154517" cy="143986"/>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a:extLst>
              <a:ext uri="{FF2B5EF4-FFF2-40B4-BE49-F238E27FC236}">
                <a16:creationId xmlns:a16="http://schemas.microsoft.com/office/drawing/2014/main" id="{CA8E6E91-1AEA-4919-9862-23C774CB22AA}"/>
              </a:ext>
            </a:extLst>
          </p:cNvPr>
          <p:cNvPicPr>
            <a:picLocks noChangeAspect="1"/>
          </p:cNvPicPr>
          <p:nvPr/>
        </p:nvPicPr>
        <p:blipFill rotWithShape="1">
          <a:blip r:embed="rId9"/>
          <a:srcRect l="16383" t="20974" r="73554" b="45791"/>
          <a:stretch/>
        </p:blipFill>
        <p:spPr>
          <a:xfrm>
            <a:off x="4779904" y="1408474"/>
            <a:ext cx="502398" cy="627053"/>
          </a:xfrm>
          <a:prstGeom prst="rect">
            <a:avLst/>
          </a:prstGeom>
        </p:spPr>
      </p:pic>
    </p:spTree>
    <p:extLst>
      <p:ext uri="{BB962C8B-B14F-4D97-AF65-F5344CB8AC3E}">
        <p14:creationId xmlns:p14="http://schemas.microsoft.com/office/powerpoint/2010/main" val="2080252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09E442-13B0-4EE3-9C91-59EA9AB36E9B}"/>
              </a:ext>
            </a:extLst>
          </p:cNvPr>
          <p:cNvPicPr>
            <a:picLocks noChangeAspect="1"/>
          </p:cNvPicPr>
          <p:nvPr/>
        </p:nvPicPr>
        <p:blipFill rotWithShape="1">
          <a:blip r:embed="rId3"/>
          <a:srcRect l="10087"/>
          <a:stretch/>
        </p:blipFill>
        <p:spPr>
          <a:xfrm rot="16628483">
            <a:off x="1705410" y="4098725"/>
            <a:ext cx="3033390" cy="4771152"/>
          </a:xfrm>
          <a:prstGeom prst="rect">
            <a:avLst/>
          </a:prstGeom>
        </p:spPr>
      </p:pic>
      <p:grpSp>
        <p:nvGrpSpPr>
          <p:cNvPr id="184" name="Group 39"/>
          <p:cNvGrpSpPr>
            <a:grpSpLocks/>
          </p:cNvGrpSpPr>
          <p:nvPr/>
        </p:nvGrpSpPr>
        <p:grpSpPr bwMode="auto">
          <a:xfrm>
            <a:off x="251712" y="8489420"/>
            <a:ext cx="698500" cy="534988"/>
            <a:chOff x="1992" y="5399"/>
            <a:chExt cx="440" cy="337"/>
          </a:xfrm>
        </p:grpSpPr>
        <p:pic>
          <p:nvPicPr>
            <p:cNvPr id="185" name="Picture 4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2021 TRINITY - 800.985.5506</a:t>
            </a:r>
          </a:p>
        </p:txBody>
      </p:sp>
      <p:sp>
        <p:nvSpPr>
          <p:cNvPr id="193" name="Slide Number Placeholder 2"/>
          <p:cNvSpPr>
            <a:spLocks noGrp="1"/>
          </p:cNvSpPr>
          <p:nvPr>
            <p:ph type="sldNum" sz="quarter" idx="12"/>
          </p:nvPr>
        </p:nvSpPr>
        <p:spPr>
          <a:xfrm>
            <a:off x="-768350" y="8631238"/>
            <a:ext cx="1536700" cy="393170"/>
          </a:xfrm>
        </p:spPr>
        <p:txBody>
          <a:bodyPr/>
          <a:lstStyle/>
          <a:p>
            <a:pPr>
              <a:defRPr/>
            </a:pPr>
            <a:r>
              <a:rPr lang="en-US" dirty="0">
                <a:latin typeface="News Gothic Std"/>
              </a:rPr>
              <a:t>7</a:t>
            </a:r>
          </a:p>
        </p:txBody>
      </p:sp>
      <p:graphicFrame>
        <p:nvGraphicFramePr>
          <p:cNvPr id="34" name="Table 33">
            <a:extLst>
              <a:ext uri="{FF2B5EF4-FFF2-40B4-BE49-F238E27FC236}">
                <a16:creationId xmlns:a16="http://schemas.microsoft.com/office/drawing/2014/main" id="{21B80BAA-0886-4671-8D43-4CFFC51F17AD}"/>
              </a:ext>
            </a:extLst>
          </p:cNvPr>
          <p:cNvGraphicFramePr>
            <a:graphicFrameLocks noGrp="1"/>
          </p:cNvGraphicFramePr>
          <p:nvPr/>
        </p:nvGraphicFramePr>
        <p:xfrm>
          <a:off x="5322349" y="1349838"/>
          <a:ext cx="1117327" cy="747373"/>
        </p:xfrm>
        <a:graphic>
          <a:graphicData uri="http://schemas.openxmlformats.org/drawingml/2006/table">
            <a:tbl>
              <a:tblPr firstRow="1" bandRow="1">
                <a:tableStyleId>{2D5ABB26-0587-4C30-8999-92F81FD0307C}</a:tableStyleId>
              </a:tblPr>
              <a:tblGrid>
                <a:gridCol w="559490">
                  <a:extLst>
                    <a:ext uri="{9D8B030D-6E8A-4147-A177-3AD203B41FA5}">
                      <a16:colId xmlns:a16="http://schemas.microsoft.com/office/drawing/2014/main" val="20000"/>
                    </a:ext>
                  </a:extLst>
                </a:gridCol>
                <a:gridCol w="557837">
                  <a:extLst>
                    <a:ext uri="{9D8B030D-6E8A-4147-A177-3AD203B41FA5}">
                      <a16:colId xmlns:a16="http://schemas.microsoft.com/office/drawing/2014/main" val="2401374816"/>
                    </a:ext>
                  </a:extLst>
                </a:gridCol>
              </a:tblGrid>
              <a:tr h="7473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9" name="Rectangle 57">
            <a:extLst>
              <a:ext uri="{FF2B5EF4-FFF2-40B4-BE49-F238E27FC236}">
                <a16:creationId xmlns:a16="http://schemas.microsoft.com/office/drawing/2014/main" id="{A32981E2-72FB-4909-81FC-DF53B7789AEE}"/>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40" name="Group 58">
            <a:extLst>
              <a:ext uri="{FF2B5EF4-FFF2-40B4-BE49-F238E27FC236}">
                <a16:creationId xmlns:a16="http://schemas.microsoft.com/office/drawing/2014/main" id="{65A97B63-C2A7-4635-BD0C-5A7D98DDD7FB}"/>
              </a:ext>
            </a:extLst>
          </p:cNvPr>
          <p:cNvGrpSpPr>
            <a:grpSpLocks/>
          </p:cNvGrpSpPr>
          <p:nvPr/>
        </p:nvGrpSpPr>
        <p:grpSpPr bwMode="auto">
          <a:xfrm>
            <a:off x="336550" y="496888"/>
            <a:ext cx="6140450" cy="304800"/>
            <a:chOff x="480" y="619"/>
            <a:chExt cx="3552" cy="192"/>
          </a:xfrm>
        </p:grpSpPr>
        <p:sp>
          <p:nvSpPr>
            <p:cNvPr id="41" name="Line 59">
              <a:extLst>
                <a:ext uri="{FF2B5EF4-FFF2-40B4-BE49-F238E27FC236}">
                  <a16:creationId xmlns:a16="http://schemas.microsoft.com/office/drawing/2014/main" id="{0B8A52C8-2630-483D-8BF6-BECCD5BDC85A}"/>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5" name="Line 60">
              <a:extLst>
                <a:ext uri="{FF2B5EF4-FFF2-40B4-BE49-F238E27FC236}">
                  <a16:creationId xmlns:a16="http://schemas.microsoft.com/office/drawing/2014/main" id="{FEF53DB1-DCD8-4D9F-8225-A2EB9A9C30C8}"/>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46" name="TextBox 45">
            <a:extLst>
              <a:ext uri="{FF2B5EF4-FFF2-40B4-BE49-F238E27FC236}">
                <a16:creationId xmlns:a16="http://schemas.microsoft.com/office/drawing/2014/main" id="{97CC789C-7C33-4C57-96C7-ACFBBDD2BD83}"/>
              </a:ext>
            </a:extLst>
          </p:cNvPr>
          <p:cNvSpPr txBox="1"/>
          <p:nvPr/>
        </p:nvSpPr>
        <p:spPr>
          <a:xfrm>
            <a:off x="372824" y="939073"/>
            <a:ext cx="4621330" cy="369332"/>
          </a:xfrm>
          <a:prstGeom prst="rect">
            <a:avLst/>
          </a:prstGeom>
          <a:noFill/>
        </p:spPr>
        <p:txBody>
          <a:bodyPr wrap="none" rtlCol="0">
            <a:spAutoFit/>
          </a:bodyPr>
          <a:lstStyle/>
          <a:p>
            <a:r>
              <a:rPr lang="en-US" sz="1800" b="1" dirty="0">
                <a:latin typeface="News Gothic Std"/>
                <a:cs typeface="News Gothic Std"/>
              </a:rPr>
              <a:t>Option 3 </a:t>
            </a:r>
            <a:r>
              <a:rPr lang="en-US" sz="1400" b="1" dirty="0">
                <a:latin typeface="News Gothic Std"/>
                <a:cs typeface="News Gothic Std"/>
              </a:rPr>
              <a:t>(Installation with 3 Base Cabinet(s) </a:t>
            </a:r>
            <a:r>
              <a:rPr lang="en-US" altLang="zh-CN" sz="1400" b="1" dirty="0">
                <a:latin typeface="News Gothic Std"/>
              </a:rPr>
              <a:t>w/Drawers</a:t>
            </a:r>
            <a:r>
              <a:rPr lang="en-US" sz="1400" b="1" dirty="0">
                <a:latin typeface="News Gothic Std"/>
                <a:cs typeface="News Gothic Std"/>
              </a:rPr>
              <a:t>) </a:t>
            </a:r>
            <a:endParaRPr lang="en-US" sz="1800" b="1" dirty="0">
              <a:latin typeface="News Gothic Std"/>
              <a:cs typeface="News Gothic Std"/>
            </a:endParaRPr>
          </a:p>
        </p:txBody>
      </p:sp>
      <p:sp>
        <p:nvSpPr>
          <p:cNvPr id="47" name="TextBox 67">
            <a:extLst>
              <a:ext uri="{FF2B5EF4-FFF2-40B4-BE49-F238E27FC236}">
                <a16:creationId xmlns:a16="http://schemas.microsoft.com/office/drawing/2014/main" id="{0558D880-8663-425D-92CC-98F7173DE732}"/>
              </a:ext>
            </a:extLst>
          </p:cNvPr>
          <p:cNvSpPr txBox="1">
            <a:spLocks noChangeArrowheads="1"/>
          </p:cNvSpPr>
          <p:nvPr/>
        </p:nvSpPr>
        <p:spPr bwMode="auto">
          <a:xfrm>
            <a:off x="5204532" y="2109715"/>
            <a:ext cx="8258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  B</a:t>
            </a:r>
            <a:r>
              <a:rPr lang="en-US" altLang="zh-CN" sz="800" dirty="0">
                <a:latin typeface="News Gothic Std"/>
                <a:cs typeface="News Gothic Std"/>
              </a:rPr>
              <a:t>ase Cabinet </a:t>
            </a:r>
          </a:p>
          <a:p>
            <a:pPr eaLnBrk="1" hangingPunct="1"/>
            <a:r>
              <a:rPr lang="en-US" altLang="zh-CN" sz="800" dirty="0">
                <a:latin typeface="News Gothic Std"/>
                <a:cs typeface="News Gothic Std"/>
              </a:rPr>
              <a:t>  w/Drawers</a:t>
            </a:r>
            <a:r>
              <a:rPr lang="en-US" sz="800" dirty="0">
                <a:latin typeface="News Gothic Std"/>
                <a:cs typeface="News Gothic Std"/>
              </a:rPr>
              <a:t> (3)</a:t>
            </a:r>
          </a:p>
        </p:txBody>
      </p:sp>
      <p:pic>
        <p:nvPicPr>
          <p:cNvPr id="49" name="Picture 48">
            <a:extLst>
              <a:ext uri="{FF2B5EF4-FFF2-40B4-BE49-F238E27FC236}">
                <a16:creationId xmlns:a16="http://schemas.microsoft.com/office/drawing/2014/main" id="{A821E6FC-9927-463E-8EF8-616E83A4BC42}"/>
              </a:ext>
            </a:extLst>
          </p:cNvPr>
          <p:cNvPicPr>
            <a:picLocks noChangeAspect="1"/>
          </p:cNvPicPr>
          <p:nvPr/>
        </p:nvPicPr>
        <p:blipFill>
          <a:blip r:embed="rId5"/>
          <a:stretch>
            <a:fillRect/>
          </a:stretch>
        </p:blipFill>
        <p:spPr>
          <a:xfrm rot="19158599">
            <a:off x="5881464" y="1593143"/>
            <a:ext cx="457200" cy="285583"/>
          </a:xfrm>
          <a:prstGeom prst="rect">
            <a:avLst/>
          </a:prstGeom>
        </p:spPr>
      </p:pic>
      <p:sp>
        <p:nvSpPr>
          <p:cNvPr id="50" name="TextBox 67">
            <a:extLst>
              <a:ext uri="{FF2B5EF4-FFF2-40B4-BE49-F238E27FC236}">
                <a16:creationId xmlns:a16="http://schemas.microsoft.com/office/drawing/2014/main" id="{57BFDB6F-6A68-4D21-BA60-972031B5C4B2}"/>
              </a:ext>
            </a:extLst>
          </p:cNvPr>
          <p:cNvSpPr txBox="1">
            <a:spLocks noChangeArrowheads="1"/>
          </p:cNvSpPr>
          <p:nvPr/>
        </p:nvSpPr>
        <p:spPr bwMode="auto">
          <a:xfrm>
            <a:off x="5926335" y="2093383"/>
            <a:ext cx="4780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Wood</a:t>
            </a:r>
          </a:p>
          <a:p>
            <a:pPr eaLnBrk="1" hangingPunct="1"/>
            <a:r>
              <a:rPr lang="en-US" sz="800" dirty="0">
                <a:latin typeface="News Gothic Std"/>
                <a:cs typeface="News Gothic Std"/>
              </a:rPr>
              <a:t>Top (1)</a:t>
            </a:r>
          </a:p>
        </p:txBody>
      </p:sp>
      <p:cxnSp>
        <p:nvCxnSpPr>
          <p:cNvPr id="51" name="Straight Arrow Connector 50">
            <a:extLst>
              <a:ext uri="{FF2B5EF4-FFF2-40B4-BE49-F238E27FC236}">
                <a16:creationId xmlns:a16="http://schemas.microsoft.com/office/drawing/2014/main" id="{1FCFA08F-BF29-4D25-9D0C-C99D5CE1C1CA}"/>
              </a:ext>
            </a:extLst>
          </p:cNvPr>
          <p:cNvCxnSpPr>
            <a:cxnSpLocks/>
          </p:cNvCxnSpPr>
          <p:nvPr/>
        </p:nvCxnSpPr>
        <p:spPr bwMode="auto">
          <a:xfrm flipH="1">
            <a:off x="1710307" y="4857166"/>
            <a:ext cx="986172" cy="750469"/>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52E6EC04-F2C0-4042-A224-2CAE2AEE1789}"/>
              </a:ext>
            </a:extLst>
          </p:cNvPr>
          <p:cNvSpPr txBox="1"/>
          <p:nvPr/>
        </p:nvSpPr>
        <p:spPr>
          <a:xfrm>
            <a:off x="1583323" y="4618150"/>
            <a:ext cx="3029012" cy="246221"/>
          </a:xfrm>
          <a:prstGeom prst="rect">
            <a:avLst/>
          </a:prstGeom>
          <a:noFill/>
        </p:spPr>
        <p:txBody>
          <a:bodyPr wrap="square" rtlCol="0">
            <a:spAutoFit/>
          </a:bodyPr>
          <a:lstStyle/>
          <a:p>
            <a:r>
              <a:rPr lang="en-US" sz="1000" dirty="0">
                <a:solidFill>
                  <a:srgbClr val="FB6E05"/>
                </a:solidFill>
              </a:rPr>
              <a:t>TRINITY PRO LOGO on front side of cabinet</a:t>
            </a:r>
          </a:p>
        </p:txBody>
      </p:sp>
      <p:cxnSp>
        <p:nvCxnSpPr>
          <p:cNvPr id="53" name="Straight Connector 52">
            <a:extLst>
              <a:ext uri="{FF2B5EF4-FFF2-40B4-BE49-F238E27FC236}">
                <a16:creationId xmlns:a16="http://schemas.microsoft.com/office/drawing/2014/main" id="{7D13AD98-DA70-4EB9-A381-CDB5BDF6D177}"/>
              </a:ext>
            </a:extLst>
          </p:cNvPr>
          <p:cNvCxnSpPr>
            <a:cxnSpLocks/>
          </p:cNvCxnSpPr>
          <p:nvPr/>
        </p:nvCxnSpPr>
        <p:spPr bwMode="auto">
          <a:xfrm flipH="1">
            <a:off x="3382722" y="5232684"/>
            <a:ext cx="672322" cy="443583"/>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a:extLst>
              <a:ext uri="{FF2B5EF4-FFF2-40B4-BE49-F238E27FC236}">
                <a16:creationId xmlns:a16="http://schemas.microsoft.com/office/drawing/2014/main" id="{340E10E6-B771-4FE3-B708-D8A3D10DBBD4}"/>
              </a:ext>
            </a:extLst>
          </p:cNvPr>
          <p:cNvCxnSpPr>
            <a:cxnSpLocks/>
          </p:cNvCxnSpPr>
          <p:nvPr/>
        </p:nvCxnSpPr>
        <p:spPr bwMode="auto">
          <a:xfrm flipV="1">
            <a:off x="3271376" y="7493074"/>
            <a:ext cx="855585" cy="915152"/>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Connector 54">
            <a:extLst>
              <a:ext uri="{FF2B5EF4-FFF2-40B4-BE49-F238E27FC236}">
                <a16:creationId xmlns:a16="http://schemas.microsoft.com/office/drawing/2014/main" id="{5B2ED4EA-5CE5-4ABB-BCBC-83C48147B94B}"/>
              </a:ext>
            </a:extLst>
          </p:cNvPr>
          <p:cNvCxnSpPr>
            <a:cxnSpLocks/>
          </p:cNvCxnSpPr>
          <p:nvPr/>
        </p:nvCxnSpPr>
        <p:spPr bwMode="auto">
          <a:xfrm flipH="1" flipV="1">
            <a:off x="3006860" y="7381463"/>
            <a:ext cx="264516" cy="1026763"/>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a:extLst>
              <a:ext uri="{FF2B5EF4-FFF2-40B4-BE49-F238E27FC236}">
                <a16:creationId xmlns:a16="http://schemas.microsoft.com/office/drawing/2014/main" id="{83749CE4-8334-484E-ACD0-72AEA6D2224C}"/>
              </a:ext>
            </a:extLst>
          </p:cNvPr>
          <p:cNvSpPr txBox="1"/>
          <p:nvPr/>
        </p:nvSpPr>
        <p:spPr>
          <a:xfrm>
            <a:off x="2917571" y="8392775"/>
            <a:ext cx="1098110" cy="400110"/>
          </a:xfrm>
          <a:prstGeom prst="rect">
            <a:avLst/>
          </a:prstGeom>
          <a:noFill/>
        </p:spPr>
        <p:txBody>
          <a:bodyPr wrap="square" rtlCol="0">
            <a:spAutoFit/>
          </a:bodyPr>
          <a:lstStyle/>
          <a:p>
            <a:r>
              <a:rPr lang="en-US" sz="1000" dirty="0">
                <a:solidFill>
                  <a:srgbClr val="FB6E05"/>
                </a:solidFill>
              </a:rPr>
              <a:t>Base Cabinet w/Drawers</a:t>
            </a:r>
          </a:p>
        </p:txBody>
      </p:sp>
      <p:sp>
        <p:nvSpPr>
          <p:cNvPr id="57" name="TextBox 56">
            <a:extLst>
              <a:ext uri="{FF2B5EF4-FFF2-40B4-BE49-F238E27FC236}">
                <a16:creationId xmlns:a16="http://schemas.microsoft.com/office/drawing/2014/main" id="{8288D7C8-5853-48C6-995A-B95094DD9FDA}"/>
              </a:ext>
            </a:extLst>
          </p:cNvPr>
          <p:cNvSpPr txBox="1"/>
          <p:nvPr/>
        </p:nvSpPr>
        <p:spPr>
          <a:xfrm>
            <a:off x="4015681" y="5047637"/>
            <a:ext cx="782268" cy="252064"/>
          </a:xfrm>
          <a:prstGeom prst="rect">
            <a:avLst/>
          </a:prstGeom>
          <a:noFill/>
        </p:spPr>
        <p:txBody>
          <a:bodyPr wrap="square" rtlCol="0">
            <a:spAutoFit/>
          </a:bodyPr>
          <a:lstStyle/>
          <a:p>
            <a:r>
              <a:rPr lang="en-US" sz="1000" dirty="0">
                <a:solidFill>
                  <a:srgbClr val="FB6E05"/>
                </a:solidFill>
              </a:rPr>
              <a:t>Wood Top</a:t>
            </a:r>
          </a:p>
        </p:txBody>
      </p:sp>
      <p:cxnSp>
        <p:nvCxnSpPr>
          <p:cNvPr id="58" name="Straight Connector 57">
            <a:extLst>
              <a:ext uri="{FF2B5EF4-FFF2-40B4-BE49-F238E27FC236}">
                <a16:creationId xmlns:a16="http://schemas.microsoft.com/office/drawing/2014/main" id="{3D5BA091-AAF6-4158-BD8E-265E1B5F8E99}"/>
              </a:ext>
            </a:extLst>
          </p:cNvPr>
          <p:cNvCxnSpPr>
            <a:cxnSpLocks/>
          </p:cNvCxnSpPr>
          <p:nvPr/>
        </p:nvCxnSpPr>
        <p:spPr bwMode="auto">
          <a:xfrm flipH="1" flipV="1">
            <a:off x="1963018" y="7372092"/>
            <a:ext cx="1308358" cy="103613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a:extLst>
              <a:ext uri="{FF2B5EF4-FFF2-40B4-BE49-F238E27FC236}">
                <a16:creationId xmlns:a16="http://schemas.microsoft.com/office/drawing/2014/main" id="{C2A2FA6C-BC78-4C11-9875-6DEEFC6C7F1E}"/>
              </a:ext>
            </a:extLst>
          </p:cNvPr>
          <p:cNvSpPr txBox="1"/>
          <p:nvPr/>
        </p:nvSpPr>
        <p:spPr>
          <a:xfrm>
            <a:off x="393692" y="1256878"/>
            <a:ext cx="779765" cy="369332"/>
          </a:xfrm>
          <a:prstGeom prst="rect">
            <a:avLst/>
          </a:prstGeom>
          <a:noFill/>
        </p:spPr>
        <p:txBody>
          <a:bodyPr wrap="none" rtlCol="0">
            <a:spAutoFit/>
          </a:bodyPr>
          <a:lstStyle/>
          <a:p>
            <a:r>
              <a:rPr lang="en-US" sz="1800" b="1" dirty="0">
                <a:latin typeface="News Gothic Std"/>
                <a:cs typeface="News Gothic Std"/>
              </a:rPr>
              <a:t>Step 1</a:t>
            </a:r>
          </a:p>
        </p:txBody>
      </p:sp>
      <p:sp>
        <p:nvSpPr>
          <p:cNvPr id="3" name="TextBox 2">
            <a:extLst>
              <a:ext uri="{FF2B5EF4-FFF2-40B4-BE49-F238E27FC236}">
                <a16:creationId xmlns:a16="http://schemas.microsoft.com/office/drawing/2014/main" id="{6E346F03-9FB2-440C-95DA-AE6D1326CC99}"/>
              </a:ext>
            </a:extLst>
          </p:cNvPr>
          <p:cNvSpPr txBox="1"/>
          <p:nvPr/>
        </p:nvSpPr>
        <p:spPr>
          <a:xfrm>
            <a:off x="417930" y="1642472"/>
            <a:ext cx="3029012" cy="3425168"/>
          </a:xfrm>
          <a:prstGeom prst="rect">
            <a:avLst/>
          </a:prstGeom>
          <a:noFill/>
        </p:spPr>
        <p:txBody>
          <a:bodyPr wrap="square" rtlCol="0">
            <a:spAutoFit/>
          </a:bodyPr>
          <a:lstStyle/>
          <a:p>
            <a:r>
              <a:rPr lang="en-US" sz="1100" dirty="0">
                <a:latin typeface="News Gothic Std"/>
              </a:rPr>
              <a:t>Move (3) assembled TRINITY </a:t>
            </a:r>
            <a:r>
              <a:rPr lang="en-US" altLang="zh-CN" sz="1100" dirty="0">
                <a:latin typeface="News Gothic Std"/>
              </a:rPr>
              <a:t>PRO Base Cabinet(s) w/Drawers </a:t>
            </a:r>
            <a:r>
              <a:rPr lang="en-US" sz="1100" dirty="0">
                <a:latin typeface="News Gothic Std"/>
              </a:rPr>
              <a:t>to your desired location, and space them as shown below.</a:t>
            </a:r>
          </a:p>
          <a:p>
            <a:endParaRPr lang="en-US" sz="1100" dirty="0">
              <a:latin typeface="News Gothic Std"/>
            </a:endParaRPr>
          </a:p>
          <a:p>
            <a:r>
              <a:rPr lang="en-US" sz="1100" dirty="0">
                <a:latin typeface="News Gothic Std"/>
              </a:rPr>
              <a:t>With 2 people, position a </a:t>
            </a:r>
            <a:r>
              <a:rPr lang="en-US" altLang="zh-CN" sz="1100" dirty="0">
                <a:latin typeface="News Gothic Std"/>
              </a:rPr>
              <a:t>TRINITY PRO 56”x 19” WOOD TOP</a:t>
            </a:r>
            <a:r>
              <a:rPr lang="en-US" sz="1100" dirty="0">
                <a:latin typeface="News Gothic Std"/>
              </a:rPr>
              <a:t> on the Base Cabinet(s) </a:t>
            </a:r>
            <a:r>
              <a:rPr lang="en-US" altLang="zh-CN" sz="1100" dirty="0">
                <a:latin typeface="News Gothic Std"/>
              </a:rPr>
              <a:t>w/Drawers </a:t>
            </a:r>
            <a:r>
              <a:rPr lang="en-US" sz="1100" dirty="0">
                <a:latin typeface="News Gothic Std"/>
              </a:rPr>
              <a:t>, making sure that the ends are flush with the outside edge of each Base Cabinet </a:t>
            </a:r>
            <a:r>
              <a:rPr lang="en-US" altLang="zh-CN" sz="1100" dirty="0">
                <a:latin typeface="News Gothic Std"/>
              </a:rPr>
              <a:t>w/Drawers </a:t>
            </a:r>
            <a:r>
              <a:rPr lang="en-US" sz="1100" dirty="0">
                <a:latin typeface="News Gothic Std"/>
              </a:rPr>
              <a:t>.</a:t>
            </a:r>
          </a:p>
          <a:p>
            <a:endParaRPr lang="en-US" sz="1100" dirty="0">
              <a:latin typeface="News Gothic Std"/>
            </a:endParaRPr>
          </a:p>
          <a:p>
            <a:r>
              <a:rPr lang="en-US" sz="1100" dirty="0">
                <a:latin typeface="News Gothic Std"/>
              </a:rPr>
              <a:t>Wood Top must be flush with the Base Cabinet</a:t>
            </a:r>
            <a:r>
              <a:rPr lang="en-US" altLang="zh-CN" sz="1100" dirty="0">
                <a:latin typeface="News Gothic Std"/>
              </a:rPr>
              <a:t> w/Drawers</a:t>
            </a:r>
            <a:r>
              <a:rPr lang="en-US" sz="1100" dirty="0">
                <a:latin typeface="News Gothic Std"/>
              </a:rPr>
              <a:t> edges to reach maximum weight capacity.</a:t>
            </a:r>
          </a:p>
          <a:p>
            <a:endParaRPr lang="en-US" altLang="zh-CN" sz="1100" dirty="0">
              <a:latin typeface="News Gothic Std"/>
            </a:endParaRPr>
          </a:p>
          <a:p>
            <a:r>
              <a:rPr lang="en-US" altLang="zh-CN" sz="1100" b="1" dirty="0">
                <a:solidFill>
                  <a:srgbClr val="000000"/>
                </a:solidFill>
                <a:latin typeface="News Gothic Std" charset="0"/>
                <a:ea typeface="News Gothic Std" charset="0"/>
                <a:cs typeface="News Gothic Std" charset="0"/>
              </a:rPr>
              <a:t>Note</a:t>
            </a:r>
            <a:r>
              <a:rPr lang="en-US" altLang="zh-CN" sz="1100" dirty="0">
                <a:solidFill>
                  <a:srgbClr val="000000"/>
                </a:solidFill>
                <a:latin typeface="News Gothic Std" charset="0"/>
                <a:ea typeface="News Gothic Std" charset="0"/>
                <a:cs typeface="News Gothic Std" charset="0"/>
              </a:rPr>
              <a:t>:</a:t>
            </a:r>
            <a:r>
              <a:rPr lang="en-US" altLang="zh-CN" sz="1100" dirty="0">
                <a:latin typeface="News Gothic Std"/>
              </a:rPr>
              <a:t> </a:t>
            </a:r>
            <a:r>
              <a:rPr lang="en-US" sz="1100" dirty="0">
                <a:latin typeface="News Gothic Std"/>
              </a:rPr>
              <a:t>This Wood Top must be attached to a minimum of 2 Base Cabinet(s) </a:t>
            </a:r>
            <a:r>
              <a:rPr lang="en-US" altLang="zh-CN" sz="1100" dirty="0">
                <a:latin typeface="News Gothic Std"/>
              </a:rPr>
              <a:t>w/Drawers</a:t>
            </a:r>
            <a:r>
              <a:rPr lang="en-US" sz="1100" dirty="0">
                <a:latin typeface="News Gothic Std"/>
              </a:rPr>
              <a:t>. This Wood Top CANNOT be used with only 1 Base Cabinet </a:t>
            </a:r>
            <a:r>
              <a:rPr lang="en-US" altLang="zh-CN" sz="1100" dirty="0">
                <a:latin typeface="News Gothic Std"/>
              </a:rPr>
              <a:t>w/Drawers .</a:t>
            </a:r>
          </a:p>
          <a:p>
            <a:endParaRPr lang="en-US" altLang="zh-CN" sz="1100" dirty="0">
              <a:latin typeface="News Gothic Std"/>
            </a:endParaRPr>
          </a:p>
          <a:p>
            <a:endParaRPr lang="en-US" altLang="zh-CN" sz="619" dirty="0">
              <a:latin typeface="News Gothic Std" panose="020B0506020203020204"/>
              <a:cs typeface="News Gothic Std"/>
            </a:endParaRPr>
          </a:p>
          <a:p>
            <a:endParaRPr lang="en-US" altLang="zh-CN" sz="619" dirty="0">
              <a:latin typeface="News Gothic Std" panose="020B0506020203020204"/>
              <a:cs typeface="News Gothic Std"/>
            </a:endParaRPr>
          </a:p>
          <a:p>
            <a:endParaRPr lang="en-US" altLang="zh-CN" sz="619" dirty="0">
              <a:latin typeface="News Gothic Std" panose="020B0506020203020204"/>
              <a:cs typeface="News Gothic Std"/>
            </a:endParaRPr>
          </a:p>
        </p:txBody>
      </p:sp>
      <p:pic>
        <p:nvPicPr>
          <p:cNvPr id="7" name="Picture 6">
            <a:extLst>
              <a:ext uri="{FF2B5EF4-FFF2-40B4-BE49-F238E27FC236}">
                <a16:creationId xmlns:a16="http://schemas.microsoft.com/office/drawing/2014/main" id="{0AB3391C-9F12-4D91-967C-08373FE38C3A}"/>
              </a:ext>
            </a:extLst>
          </p:cNvPr>
          <p:cNvPicPr>
            <a:picLocks noChangeAspect="1"/>
          </p:cNvPicPr>
          <p:nvPr/>
        </p:nvPicPr>
        <p:blipFill rotWithShape="1">
          <a:blip r:embed="rId6"/>
          <a:srcRect l="32468" t="36115" r="54163" b="21216"/>
          <a:stretch/>
        </p:blipFill>
        <p:spPr>
          <a:xfrm>
            <a:off x="5368964" y="1407978"/>
            <a:ext cx="470019" cy="655912"/>
          </a:xfrm>
          <a:prstGeom prst="rect">
            <a:avLst/>
          </a:prstGeom>
        </p:spPr>
      </p:pic>
    </p:spTree>
    <p:extLst>
      <p:ext uri="{BB962C8B-B14F-4D97-AF65-F5344CB8AC3E}">
        <p14:creationId xmlns:p14="http://schemas.microsoft.com/office/powerpoint/2010/main" val="420208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49"/>
          <p:cNvGrpSpPr>
            <a:grpSpLocks/>
          </p:cNvGrpSpPr>
          <p:nvPr/>
        </p:nvGrpSpPr>
        <p:grpSpPr bwMode="auto">
          <a:xfrm>
            <a:off x="6017488" y="8499183"/>
            <a:ext cx="698500" cy="534988"/>
            <a:chOff x="1992" y="5399"/>
            <a:chExt cx="440" cy="337"/>
          </a:xfrm>
        </p:grpSpPr>
        <p:pic>
          <p:nvPicPr>
            <p:cNvPr id="5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12725" y="8694774"/>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defRPr/>
            </a:pPr>
            <a:r>
              <a:rPr lang="en-US" sz="1000" b="1" dirty="0">
                <a:solidFill>
                  <a:srgbClr val="FB6E05"/>
                </a:solidFill>
                <a:latin typeface="News Gothic Std"/>
                <a:cs typeface="News Gothic Std"/>
              </a:rPr>
              <a:t>© 20</a:t>
            </a:r>
            <a:r>
              <a:rPr lang="en-US" altLang="zh-CN" sz="1000" b="1" dirty="0">
                <a:solidFill>
                  <a:srgbClr val="FB6E05"/>
                </a:solidFill>
                <a:latin typeface="News Gothic Std"/>
                <a:cs typeface="News Gothic Std"/>
              </a:rPr>
              <a:t>21</a:t>
            </a:r>
            <a:r>
              <a:rPr lang="en-US" sz="1000" b="1" dirty="0">
                <a:solidFill>
                  <a:srgbClr val="FB6E05"/>
                </a:solidFill>
                <a:latin typeface="News Gothic Std"/>
                <a:cs typeface="News Gothic Std"/>
              </a:rPr>
              <a:t> TRINITY - 800.985.5506</a:t>
            </a:r>
          </a:p>
        </p:txBody>
      </p:sp>
      <p:sp>
        <p:nvSpPr>
          <p:cNvPr id="63" name="Slide Number Placeholder 15"/>
          <p:cNvSpPr>
            <a:spLocks noGrp="1"/>
          </p:cNvSpPr>
          <p:nvPr>
            <p:ph type="sldNum" sz="quarter" idx="12"/>
          </p:nvPr>
        </p:nvSpPr>
        <p:spPr>
          <a:xfrm>
            <a:off x="4979033" y="8634003"/>
            <a:ext cx="1536700" cy="393170"/>
          </a:xfrm>
        </p:spPr>
        <p:txBody>
          <a:bodyPr/>
          <a:lstStyle/>
          <a:p>
            <a:pPr>
              <a:defRPr/>
            </a:pPr>
            <a:r>
              <a:rPr lang="en-US" dirty="0">
                <a:latin typeface="News Gothic Std"/>
              </a:rPr>
              <a:t>8</a:t>
            </a:r>
          </a:p>
        </p:txBody>
      </p:sp>
      <p:sp>
        <p:nvSpPr>
          <p:cNvPr id="66" name="Rectangle 57">
            <a:extLst>
              <a:ext uri="{FF2B5EF4-FFF2-40B4-BE49-F238E27FC236}">
                <a16:creationId xmlns:a16="http://schemas.microsoft.com/office/drawing/2014/main" id="{F4683D8F-8D4D-456D-9A09-1D8175BCDCE4}"/>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67" name="Group 58">
            <a:extLst>
              <a:ext uri="{FF2B5EF4-FFF2-40B4-BE49-F238E27FC236}">
                <a16:creationId xmlns:a16="http://schemas.microsoft.com/office/drawing/2014/main" id="{53DAC015-B4EE-403B-AA4F-A8AB8010ADD3}"/>
              </a:ext>
            </a:extLst>
          </p:cNvPr>
          <p:cNvGrpSpPr>
            <a:grpSpLocks/>
          </p:cNvGrpSpPr>
          <p:nvPr/>
        </p:nvGrpSpPr>
        <p:grpSpPr bwMode="auto">
          <a:xfrm>
            <a:off x="336550" y="496888"/>
            <a:ext cx="6140450" cy="304800"/>
            <a:chOff x="480" y="619"/>
            <a:chExt cx="3552" cy="192"/>
          </a:xfrm>
        </p:grpSpPr>
        <p:sp>
          <p:nvSpPr>
            <p:cNvPr id="68" name="Line 59">
              <a:extLst>
                <a:ext uri="{FF2B5EF4-FFF2-40B4-BE49-F238E27FC236}">
                  <a16:creationId xmlns:a16="http://schemas.microsoft.com/office/drawing/2014/main" id="{F3360214-F9A2-496A-8E99-09B5574AA79E}"/>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69" name="Line 60">
              <a:extLst>
                <a:ext uri="{FF2B5EF4-FFF2-40B4-BE49-F238E27FC236}">
                  <a16:creationId xmlns:a16="http://schemas.microsoft.com/office/drawing/2014/main" id="{8326BC30-E9C9-457C-AFB5-F61ED161B325}"/>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71" name="TextBox 70">
            <a:extLst>
              <a:ext uri="{FF2B5EF4-FFF2-40B4-BE49-F238E27FC236}">
                <a16:creationId xmlns:a16="http://schemas.microsoft.com/office/drawing/2014/main" id="{3338EA52-BDFD-4E61-A1B7-7348AF4C4E0C}"/>
              </a:ext>
            </a:extLst>
          </p:cNvPr>
          <p:cNvSpPr txBox="1"/>
          <p:nvPr/>
        </p:nvSpPr>
        <p:spPr>
          <a:xfrm>
            <a:off x="417827" y="1525614"/>
            <a:ext cx="4780706" cy="1107996"/>
          </a:xfrm>
          <a:prstGeom prst="rect">
            <a:avLst/>
          </a:prstGeom>
          <a:noFill/>
        </p:spPr>
        <p:txBody>
          <a:bodyPr wrap="square" rtlCol="0">
            <a:spAutoFit/>
          </a:bodyPr>
          <a:lstStyle/>
          <a:p>
            <a:endParaRPr lang="en-US" altLang="zh-CN" sz="1100" dirty="0">
              <a:latin typeface="News Gothic Std"/>
            </a:endParaRPr>
          </a:p>
          <a:p>
            <a:endParaRPr lang="en-US" altLang="zh-CN" sz="1100" dirty="0">
              <a:latin typeface="News Gothic Std" panose="020B0506020203020204"/>
              <a:cs typeface="News Gothic Std"/>
            </a:endParaRPr>
          </a:p>
          <a:p>
            <a:r>
              <a:rPr lang="en-US" sz="1100" b="0" i="0" u="none" strike="noStrike" baseline="0" dirty="0">
                <a:solidFill>
                  <a:srgbClr val="000000"/>
                </a:solidFill>
                <a:latin typeface="News Gothic Std" panose="020B0506020203020204"/>
              </a:rPr>
              <a:t>Remove top three drawers of each Base </a:t>
            </a:r>
            <a:r>
              <a:rPr lang="en-US" sz="1100" dirty="0">
                <a:solidFill>
                  <a:srgbClr val="000000"/>
                </a:solidFill>
                <a:latin typeface="News Gothic Std" panose="020B0506020203020204"/>
              </a:rPr>
              <a:t>C</a:t>
            </a:r>
            <a:r>
              <a:rPr lang="en-US" sz="1100" b="0" i="0" u="none" strike="noStrike" baseline="0" dirty="0">
                <a:solidFill>
                  <a:srgbClr val="000000"/>
                </a:solidFill>
                <a:latin typeface="News Gothic Std" panose="020B0506020203020204"/>
              </a:rPr>
              <a:t>abinet </a:t>
            </a:r>
            <a:r>
              <a:rPr lang="en-US" altLang="zh-CN" sz="1100" dirty="0">
                <a:latin typeface="News Gothic Std"/>
              </a:rPr>
              <a:t>w/Drawers</a:t>
            </a:r>
            <a:r>
              <a:rPr lang="en-US" sz="1100" b="0" i="0" u="none" strike="noStrike" baseline="0" dirty="0">
                <a:solidFill>
                  <a:srgbClr val="000000"/>
                </a:solidFill>
                <a:latin typeface="News Gothic Std" panose="020B0506020203020204"/>
              </a:rPr>
              <a:t> as shown below.</a:t>
            </a:r>
          </a:p>
          <a:p>
            <a:endParaRPr lang="en-US" sz="1100" b="0" i="0" u="none" strike="noStrike" baseline="0" dirty="0">
              <a:solidFill>
                <a:srgbClr val="000000"/>
              </a:solidFill>
              <a:latin typeface="News Gothic Std" panose="020B0506020203020204"/>
            </a:endParaRPr>
          </a:p>
          <a:p>
            <a:endParaRPr lang="en-US" altLang="zh-CN" sz="1100" dirty="0">
              <a:latin typeface="News Gothic Std" panose="020B0506020203020204"/>
              <a:cs typeface="News Gothic Std"/>
            </a:endParaRPr>
          </a:p>
          <a:p>
            <a:endParaRPr lang="en-US" altLang="zh-CN" sz="1100" dirty="0">
              <a:latin typeface="News Gothic Std" panose="020B0506020203020204"/>
              <a:cs typeface="News Gothic Std"/>
            </a:endParaRPr>
          </a:p>
        </p:txBody>
      </p:sp>
      <p:sp>
        <p:nvSpPr>
          <p:cNvPr id="75" name="Arrow: Right 74">
            <a:extLst>
              <a:ext uri="{FF2B5EF4-FFF2-40B4-BE49-F238E27FC236}">
                <a16:creationId xmlns:a16="http://schemas.microsoft.com/office/drawing/2014/main" id="{98423C8A-E3E6-4A87-BFAD-1B105684D91F}"/>
              </a:ext>
            </a:extLst>
          </p:cNvPr>
          <p:cNvSpPr/>
          <p:nvPr/>
        </p:nvSpPr>
        <p:spPr bwMode="auto">
          <a:xfrm rot="9867376">
            <a:off x="979844" y="2930508"/>
            <a:ext cx="545403" cy="260345"/>
          </a:xfrm>
          <a:prstGeom prst="rightArrow">
            <a:avLst/>
          </a:prstGeom>
          <a:solidFill>
            <a:srgbClr val="FB6E05"/>
          </a:solidFill>
          <a:ln w="9525" cap="flat" cmpd="sng" algn="ctr">
            <a:solidFill>
              <a:srgbClr val="FB6E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6" name="TextBox 75">
            <a:extLst>
              <a:ext uri="{FF2B5EF4-FFF2-40B4-BE49-F238E27FC236}">
                <a16:creationId xmlns:a16="http://schemas.microsoft.com/office/drawing/2014/main" id="{B37D66C3-2ABD-4198-AAF2-C35BA07FE2BD}"/>
              </a:ext>
            </a:extLst>
          </p:cNvPr>
          <p:cNvSpPr txBox="1"/>
          <p:nvPr/>
        </p:nvSpPr>
        <p:spPr>
          <a:xfrm>
            <a:off x="438784" y="5720713"/>
            <a:ext cx="5961382" cy="1107996"/>
          </a:xfrm>
          <a:prstGeom prst="rect">
            <a:avLst/>
          </a:prstGeom>
          <a:noFill/>
        </p:spPr>
        <p:txBody>
          <a:bodyPr wrap="square">
            <a:spAutoFit/>
          </a:bodyPr>
          <a:lstStyle/>
          <a:p>
            <a:r>
              <a:rPr lang="en-US" sz="1100" b="1" i="0" u="none" strike="noStrike" baseline="0" dirty="0">
                <a:solidFill>
                  <a:srgbClr val="000000"/>
                </a:solidFill>
                <a:latin typeface="News Gothic Std" panose="020B0506020203020204"/>
              </a:rPr>
              <a:t>DRAWER REMOVAL</a:t>
            </a:r>
            <a:r>
              <a:rPr lang="en-US" sz="1100" b="0" i="0" u="none" strike="noStrike" baseline="0" dirty="0">
                <a:solidFill>
                  <a:srgbClr val="000000"/>
                </a:solidFill>
                <a:latin typeface="News Gothic Std" panose="020B0506020203020204"/>
              </a:rPr>
              <a:t>: Pull drawer out so that it is almost fully extended.  On RIGHT side, push black release lever DOWN.  On LEFT side, pull black release lever UP.  While holding levers as instructed, pull drawer forward until released from slides attached to </a:t>
            </a:r>
            <a:r>
              <a:rPr lang="en-US" sz="1100" dirty="0">
                <a:solidFill>
                  <a:srgbClr val="000000"/>
                </a:solidFill>
                <a:latin typeface="News Gothic Std" panose="020B0506020203020204"/>
              </a:rPr>
              <a:t>Cabinet</a:t>
            </a:r>
            <a:r>
              <a:rPr lang="en-US" sz="1100" b="0" i="0" u="none" strike="noStrike" baseline="0" dirty="0">
                <a:solidFill>
                  <a:srgbClr val="000000"/>
                </a:solidFill>
                <a:latin typeface="News Gothic Std" panose="020B0506020203020204"/>
              </a:rPr>
              <a:t> (“Cabinet Slides”).  </a:t>
            </a:r>
          </a:p>
          <a:p>
            <a:endParaRPr lang="en-US" sz="1100" b="0" i="0" u="none" strike="noStrike" baseline="0" dirty="0">
              <a:solidFill>
                <a:srgbClr val="000000"/>
              </a:solidFill>
              <a:latin typeface="News Gothic Std" panose="020B0506020203020204"/>
            </a:endParaRPr>
          </a:p>
          <a:p>
            <a:r>
              <a:rPr lang="en-US" sz="1100" b="1" i="0" u="none" strike="noStrike" baseline="0" dirty="0">
                <a:solidFill>
                  <a:srgbClr val="000000"/>
                </a:solidFill>
                <a:latin typeface="News Gothic Std" panose="020B0506020203020204"/>
              </a:rPr>
              <a:t>Note: </a:t>
            </a:r>
            <a:r>
              <a:rPr lang="en-US" sz="1100" b="0" i="0" u="none" strike="noStrike" baseline="0" dirty="0">
                <a:solidFill>
                  <a:srgbClr val="000000"/>
                </a:solidFill>
                <a:latin typeface="News Gothic Std" panose="020B0506020203020204"/>
              </a:rPr>
              <a:t>Slides attached to drawer (“Drawer Slides”) are an integral part of drawer and must be removed along with drawer itself.</a:t>
            </a:r>
            <a:endParaRPr lang="en-US" sz="1100" dirty="0">
              <a:latin typeface="News Gothic Std" panose="020B0506020203020204"/>
            </a:endParaRPr>
          </a:p>
        </p:txBody>
      </p:sp>
      <p:pic>
        <p:nvPicPr>
          <p:cNvPr id="77" name="Picture 2">
            <a:extLst>
              <a:ext uri="{FF2B5EF4-FFF2-40B4-BE49-F238E27FC236}">
                <a16:creationId xmlns:a16="http://schemas.microsoft.com/office/drawing/2014/main" id="{B93C3986-45F0-46E0-96D5-8AAFF7DA5220}"/>
              </a:ext>
            </a:extLst>
          </p:cNvPr>
          <p:cNvPicPr>
            <a:picLocks noChangeAspect="1"/>
          </p:cNvPicPr>
          <p:nvPr/>
        </p:nvPicPr>
        <p:blipFill>
          <a:blip r:embed="rId4">
            <a:extLst>
              <a:ext uri="{28A0092B-C50C-407E-A947-70E740481C1C}">
                <a14:useLocalDpi xmlns:a14="http://schemas.microsoft.com/office/drawing/2010/main" val="0"/>
              </a:ext>
            </a:extLst>
          </a:blip>
          <a:srcRect l="45752" t="61653"/>
          <a:stretch>
            <a:fillRect/>
          </a:stretch>
        </p:blipFill>
        <p:spPr bwMode="auto">
          <a:xfrm>
            <a:off x="1147716" y="7471242"/>
            <a:ext cx="804883" cy="747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8" name="Straight Connector 7">
            <a:extLst>
              <a:ext uri="{FF2B5EF4-FFF2-40B4-BE49-F238E27FC236}">
                <a16:creationId xmlns:a16="http://schemas.microsoft.com/office/drawing/2014/main" id="{51F11B67-0E20-41CC-8F23-9063FA258EDF}"/>
              </a:ext>
            </a:extLst>
          </p:cNvPr>
          <p:cNvCxnSpPr>
            <a:cxnSpLocks noChangeShapeType="1"/>
            <a:endCxn id="86" idx="0"/>
          </p:cNvCxnSpPr>
          <p:nvPr/>
        </p:nvCxnSpPr>
        <p:spPr bwMode="auto">
          <a:xfrm>
            <a:off x="1614006" y="7903300"/>
            <a:ext cx="550236" cy="171076"/>
          </a:xfrm>
          <a:prstGeom prst="line">
            <a:avLst/>
          </a:prstGeom>
          <a:noFill/>
          <a:ln w="19050">
            <a:solidFill>
              <a:srgbClr val="FB6E05"/>
            </a:solidFill>
            <a:round/>
            <a:headEnd/>
            <a:tailEnd/>
          </a:ln>
          <a:extLst>
            <a:ext uri="{909E8E84-426E-40dd-AFC4-6F175D3DCCD1}">
              <a14:hiddenFill xmlns:a14="http://schemas.microsoft.com/office/drawing/2010/main" xmlns="">
                <a:noFill/>
              </a14:hiddenFill>
            </a:ext>
          </a:extLst>
        </p:spPr>
      </p:cxnSp>
      <p:pic>
        <p:nvPicPr>
          <p:cNvPr id="79" name="Picture 8">
            <a:extLst>
              <a:ext uri="{FF2B5EF4-FFF2-40B4-BE49-F238E27FC236}">
                <a16:creationId xmlns:a16="http://schemas.microsoft.com/office/drawing/2014/main" id="{51682B26-50DB-42F4-AFBC-ABCE815039AF}"/>
              </a:ext>
            </a:extLst>
          </p:cNvPr>
          <p:cNvPicPr>
            <a:picLocks noChangeAspect="1"/>
          </p:cNvPicPr>
          <p:nvPr/>
        </p:nvPicPr>
        <p:blipFill>
          <a:blip r:embed="rId5">
            <a:extLst>
              <a:ext uri="{28A0092B-C50C-407E-A947-70E740481C1C}">
                <a14:useLocalDpi xmlns:a14="http://schemas.microsoft.com/office/drawing/2010/main" val="0"/>
              </a:ext>
            </a:extLst>
          </a:blip>
          <a:srcRect t="53586" r="41731"/>
          <a:stretch>
            <a:fillRect/>
          </a:stretch>
        </p:blipFill>
        <p:spPr bwMode="auto">
          <a:xfrm>
            <a:off x="4240471" y="7499021"/>
            <a:ext cx="1435213" cy="831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0" name="Straight Connector 10">
            <a:extLst>
              <a:ext uri="{FF2B5EF4-FFF2-40B4-BE49-F238E27FC236}">
                <a16:creationId xmlns:a16="http://schemas.microsoft.com/office/drawing/2014/main" id="{DA7454F5-74C4-4C19-B8A7-060E17D9C1E4}"/>
              </a:ext>
            </a:extLst>
          </p:cNvPr>
          <p:cNvCxnSpPr>
            <a:cxnSpLocks noChangeShapeType="1"/>
            <a:endCxn id="93" idx="3"/>
          </p:cNvCxnSpPr>
          <p:nvPr/>
        </p:nvCxnSpPr>
        <p:spPr bwMode="auto">
          <a:xfrm flipH="1">
            <a:off x="4082738" y="7997911"/>
            <a:ext cx="1235361" cy="215733"/>
          </a:xfrm>
          <a:prstGeom prst="line">
            <a:avLst/>
          </a:prstGeom>
          <a:noFill/>
          <a:ln w="19050">
            <a:solidFill>
              <a:srgbClr val="FB6E05"/>
            </a:solidFill>
            <a:round/>
            <a:headEnd/>
            <a:tailEnd/>
          </a:ln>
          <a:extLst>
            <a:ext uri="{909E8E84-426E-40dd-AFC4-6F175D3DCCD1}">
              <a14:hiddenFill xmlns:a14="http://schemas.microsoft.com/office/drawing/2010/main" xmlns="">
                <a:noFill/>
              </a14:hiddenFill>
            </a:ext>
          </a:extLst>
        </p:spPr>
      </p:cxnSp>
      <p:grpSp>
        <p:nvGrpSpPr>
          <p:cNvPr id="81" name="Group 80">
            <a:extLst>
              <a:ext uri="{FF2B5EF4-FFF2-40B4-BE49-F238E27FC236}">
                <a16:creationId xmlns:a16="http://schemas.microsoft.com/office/drawing/2014/main" id="{8FFD63EA-55E0-4EFF-B90A-C2DECF62D158}"/>
              </a:ext>
            </a:extLst>
          </p:cNvPr>
          <p:cNvGrpSpPr/>
          <p:nvPr/>
        </p:nvGrpSpPr>
        <p:grpSpPr>
          <a:xfrm>
            <a:off x="2114040" y="7444830"/>
            <a:ext cx="1421105" cy="1008261"/>
            <a:chOff x="504778" y="1436886"/>
            <a:chExt cx="2743200" cy="1946275"/>
          </a:xfrm>
        </p:grpSpPr>
        <p:grpSp>
          <p:nvGrpSpPr>
            <p:cNvPr id="82" name="Group 9">
              <a:extLst>
                <a:ext uri="{FF2B5EF4-FFF2-40B4-BE49-F238E27FC236}">
                  <a16:creationId xmlns:a16="http://schemas.microsoft.com/office/drawing/2014/main" id="{8567C5A3-65A4-4E9B-920E-CEC7838410B2}"/>
                </a:ext>
              </a:extLst>
            </p:cNvPr>
            <p:cNvGrpSpPr>
              <a:grpSpLocks/>
            </p:cNvGrpSpPr>
            <p:nvPr/>
          </p:nvGrpSpPr>
          <p:grpSpPr bwMode="auto">
            <a:xfrm>
              <a:off x="504778" y="1436886"/>
              <a:ext cx="2743200" cy="1946275"/>
              <a:chOff x="-2959100" y="3556000"/>
              <a:chExt cx="2984500" cy="2116024"/>
            </a:xfrm>
          </p:grpSpPr>
          <p:pic>
            <p:nvPicPr>
              <p:cNvPr id="85" name="Picture 4">
                <a:extLst>
                  <a:ext uri="{FF2B5EF4-FFF2-40B4-BE49-F238E27FC236}">
                    <a16:creationId xmlns:a16="http://schemas.microsoft.com/office/drawing/2014/main" id="{C197E29F-8C2B-46D0-80FE-67DC57862D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084462">
                <a:off x="-2501900" y="3098800"/>
                <a:ext cx="20701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 name="Oval 5">
                <a:extLst>
                  <a:ext uri="{FF2B5EF4-FFF2-40B4-BE49-F238E27FC236}">
                    <a16:creationId xmlns:a16="http://schemas.microsoft.com/office/drawing/2014/main" id="{BEEFCE4A-8E95-4F94-8FB1-E440DE2B6C96}"/>
                  </a:ext>
                </a:extLst>
              </p:cNvPr>
              <p:cNvSpPr>
                <a:spLocks noChangeArrowheads="1"/>
              </p:cNvSpPr>
              <p:nvPr/>
            </p:nvSpPr>
            <p:spPr bwMode="auto">
              <a:xfrm rot="-6084462">
                <a:off x="-2873239" y="3690824"/>
                <a:ext cx="1981200" cy="1981200"/>
              </a:xfrm>
              <a:prstGeom prst="ellipse">
                <a:avLst/>
              </a:prstGeom>
              <a:noFill/>
              <a:ln w="19050">
                <a:solidFill>
                  <a:srgbClr val="FB6E05"/>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grpSp>
        <p:sp>
          <p:nvSpPr>
            <p:cNvPr id="83" name="Right Arrow 3">
              <a:extLst>
                <a:ext uri="{FF2B5EF4-FFF2-40B4-BE49-F238E27FC236}">
                  <a16:creationId xmlns:a16="http://schemas.microsoft.com/office/drawing/2014/main" id="{79A251F4-075A-4DFB-A37B-00BE98DFD929}"/>
                </a:ext>
              </a:extLst>
            </p:cNvPr>
            <p:cNvSpPr>
              <a:spLocks noChangeArrowheads="1"/>
            </p:cNvSpPr>
            <p:nvPr/>
          </p:nvSpPr>
          <p:spPr bwMode="auto">
            <a:xfrm rot="16200000">
              <a:off x="1280272" y="2639417"/>
              <a:ext cx="585787" cy="530225"/>
            </a:xfrm>
            <a:prstGeom prst="rightArrow">
              <a:avLst>
                <a:gd name="adj1" fmla="val 50000"/>
                <a:gd name="adj2" fmla="val 50488"/>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grpSp>
      <p:grpSp>
        <p:nvGrpSpPr>
          <p:cNvPr id="87" name="Group 86">
            <a:extLst>
              <a:ext uri="{FF2B5EF4-FFF2-40B4-BE49-F238E27FC236}">
                <a16:creationId xmlns:a16="http://schemas.microsoft.com/office/drawing/2014/main" id="{CC5BDD3F-DEBC-4801-82D5-F09064E00CDE}"/>
              </a:ext>
            </a:extLst>
          </p:cNvPr>
          <p:cNvGrpSpPr/>
          <p:nvPr/>
        </p:nvGrpSpPr>
        <p:grpSpPr>
          <a:xfrm>
            <a:off x="3244860" y="7502999"/>
            <a:ext cx="914156" cy="914953"/>
            <a:chOff x="2794684" y="1562298"/>
            <a:chExt cx="1820862" cy="1822450"/>
          </a:xfrm>
        </p:grpSpPr>
        <p:grpSp>
          <p:nvGrpSpPr>
            <p:cNvPr id="90" name="Group 8">
              <a:extLst>
                <a:ext uri="{FF2B5EF4-FFF2-40B4-BE49-F238E27FC236}">
                  <a16:creationId xmlns:a16="http://schemas.microsoft.com/office/drawing/2014/main" id="{3A1D0129-5F29-4F2E-9DAE-82C57464B2A0}"/>
                </a:ext>
              </a:extLst>
            </p:cNvPr>
            <p:cNvGrpSpPr>
              <a:grpSpLocks/>
            </p:cNvGrpSpPr>
            <p:nvPr/>
          </p:nvGrpSpPr>
          <p:grpSpPr bwMode="auto">
            <a:xfrm>
              <a:off x="2794684" y="1562298"/>
              <a:ext cx="1820862" cy="1822450"/>
              <a:chOff x="7034361" y="3589224"/>
              <a:chExt cx="1981200" cy="1981200"/>
            </a:xfrm>
          </p:grpSpPr>
          <p:pic>
            <p:nvPicPr>
              <p:cNvPr id="92" name="Picture 7">
                <a:extLst>
                  <a:ext uri="{FF2B5EF4-FFF2-40B4-BE49-F238E27FC236}">
                    <a16:creationId xmlns:a16="http://schemas.microsoft.com/office/drawing/2014/main" id="{C806FA99-546F-4B7D-91B0-8A3F990636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152910">
                <a:off x="7492418" y="3811422"/>
                <a:ext cx="1245125" cy="1732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Oval 30">
                <a:extLst>
                  <a:ext uri="{FF2B5EF4-FFF2-40B4-BE49-F238E27FC236}">
                    <a16:creationId xmlns:a16="http://schemas.microsoft.com/office/drawing/2014/main" id="{F2E650E8-40FF-41C6-9424-C76F623A5001}"/>
                  </a:ext>
                </a:extLst>
              </p:cNvPr>
              <p:cNvSpPr>
                <a:spLocks noChangeArrowheads="1"/>
              </p:cNvSpPr>
              <p:nvPr/>
            </p:nvSpPr>
            <p:spPr bwMode="auto">
              <a:xfrm rot="-6084462">
                <a:off x="7034361" y="3589224"/>
                <a:ext cx="1981200" cy="1981200"/>
              </a:xfrm>
              <a:prstGeom prst="ellipse">
                <a:avLst/>
              </a:prstGeom>
              <a:noFill/>
              <a:ln w="19050">
                <a:solidFill>
                  <a:srgbClr val="FB6E05"/>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grpSp>
        <p:sp>
          <p:nvSpPr>
            <p:cNvPr id="91" name="Right Arrow 27">
              <a:extLst>
                <a:ext uri="{FF2B5EF4-FFF2-40B4-BE49-F238E27FC236}">
                  <a16:creationId xmlns:a16="http://schemas.microsoft.com/office/drawing/2014/main" id="{3A604BEE-35FF-4D18-BFF9-BC99B5607294}"/>
                </a:ext>
              </a:extLst>
            </p:cNvPr>
            <p:cNvSpPr>
              <a:spLocks noChangeArrowheads="1"/>
            </p:cNvSpPr>
            <p:nvPr/>
          </p:nvSpPr>
          <p:spPr bwMode="auto">
            <a:xfrm rot="5400000">
              <a:off x="3037571" y="1914723"/>
              <a:ext cx="584200" cy="533400"/>
            </a:xfrm>
            <a:prstGeom prst="rightArrow">
              <a:avLst>
                <a:gd name="adj1" fmla="val 50000"/>
                <a:gd name="adj2" fmla="val 49712"/>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grpSp>
      <p:sp>
        <p:nvSpPr>
          <p:cNvPr id="94" name="TextBox 93">
            <a:extLst>
              <a:ext uri="{FF2B5EF4-FFF2-40B4-BE49-F238E27FC236}">
                <a16:creationId xmlns:a16="http://schemas.microsoft.com/office/drawing/2014/main" id="{E39CD882-AD71-49CA-8CED-93CEC2989EE5}"/>
              </a:ext>
            </a:extLst>
          </p:cNvPr>
          <p:cNvSpPr txBox="1"/>
          <p:nvPr/>
        </p:nvSpPr>
        <p:spPr>
          <a:xfrm>
            <a:off x="372824" y="939073"/>
            <a:ext cx="4621330" cy="369332"/>
          </a:xfrm>
          <a:prstGeom prst="rect">
            <a:avLst/>
          </a:prstGeom>
          <a:noFill/>
        </p:spPr>
        <p:txBody>
          <a:bodyPr wrap="none" rtlCol="0">
            <a:spAutoFit/>
          </a:bodyPr>
          <a:lstStyle/>
          <a:p>
            <a:r>
              <a:rPr lang="en-US" sz="1800" b="1" dirty="0">
                <a:latin typeface="News Gothic Std"/>
                <a:cs typeface="News Gothic Std"/>
              </a:rPr>
              <a:t>Option 3 </a:t>
            </a:r>
            <a:r>
              <a:rPr lang="en-US" sz="1400" b="1" dirty="0">
                <a:latin typeface="News Gothic Std"/>
                <a:cs typeface="News Gothic Std"/>
              </a:rPr>
              <a:t>(Installation with 3 Base Cabinet(s) </a:t>
            </a:r>
            <a:r>
              <a:rPr lang="en-US" altLang="zh-CN" sz="1400" b="1" dirty="0">
                <a:latin typeface="News Gothic Std"/>
              </a:rPr>
              <a:t>w/Drawers</a:t>
            </a:r>
            <a:r>
              <a:rPr lang="en-US" sz="1400" b="1" dirty="0">
                <a:latin typeface="News Gothic Std"/>
                <a:cs typeface="News Gothic Std"/>
              </a:rPr>
              <a:t>) </a:t>
            </a:r>
            <a:endParaRPr lang="en-US" sz="1800" b="1" dirty="0">
              <a:latin typeface="News Gothic Std"/>
              <a:cs typeface="News Gothic Std"/>
            </a:endParaRPr>
          </a:p>
        </p:txBody>
      </p:sp>
      <p:sp>
        <p:nvSpPr>
          <p:cNvPr id="95" name="TextBox 94">
            <a:extLst>
              <a:ext uri="{FF2B5EF4-FFF2-40B4-BE49-F238E27FC236}">
                <a16:creationId xmlns:a16="http://schemas.microsoft.com/office/drawing/2014/main" id="{D672D22B-CB15-4840-83FE-A65FCA410D25}"/>
              </a:ext>
            </a:extLst>
          </p:cNvPr>
          <p:cNvSpPr txBox="1"/>
          <p:nvPr/>
        </p:nvSpPr>
        <p:spPr>
          <a:xfrm>
            <a:off x="393692" y="1256878"/>
            <a:ext cx="779765" cy="369332"/>
          </a:xfrm>
          <a:prstGeom prst="rect">
            <a:avLst/>
          </a:prstGeom>
          <a:noFill/>
        </p:spPr>
        <p:txBody>
          <a:bodyPr wrap="none" rtlCol="0">
            <a:spAutoFit/>
          </a:bodyPr>
          <a:lstStyle/>
          <a:p>
            <a:r>
              <a:rPr lang="en-US" sz="1800" b="1" dirty="0">
                <a:latin typeface="News Gothic Std"/>
                <a:cs typeface="News Gothic Std"/>
              </a:rPr>
              <a:t>Step 2</a:t>
            </a:r>
          </a:p>
        </p:txBody>
      </p:sp>
      <p:pic>
        <p:nvPicPr>
          <p:cNvPr id="4" name="Picture 3">
            <a:extLst>
              <a:ext uri="{FF2B5EF4-FFF2-40B4-BE49-F238E27FC236}">
                <a16:creationId xmlns:a16="http://schemas.microsoft.com/office/drawing/2014/main" id="{6CB93AF8-930C-4466-B6C4-96365003A3AE}"/>
              </a:ext>
            </a:extLst>
          </p:cNvPr>
          <p:cNvPicPr>
            <a:picLocks noChangeAspect="1"/>
          </p:cNvPicPr>
          <p:nvPr/>
        </p:nvPicPr>
        <p:blipFill rotWithShape="1">
          <a:blip r:embed="rId8"/>
          <a:srcRect l="39684" t="23943" r="25686" b="9838"/>
          <a:stretch/>
        </p:blipFill>
        <p:spPr>
          <a:xfrm>
            <a:off x="783574" y="2423365"/>
            <a:ext cx="4282533" cy="3068766"/>
          </a:xfrm>
          <a:prstGeom prst="rect">
            <a:avLst/>
          </a:prstGeom>
        </p:spPr>
      </p:pic>
    </p:spTree>
    <p:extLst>
      <p:ext uri="{BB962C8B-B14F-4D97-AF65-F5344CB8AC3E}">
        <p14:creationId xmlns:p14="http://schemas.microsoft.com/office/powerpoint/2010/main" val="26927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39"/>
          <p:cNvGrpSpPr>
            <a:grpSpLocks/>
          </p:cNvGrpSpPr>
          <p:nvPr/>
        </p:nvGrpSpPr>
        <p:grpSpPr bwMode="auto">
          <a:xfrm>
            <a:off x="251712" y="8489420"/>
            <a:ext cx="698500" cy="534988"/>
            <a:chOff x="1992" y="5399"/>
            <a:chExt cx="440" cy="337"/>
          </a:xfrm>
        </p:grpSpPr>
        <p:pic>
          <p:nvPicPr>
            <p:cNvPr id="185"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2021 TRINITY - 800.985.5506</a:t>
            </a:r>
          </a:p>
        </p:txBody>
      </p:sp>
      <p:sp>
        <p:nvSpPr>
          <p:cNvPr id="193" name="Slide Number Placeholder 2"/>
          <p:cNvSpPr>
            <a:spLocks noGrp="1"/>
          </p:cNvSpPr>
          <p:nvPr>
            <p:ph type="sldNum" sz="quarter" idx="12"/>
          </p:nvPr>
        </p:nvSpPr>
        <p:spPr>
          <a:xfrm>
            <a:off x="-768350" y="8631238"/>
            <a:ext cx="1536700" cy="393170"/>
          </a:xfrm>
        </p:spPr>
        <p:txBody>
          <a:bodyPr/>
          <a:lstStyle/>
          <a:p>
            <a:pPr>
              <a:defRPr/>
            </a:pPr>
            <a:r>
              <a:rPr lang="en-US" dirty="0">
                <a:latin typeface="News Gothic Std"/>
              </a:rPr>
              <a:t>9</a:t>
            </a:r>
          </a:p>
        </p:txBody>
      </p:sp>
      <p:sp>
        <p:nvSpPr>
          <p:cNvPr id="34" name="Rectangle 57">
            <a:extLst>
              <a:ext uri="{FF2B5EF4-FFF2-40B4-BE49-F238E27FC236}">
                <a16:creationId xmlns:a16="http://schemas.microsoft.com/office/drawing/2014/main" id="{0025DE2C-37EC-4F1A-A1E6-F28B7881E445}"/>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39" name="Group 58">
            <a:extLst>
              <a:ext uri="{FF2B5EF4-FFF2-40B4-BE49-F238E27FC236}">
                <a16:creationId xmlns:a16="http://schemas.microsoft.com/office/drawing/2014/main" id="{42A8F644-0ABB-4E1E-9DBF-ECF7982AFC58}"/>
              </a:ext>
            </a:extLst>
          </p:cNvPr>
          <p:cNvGrpSpPr>
            <a:grpSpLocks/>
          </p:cNvGrpSpPr>
          <p:nvPr/>
        </p:nvGrpSpPr>
        <p:grpSpPr bwMode="auto">
          <a:xfrm>
            <a:off x="336550" y="496888"/>
            <a:ext cx="6140450" cy="304800"/>
            <a:chOff x="480" y="619"/>
            <a:chExt cx="3552" cy="192"/>
          </a:xfrm>
        </p:grpSpPr>
        <p:sp>
          <p:nvSpPr>
            <p:cNvPr id="40" name="Line 59">
              <a:extLst>
                <a:ext uri="{FF2B5EF4-FFF2-40B4-BE49-F238E27FC236}">
                  <a16:creationId xmlns:a16="http://schemas.microsoft.com/office/drawing/2014/main" id="{2142D665-A6C2-46E9-A3BD-9684379EB6EF}"/>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1" name="Line 60">
              <a:extLst>
                <a:ext uri="{FF2B5EF4-FFF2-40B4-BE49-F238E27FC236}">
                  <a16:creationId xmlns:a16="http://schemas.microsoft.com/office/drawing/2014/main" id="{48F15158-7783-4DCD-94F1-EBD844CA8947}"/>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aphicFrame>
        <p:nvGraphicFramePr>
          <p:cNvPr id="57" name="Table 56">
            <a:extLst>
              <a:ext uri="{FF2B5EF4-FFF2-40B4-BE49-F238E27FC236}">
                <a16:creationId xmlns:a16="http://schemas.microsoft.com/office/drawing/2014/main" id="{F93CDDAC-4F45-4466-9B28-4994D5BC0A10}"/>
              </a:ext>
            </a:extLst>
          </p:cNvPr>
          <p:cNvGraphicFramePr>
            <a:graphicFrameLocks noGrp="1"/>
          </p:cNvGraphicFramePr>
          <p:nvPr/>
        </p:nvGraphicFramePr>
        <p:xfrm>
          <a:off x="4893733" y="965225"/>
          <a:ext cx="1487482" cy="924437"/>
        </p:xfrm>
        <a:graphic>
          <a:graphicData uri="http://schemas.openxmlformats.org/drawingml/2006/table">
            <a:tbl>
              <a:tblPr firstRow="1" bandRow="1">
                <a:tableStyleId>{2D5ABB26-0587-4C30-8999-92F81FD0307C}</a:tableStyleId>
              </a:tblPr>
              <a:tblGrid>
                <a:gridCol w="744842">
                  <a:extLst>
                    <a:ext uri="{9D8B030D-6E8A-4147-A177-3AD203B41FA5}">
                      <a16:colId xmlns:a16="http://schemas.microsoft.com/office/drawing/2014/main" val="20000"/>
                    </a:ext>
                  </a:extLst>
                </a:gridCol>
                <a:gridCol w="742640">
                  <a:extLst>
                    <a:ext uri="{9D8B030D-6E8A-4147-A177-3AD203B41FA5}">
                      <a16:colId xmlns:a16="http://schemas.microsoft.com/office/drawing/2014/main" val="2401374816"/>
                    </a:ext>
                  </a:extLst>
                </a:gridCol>
              </a:tblGrid>
              <a:tr h="9244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8" name="TextBox 67">
            <a:extLst>
              <a:ext uri="{FF2B5EF4-FFF2-40B4-BE49-F238E27FC236}">
                <a16:creationId xmlns:a16="http://schemas.microsoft.com/office/drawing/2014/main" id="{2BA99744-C9CA-46FE-9427-7D08B73F88F9}"/>
              </a:ext>
            </a:extLst>
          </p:cNvPr>
          <p:cNvSpPr txBox="1">
            <a:spLocks noChangeArrowheads="1"/>
          </p:cNvSpPr>
          <p:nvPr/>
        </p:nvSpPr>
        <p:spPr bwMode="auto">
          <a:xfrm>
            <a:off x="5047353" y="1899660"/>
            <a:ext cx="42992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(12)</a:t>
            </a:r>
          </a:p>
        </p:txBody>
      </p:sp>
      <p:sp>
        <p:nvSpPr>
          <p:cNvPr id="59" name="TextBox 67">
            <a:extLst>
              <a:ext uri="{FF2B5EF4-FFF2-40B4-BE49-F238E27FC236}">
                <a16:creationId xmlns:a16="http://schemas.microsoft.com/office/drawing/2014/main" id="{50547E82-EC2D-458E-9B68-025F74F1F4E2}"/>
              </a:ext>
            </a:extLst>
          </p:cNvPr>
          <p:cNvSpPr txBox="1">
            <a:spLocks noChangeArrowheads="1"/>
          </p:cNvSpPr>
          <p:nvPr/>
        </p:nvSpPr>
        <p:spPr bwMode="auto">
          <a:xfrm>
            <a:off x="5525486" y="1904022"/>
            <a:ext cx="100219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dirty="0">
                <a:latin typeface="News Gothic Std"/>
              </a:rPr>
              <a:t>Electric screwdriver</a:t>
            </a:r>
          </a:p>
          <a:p>
            <a:r>
              <a:rPr lang="en-US" sz="800" dirty="0">
                <a:latin typeface="News Gothic Std"/>
              </a:rPr>
              <a:t>      (Phillips head)</a:t>
            </a:r>
            <a:endParaRPr lang="en-US" sz="800" dirty="0">
              <a:latin typeface="News Gothic Std"/>
              <a:cs typeface="News Gothic Std"/>
            </a:endParaRPr>
          </a:p>
        </p:txBody>
      </p:sp>
      <p:pic>
        <p:nvPicPr>
          <p:cNvPr id="60" name="Picture 59">
            <a:extLst>
              <a:ext uri="{FF2B5EF4-FFF2-40B4-BE49-F238E27FC236}">
                <a16:creationId xmlns:a16="http://schemas.microsoft.com/office/drawing/2014/main" id="{AB33E255-4BF9-4158-9FFA-839DE959CA08}"/>
              </a:ext>
            </a:extLst>
          </p:cNvPr>
          <p:cNvPicPr>
            <a:picLocks noChangeAspect="1"/>
          </p:cNvPicPr>
          <p:nvPr/>
        </p:nvPicPr>
        <p:blipFill>
          <a:blip r:embed="rId4"/>
          <a:stretch>
            <a:fillRect/>
          </a:stretch>
        </p:blipFill>
        <p:spPr>
          <a:xfrm rot="11682567">
            <a:off x="5078189" y="1142205"/>
            <a:ext cx="457200" cy="53219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2EB047A0-F6F1-4554-B507-CBA388BC7B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9950568">
            <a:off x="5535232" y="1036645"/>
            <a:ext cx="782268" cy="832822"/>
          </a:xfrm>
          <a:prstGeom prst="rect">
            <a:avLst/>
          </a:prstGeom>
        </p:spPr>
      </p:pic>
      <p:sp>
        <p:nvSpPr>
          <p:cNvPr id="62" name="TextBox 61">
            <a:extLst>
              <a:ext uri="{FF2B5EF4-FFF2-40B4-BE49-F238E27FC236}">
                <a16:creationId xmlns:a16="http://schemas.microsoft.com/office/drawing/2014/main" id="{6CFD39B2-03C3-4EC8-944E-40EDB36083E5}"/>
              </a:ext>
            </a:extLst>
          </p:cNvPr>
          <p:cNvSpPr txBox="1"/>
          <p:nvPr/>
        </p:nvSpPr>
        <p:spPr>
          <a:xfrm>
            <a:off x="372824" y="939073"/>
            <a:ext cx="4621330" cy="369332"/>
          </a:xfrm>
          <a:prstGeom prst="rect">
            <a:avLst/>
          </a:prstGeom>
          <a:noFill/>
        </p:spPr>
        <p:txBody>
          <a:bodyPr wrap="none" rtlCol="0">
            <a:spAutoFit/>
          </a:bodyPr>
          <a:lstStyle/>
          <a:p>
            <a:r>
              <a:rPr lang="en-US" sz="1800" b="1" dirty="0">
                <a:latin typeface="News Gothic Std"/>
                <a:cs typeface="News Gothic Std"/>
              </a:rPr>
              <a:t>Option 3 </a:t>
            </a:r>
            <a:r>
              <a:rPr lang="en-US" sz="1400" b="1" dirty="0">
                <a:latin typeface="News Gothic Std"/>
                <a:cs typeface="News Gothic Std"/>
              </a:rPr>
              <a:t>(Installation with </a:t>
            </a:r>
            <a:r>
              <a:rPr lang="en-US" altLang="zh-CN" sz="1400" b="1" dirty="0">
                <a:latin typeface="News Gothic Std"/>
                <a:cs typeface="News Gothic Std"/>
              </a:rPr>
              <a:t>3</a:t>
            </a:r>
            <a:r>
              <a:rPr lang="en-US" sz="1400" b="1" dirty="0">
                <a:latin typeface="News Gothic Std"/>
                <a:cs typeface="News Gothic Std"/>
              </a:rPr>
              <a:t> Base Cabinet(s)</a:t>
            </a:r>
            <a:r>
              <a:rPr lang="en-US" altLang="zh-CN" sz="1400" dirty="0">
                <a:latin typeface="News Gothic Std"/>
              </a:rPr>
              <a:t> </a:t>
            </a:r>
            <a:r>
              <a:rPr lang="en-US" altLang="zh-CN" sz="1400" b="1" dirty="0">
                <a:latin typeface="News Gothic Std"/>
              </a:rPr>
              <a:t>w/Drawers</a:t>
            </a:r>
            <a:r>
              <a:rPr lang="en-US" sz="1400" b="1" dirty="0">
                <a:latin typeface="News Gothic Std"/>
                <a:cs typeface="News Gothic Std"/>
              </a:rPr>
              <a:t>) </a:t>
            </a:r>
            <a:endParaRPr lang="en-US" sz="1800" b="1" dirty="0">
              <a:latin typeface="News Gothic Std"/>
              <a:cs typeface="News Gothic Std"/>
            </a:endParaRPr>
          </a:p>
        </p:txBody>
      </p:sp>
      <p:sp>
        <p:nvSpPr>
          <p:cNvPr id="63" name="TextBox 62">
            <a:extLst>
              <a:ext uri="{FF2B5EF4-FFF2-40B4-BE49-F238E27FC236}">
                <a16:creationId xmlns:a16="http://schemas.microsoft.com/office/drawing/2014/main" id="{0F7DC86A-EDFD-461E-9CE5-F96450D7D3AE}"/>
              </a:ext>
            </a:extLst>
          </p:cNvPr>
          <p:cNvSpPr txBox="1"/>
          <p:nvPr/>
        </p:nvSpPr>
        <p:spPr>
          <a:xfrm>
            <a:off x="393692" y="1256878"/>
            <a:ext cx="779765" cy="369332"/>
          </a:xfrm>
          <a:prstGeom prst="rect">
            <a:avLst/>
          </a:prstGeom>
          <a:noFill/>
        </p:spPr>
        <p:txBody>
          <a:bodyPr wrap="none" rtlCol="0">
            <a:spAutoFit/>
          </a:bodyPr>
          <a:lstStyle/>
          <a:p>
            <a:r>
              <a:rPr lang="en-US" sz="1800" b="1" dirty="0">
                <a:latin typeface="News Gothic Std"/>
                <a:cs typeface="News Gothic Std"/>
              </a:rPr>
              <a:t>Step 3</a:t>
            </a:r>
          </a:p>
        </p:txBody>
      </p:sp>
      <p:pic>
        <p:nvPicPr>
          <p:cNvPr id="9" name="Picture 8">
            <a:extLst>
              <a:ext uri="{FF2B5EF4-FFF2-40B4-BE49-F238E27FC236}">
                <a16:creationId xmlns:a16="http://schemas.microsoft.com/office/drawing/2014/main" id="{F8C31275-F5DC-4988-9A29-22DC2578476A}"/>
              </a:ext>
            </a:extLst>
          </p:cNvPr>
          <p:cNvPicPr>
            <a:picLocks noChangeAspect="1"/>
          </p:cNvPicPr>
          <p:nvPr/>
        </p:nvPicPr>
        <p:blipFill rotWithShape="1">
          <a:blip r:embed="rId6"/>
          <a:srcRect l="50894" t="20353" r="39288" b="59585"/>
          <a:stretch/>
        </p:blipFill>
        <p:spPr>
          <a:xfrm>
            <a:off x="427924" y="2928182"/>
            <a:ext cx="2788932" cy="2135544"/>
          </a:xfrm>
          <a:prstGeom prst="roundRect">
            <a:avLst/>
          </a:prstGeom>
          <a:ln w="19050">
            <a:solidFill>
              <a:srgbClr val="FB6E05"/>
            </a:solidFill>
          </a:ln>
        </p:spPr>
      </p:pic>
      <p:pic>
        <p:nvPicPr>
          <p:cNvPr id="13" name="Picture 12" descr="A picture containing drawing&#10;&#10;Description automatically generated">
            <a:extLst>
              <a:ext uri="{FF2B5EF4-FFF2-40B4-BE49-F238E27FC236}">
                <a16:creationId xmlns:a16="http://schemas.microsoft.com/office/drawing/2014/main" id="{61B4E364-48AC-4C67-8B8C-8824F3924063}"/>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9509434">
            <a:off x="1321467" y="3931951"/>
            <a:ext cx="827360" cy="880829"/>
          </a:xfrm>
          <a:prstGeom prst="rect">
            <a:avLst/>
          </a:prstGeom>
        </p:spPr>
      </p:pic>
      <p:cxnSp>
        <p:nvCxnSpPr>
          <p:cNvPr id="66" name="Straight Connector 65">
            <a:extLst>
              <a:ext uri="{FF2B5EF4-FFF2-40B4-BE49-F238E27FC236}">
                <a16:creationId xmlns:a16="http://schemas.microsoft.com/office/drawing/2014/main" id="{ACF06E9C-7981-4CEC-947D-9841CB2C4226}"/>
              </a:ext>
            </a:extLst>
          </p:cNvPr>
          <p:cNvCxnSpPr>
            <a:cxnSpLocks/>
          </p:cNvCxnSpPr>
          <p:nvPr/>
        </p:nvCxnSpPr>
        <p:spPr bwMode="auto">
          <a:xfrm flipH="1" flipV="1">
            <a:off x="2489200" y="5063726"/>
            <a:ext cx="152400" cy="650699"/>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Picture 2">
            <a:extLst>
              <a:ext uri="{FF2B5EF4-FFF2-40B4-BE49-F238E27FC236}">
                <a16:creationId xmlns:a16="http://schemas.microsoft.com/office/drawing/2014/main" id="{C623F009-8F5D-488F-BC82-14214085B51F}"/>
              </a:ext>
            </a:extLst>
          </p:cNvPr>
          <p:cNvPicPr>
            <a:picLocks noChangeAspect="1"/>
          </p:cNvPicPr>
          <p:nvPr/>
        </p:nvPicPr>
        <p:blipFill rotWithShape="1">
          <a:blip r:embed="rId7"/>
          <a:srcRect l="33123" t="15247" r="32772" b="17337"/>
          <a:stretch/>
        </p:blipFill>
        <p:spPr>
          <a:xfrm>
            <a:off x="2061374" y="5299599"/>
            <a:ext cx="3908614" cy="2895290"/>
          </a:xfrm>
          <a:prstGeom prst="rect">
            <a:avLst/>
          </a:prstGeom>
        </p:spPr>
      </p:pic>
      <p:grpSp>
        <p:nvGrpSpPr>
          <p:cNvPr id="46" name="Group 45">
            <a:extLst>
              <a:ext uri="{FF2B5EF4-FFF2-40B4-BE49-F238E27FC236}">
                <a16:creationId xmlns:a16="http://schemas.microsoft.com/office/drawing/2014/main" id="{DEF8FF1D-6338-4AD2-98CF-5D6674DF2126}"/>
              </a:ext>
            </a:extLst>
          </p:cNvPr>
          <p:cNvGrpSpPr/>
          <p:nvPr/>
        </p:nvGrpSpPr>
        <p:grpSpPr>
          <a:xfrm>
            <a:off x="1732404" y="3603762"/>
            <a:ext cx="292538" cy="304800"/>
            <a:chOff x="3790308" y="1628700"/>
            <a:chExt cx="292538" cy="304800"/>
          </a:xfrm>
        </p:grpSpPr>
        <p:cxnSp>
          <p:nvCxnSpPr>
            <p:cNvPr id="47" name="AutoShape 23">
              <a:extLst>
                <a:ext uri="{FF2B5EF4-FFF2-40B4-BE49-F238E27FC236}">
                  <a16:creationId xmlns:a16="http://schemas.microsoft.com/office/drawing/2014/main" id="{8827ED9D-92AE-4557-8862-3CBF8FEBEAB2}"/>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48" name="AutoShape 24">
              <a:extLst>
                <a:ext uri="{FF2B5EF4-FFF2-40B4-BE49-F238E27FC236}">
                  <a16:creationId xmlns:a16="http://schemas.microsoft.com/office/drawing/2014/main" id="{9D9B97AD-1235-486A-A1A0-B76B9C5128C0}"/>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49" name="Rectangle 25">
              <a:extLst>
                <a:ext uri="{FF2B5EF4-FFF2-40B4-BE49-F238E27FC236}">
                  <a16:creationId xmlns:a16="http://schemas.microsoft.com/office/drawing/2014/main" id="{7752A733-3EBD-4943-A4D8-AD9F54808DFF}"/>
                </a:ext>
              </a:extLst>
            </p:cNvPr>
            <p:cNvSpPr>
              <a:spLocks noChangeArrowheads="1"/>
            </p:cNvSpPr>
            <p:nvPr/>
          </p:nvSpPr>
          <p:spPr bwMode="auto">
            <a:xfrm>
              <a:off x="3790308" y="16287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cxnSp>
        <p:nvCxnSpPr>
          <p:cNvPr id="50" name="Straight Connector 49">
            <a:extLst>
              <a:ext uri="{FF2B5EF4-FFF2-40B4-BE49-F238E27FC236}">
                <a16:creationId xmlns:a16="http://schemas.microsoft.com/office/drawing/2014/main" id="{B07FD406-58DE-46A5-A12C-BD7D0781A637}"/>
              </a:ext>
            </a:extLst>
          </p:cNvPr>
          <p:cNvCxnSpPr>
            <a:cxnSpLocks/>
          </p:cNvCxnSpPr>
          <p:nvPr/>
        </p:nvCxnSpPr>
        <p:spPr bwMode="auto">
          <a:xfrm flipH="1" flipV="1">
            <a:off x="2052537" y="3728350"/>
            <a:ext cx="141715" cy="73078"/>
          </a:xfrm>
          <a:prstGeom prst="line">
            <a:avLst/>
          </a:prstGeom>
          <a:solidFill>
            <a:schemeClr val="accent1"/>
          </a:solidFill>
          <a:ln w="19050"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extBox 3">
            <a:extLst>
              <a:ext uri="{FF2B5EF4-FFF2-40B4-BE49-F238E27FC236}">
                <a16:creationId xmlns:a16="http://schemas.microsoft.com/office/drawing/2014/main" id="{1D45D2E2-7730-4D53-BFB5-A7CE60213AC7}"/>
              </a:ext>
            </a:extLst>
          </p:cNvPr>
          <p:cNvSpPr txBox="1"/>
          <p:nvPr/>
        </p:nvSpPr>
        <p:spPr>
          <a:xfrm>
            <a:off x="427924" y="1836021"/>
            <a:ext cx="3411752" cy="600164"/>
          </a:xfrm>
          <a:prstGeom prst="rect">
            <a:avLst/>
          </a:prstGeom>
          <a:noFill/>
        </p:spPr>
        <p:txBody>
          <a:bodyPr wrap="square" rtlCol="0">
            <a:spAutoFit/>
          </a:bodyPr>
          <a:lstStyle/>
          <a:p>
            <a:r>
              <a:rPr lang="en-US" sz="1100" b="0" i="0" u="none" strike="noStrike" baseline="0" dirty="0">
                <a:solidFill>
                  <a:srgbClr val="000000"/>
                </a:solidFill>
                <a:latin typeface="News Gothic Std" panose="020B0506020203020204"/>
              </a:rPr>
              <a:t>Insert WOOD SCREW (A) into each hole on base cabinet </a:t>
            </a:r>
            <a:r>
              <a:rPr lang="en-US" altLang="zh-CN" sz="1100" dirty="0">
                <a:latin typeface="News Gothic Std"/>
              </a:rPr>
              <a:t>w/Drawers</a:t>
            </a:r>
            <a:r>
              <a:rPr lang="en-US" sz="1100" b="0" i="0" u="none" strike="noStrike" baseline="0" dirty="0">
                <a:solidFill>
                  <a:srgbClr val="000000"/>
                </a:solidFill>
                <a:latin typeface="News Gothic Std" panose="020B0506020203020204"/>
              </a:rPr>
              <a:t> top and tighten them fully to wood top with an electric screwdriver (Phillips head).</a:t>
            </a:r>
            <a:endParaRPr lang="en-US" altLang="zh-CN" sz="1100" dirty="0">
              <a:latin typeface="News Gothic Std" panose="020B0506020203020204"/>
            </a:endParaRPr>
          </a:p>
        </p:txBody>
      </p:sp>
    </p:spTree>
    <p:extLst>
      <p:ext uri="{BB962C8B-B14F-4D97-AF65-F5344CB8AC3E}">
        <p14:creationId xmlns:p14="http://schemas.microsoft.com/office/powerpoint/2010/main" val="426483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49"/>
          <p:cNvGrpSpPr>
            <a:grpSpLocks/>
          </p:cNvGrpSpPr>
          <p:nvPr/>
        </p:nvGrpSpPr>
        <p:grpSpPr bwMode="auto">
          <a:xfrm>
            <a:off x="6017488" y="8499183"/>
            <a:ext cx="698500" cy="534988"/>
            <a:chOff x="1992" y="5399"/>
            <a:chExt cx="440" cy="337"/>
          </a:xfrm>
        </p:grpSpPr>
        <p:pic>
          <p:nvPicPr>
            <p:cNvPr id="58"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12725" y="8694774"/>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defRPr/>
            </a:pPr>
            <a:r>
              <a:rPr lang="en-US" sz="1000" b="1" dirty="0">
                <a:solidFill>
                  <a:srgbClr val="FB6E05"/>
                </a:solidFill>
                <a:latin typeface="News Gothic Std"/>
                <a:cs typeface="News Gothic Std"/>
              </a:rPr>
              <a:t>© 20</a:t>
            </a:r>
            <a:r>
              <a:rPr lang="en-US" altLang="zh-CN" sz="1000" b="1" dirty="0">
                <a:solidFill>
                  <a:srgbClr val="FB6E05"/>
                </a:solidFill>
                <a:latin typeface="News Gothic Std"/>
                <a:cs typeface="News Gothic Std"/>
              </a:rPr>
              <a:t>21</a:t>
            </a:r>
            <a:r>
              <a:rPr lang="en-US" sz="1000" b="1" dirty="0">
                <a:solidFill>
                  <a:srgbClr val="FB6E05"/>
                </a:solidFill>
                <a:latin typeface="News Gothic Std"/>
                <a:cs typeface="News Gothic Std"/>
              </a:rPr>
              <a:t> TRINITY - 800.985.5506</a:t>
            </a:r>
          </a:p>
        </p:txBody>
      </p:sp>
      <p:sp>
        <p:nvSpPr>
          <p:cNvPr id="63" name="Slide Number Placeholder 15"/>
          <p:cNvSpPr>
            <a:spLocks noGrp="1"/>
          </p:cNvSpPr>
          <p:nvPr>
            <p:ph type="sldNum" sz="quarter" idx="12"/>
          </p:nvPr>
        </p:nvSpPr>
        <p:spPr>
          <a:xfrm>
            <a:off x="5019977" y="8634003"/>
            <a:ext cx="1536700" cy="393170"/>
          </a:xfrm>
        </p:spPr>
        <p:txBody>
          <a:bodyPr/>
          <a:lstStyle/>
          <a:p>
            <a:pPr>
              <a:defRPr/>
            </a:pPr>
            <a:r>
              <a:rPr lang="en-US" dirty="0">
                <a:latin typeface="News Gothic Std"/>
              </a:rPr>
              <a:t>10</a:t>
            </a:r>
          </a:p>
        </p:txBody>
      </p:sp>
      <p:sp>
        <p:nvSpPr>
          <p:cNvPr id="70" name="Rectangle 57">
            <a:extLst>
              <a:ext uri="{FF2B5EF4-FFF2-40B4-BE49-F238E27FC236}">
                <a16:creationId xmlns:a16="http://schemas.microsoft.com/office/drawing/2014/main" id="{7DA28D45-0340-447C-80EF-899FBC26EBF6}"/>
              </a:ext>
            </a:extLst>
          </p:cNvPr>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71" name="Group 58">
            <a:extLst>
              <a:ext uri="{FF2B5EF4-FFF2-40B4-BE49-F238E27FC236}">
                <a16:creationId xmlns:a16="http://schemas.microsoft.com/office/drawing/2014/main" id="{FD72A098-0077-40B8-9450-794198A4D117}"/>
              </a:ext>
            </a:extLst>
          </p:cNvPr>
          <p:cNvGrpSpPr>
            <a:grpSpLocks/>
          </p:cNvGrpSpPr>
          <p:nvPr/>
        </p:nvGrpSpPr>
        <p:grpSpPr bwMode="auto">
          <a:xfrm>
            <a:off x="336550" y="496888"/>
            <a:ext cx="6140450" cy="304800"/>
            <a:chOff x="480" y="619"/>
            <a:chExt cx="3552" cy="192"/>
          </a:xfrm>
        </p:grpSpPr>
        <p:sp>
          <p:nvSpPr>
            <p:cNvPr id="72" name="Line 59">
              <a:extLst>
                <a:ext uri="{FF2B5EF4-FFF2-40B4-BE49-F238E27FC236}">
                  <a16:creationId xmlns:a16="http://schemas.microsoft.com/office/drawing/2014/main" id="{38C1FD27-D1CB-4DB1-8A2E-1A2831142CFF}"/>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73" name="Line 60">
              <a:extLst>
                <a:ext uri="{FF2B5EF4-FFF2-40B4-BE49-F238E27FC236}">
                  <a16:creationId xmlns:a16="http://schemas.microsoft.com/office/drawing/2014/main" id="{2645B614-7753-4948-9241-9FC4F1F45DAF}"/>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75" name="Arrow: Right 74">
            <a:extLst>
              <a:ext uri="{FF2B5EF4-FFF2-40B4-BE49-F238E27FC236}">
                <a16:creationId xmlns:a16="http://schemas.microsoft.com/office/drawing/2014/main" id="{213B524D-44D7-42AC-90C2-5231CF708314}"/>
              </a:ext>
            </a:extLst>
          </p:cNvPr>
          <p:cNvSpPr/>
          <p:nvPr/>
        </p:nvSpPr>
        <p:spPr bwMode="auto">
          <a:xfrm rot="20818782">
            <a:off x="526645" y="3945260"/>
            <a:ext cx="726623" cy="361177"/>
          </a:xfrm>
          <a:prstGeom prst="rightArrow">
            <a:avLst/>
          </a:prstGeom>
          <a:solidFill>
            <a:srgbClr val="FB6E05"/>
          </a:solidFill>
          <a:ln w="9525" cap="flat" cmpd="sng" algn="ctr">
            <a:solidFill>
              <a:srgbClr val="FB6E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6" name="TextBox 75">
            <a:extLst>
              <a:ext uri="{FF2B5EF4-FFF2-40B4-BE49-F238E27FC236}">
                <a16:creationId xmlns:a16="http://schemas.microsoft.com/office/drawing/2014/main" id="{B0FC0AE3-8309-43B3-AB05-E908F42E7AEE}"/>
              </a:ext>
            </a:extLst>
          </p:cNvPr>
          <p:cNvSpPr txBox="1"/>
          <p:nvPr/>
        </p:nvSpPr>
        <p:spPr>
          <a:xfrm>
            <a:off x="372646" y="1181102"/>
            <a:ext cx="779765" cy="369332"/>
          </a:xfrm>
          <a:prstGeom prst="rect">
            <a:avLst/>
          </a:prstGeom>
          <a:noFill/>
        </p:spPr>
        <p:txBody>
          <a:bodyPr wrap="none" rtlCol="0">
            <a:spAutoFit/>
          </a:bodyPr>
          <a:lstStyle/>
          <a:p>
            <a:r>
              <a:rPr lang="en-US" sz="1800" b="1" dirty="0">
                <a:latin typeface="News Gothic Std"/>
                <a:cs typeface="News Gothic Std"/>
              </a:rPr>
              <a:t>Step 4</a:t>
            </a:r>
          </a:p>
        </p:txBody>
      </p:sp>
      <p:sp>
        <p:nvSpPr>
          <p:cNvPr id="77" name="TextBox 76">
            <a:extLst>
              <a:ext uri="{FF2B5EF4-FFF2-40B4-BE49-F238E27FC236}">
                <a16:creationId xmlns:a16="http://schemas.microsoft.com/office/drawing/2014/main" id="{91C68C84-DA86-46C2-8A25-246263951964}"/>
              </a:ext>
            </a:extLst>
          </p:cNvPr>
          <p:cNvSpPr txBox="1"/>
          <p:nvPr/>
        </p:nvSpPr>
        <p:spPr>
          <a:xfrm>
            <a:off x="387524" y="1677784"/>
            <a:ext cx="5906175" cy="769441"/>
          </a:xfrm>
          <a:prstGeom prst="rect">
            <a:avLst/>
          </a:prstGeom>
          <a:noFill/>
        </p:spPr>
        <p:txBody>
          <a:bodyPr wrap="square" rtlCol="0">
            <a:spAutoFit/>
          </a:bodyPr>
          <a:lstStyle/>
          <a:p>
            <a:r>
              <a:rPr lang="en-US" sz="1100" b="1" i="0" u="none" strike="noStrike" baseline="0" dirty="0">
                <a:solidFill>
                  <a:srgbClr val="000000"/>
                </a:solidFill>
                <a:latin typeface="News Gothic Std" panose="020B0506020203020204"/>
              </a:rPr>
              <a:t>DRAWER REPLACEMENT : </a:t>
            </a:r>
            <a:r>
              <a:rPr lang="en-US" sz="1100" b="0" i="0" u="none" strike="noStrike" baseline="0" dirty="0">
                <a:solidFill>
                  <a:srgbClr val="000000"/>
                </a:solidFill>
                <a:latin typeface="News Gothic Std" panose="020B0506020203020204"/>
              </a:rPr>
              <a:t>To replace drawer, pull slides out completely.  Insert brackets on each side of Drawer Slides into corresponding slots on </a:t>
            </a:r>
            <a:r>
              <a:rPr lang="en-US" sz="1100" dirty="0">
                <a:solidFill>
                  <a:srgbClr val="000000"/>
                </a:solidFill>
                <a:latin typeface="News Gothic Std" panose="020B0506020203020204"/>
              </a:rPr>
              <a:t>C</a:t>
            </a:r>
            <a:r>
              <a:rPr lang="en-US" altLang="zh-CN" sz="1100" b="0" i="0" u="none" strike="noStrike" baseline="0" dirty="0">
                <a:solidFill>
                  <a:srgbClr val="000000"/>
                </a:solidFill>
                <a:latin typeface="News Gothic Std" panose="020B0506020203020204"/>
              </a:rPr>
              <a:t>abinet</a:t>
            </a:r>
            <a:r>
              <a:rPr lang="en-US" sz="1100" b="0" i="0" u="none" strike="noStrike" baseline="0" dirty="0">
                <a:solidFill>
                  <a:srgbClr val="000000"/>
                </a:solidFill>
                <a:latin typeface="News Gothic Std" panose="020B0506020203020204"/>
              </a:rPr>
              <a:t> Slides, making sure they are properly positioned.  Once brackets are inserted into slots, completely close drawer to set all slides in their proper positions.</a:t>
            </a:r>
            <a:endParaRPr lang="en-US" sz="1100" dirty="0">
              <a:latin typeface="News Gothic Std" panose="020B0506020203020204"/>
              <a:cs typeface="News Gothic Std"/>
            </a:endParaRPr>
          </a:p>
        </p:txBody>
      </p:sp>
      <p:sp>
        <p:nvSpPr>
          <p:cNvPr id="3" name="TextBox 2">
            <a:extLst>
              <a:ext uri="{FF2B5EF4-FFF2-40B4-BE49-F238E27FC236}">
                <a16:creationId xmlns:a16="http://schemas.microsoft.com/office/drawing/2014/main" id="{3F4D87AE-3CC2-4D67-BD56-E4ADC1188668}"/>
              </a:ext>
            </a:extLst>
          </p:cNvPr>
          <p:cNvSpPr txBox="1"/>
          <p:nvPr/>
        </p:nvSpPr>
        <p:spPr>
          <a:xfrm>
            <a:off x="372824" y="939073"/>
            <a:ext cx="4621330" cy="369332"/>
          </a:xfrm>
          <a:prstGeom prst="rect">
            <a:avLst/>
          </a:prstGeom>
          <a:noFill/>
        </p:spPr>
        <p:txBody>
          <a:bodyPr wrap="none" rtlCol="0">
            <a:spAutoFit/>
          </a:bodyPr>
          <a:lstStyle/>
          <a:p>
            <a:r>
              <a:rPr lang="en-US" sz="1800" b="1" dirty="0">
                <a:latin typeface="News Gothic Std"/>
                <a:cs typeface="News Gothic Std"/>
              </a:rPr>
              <a:t>Option 3 </a:t>
            </a:r>
            <a:r>
              <a:rPr lang="en-US" sz="1400" b="1" dirty="0">
                <a:latin typeface="News Gothic Std"/>
                <a:cs typeface="News Gothic Std"/>
              </a:rPr>
              <a:t>(Installation with 3 </a:t>
            </a:r>
            <a:r>
              <a:rPr lang="en-US" sz="1400" b="1" dirty="0">
                <a:latin typeface="News Gothic Std"/>
              </a:rPr>
              <a:t>Base Cabinet(s) </a:t>
            </a:r>
            <a:r>
              <a:rPr lang="en-US" altLang="zh-CN" sz="1400" b="1" dirty="0">
                <a:latin typeface="News Gothic Std"/>
              </a:rPr>
              <a:t>w/Drawers</a:t>
            </a:r>
            <a:r>
              <a:rPr lang="en-US" sz="1400" b="1" dirty="0">
                <a:latin typeface="News Gothic Std"/>
                <a:cs typeface="News Gothic Std"/>
              </a:rPr>
              <a:t>) </a:t>
            </a:r>
            <a:endParaRPr lang="en-US" sz="1800" b="1" dirty="0">
              <a:latin typeface="News Gothic Std"/>
              <a:cs typeface="News Gothic Std"/>
            </a:endParaRPr>
          </a:p>
        </p:txBody>
      </p:sp>
      <p:pic>
        <p:nvPicPr>
          <p:cNvPr id="2" name="Picture 1">
            <a:extLst>
              <a:ext uri="{FF2B5EF4-FFF2-40B4-BE49-F238E27FC236}">
                <a16:creationId xmlns:a16="http://schemas.microsoft.com/office/drawing/2014/main" id="{C1D24A28-5AD3-4412-A416-2BA91463BCAB}"/>
              </a:ext>
            </a:extLst>
          </p:cNvPr>
          <p:cNvPicPr>
            <a:picLocks noChangeAspect="1"/>
          </p:cNvPicPr>
          <p:nvPr/>
        </p:nvPicPr>
        <p:blipFill rotWithShape="1">
          <a:blip r:embed="rId4"/>
          <a:srcRect l="39684" t="23943" r="25686" b="9838"/>
          <a:stretch/>
        </p:blipFill>
        <p:spPr>
          <a:xfrm>
            <a:off x="238988" y="3205740"/>
            <a:ext cx="6140450" cy="4400108"/>
          </a:xfrm>
          <a:prstGeom prst="rect">
            <a:avLst/>
          </a:prstGeom>
        </p:spPr>
      </p:pic>
    </p:spTree>
    <p:extLst>
      <p:ext uri="{BB962C8B-B14F-4D97-AF65-F5344CB8AC3E}">
        <p14:creationId xmlns:p14="http://schemas.microsoft.com/office/powerpoint/2010/main" val="3573914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ChangeArrowheads="1"/>
          </p:cNvSpPr>
          <p:nvPr/>
        </p:nvSpPr>
        <p:spPr bwMode="auto">
          <a:xfrm>
            <a:off x="304800" y="476250"/>
            <a:ext cx="5901890" cy="366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latin typeface="News Gothic Std"/>
              </a:rPr>
              <a:t>SERVICE PARTS LIST</a:t>
            </a:r>
            <a:endParaRPr lang="en-US" altLang="en-US" sz="1800" b="1" dirty="0">
              <a:highlight>
                <a:srgbClr val="FFFF00"/>
              </a:highlight>
              <a:latin typeface="News Gothic Std"/>
            </a:endParaRPr>
          </a:p>
        </p:txBody>
      </p:sp>
      <p:grpSp>
        <p:nvGrpSpPr>
          <p:cNvPr id="25" name="Group 4"/>
          <p:cNvGrpSpPr>
            <a:grpSpLocks/>
          </p:cNvGrpSpPr>
          <p:nvPr/>
        </p:nvGrpSpPr>
        <p:grpSpPr bwMode="auto">
          <a:xfrm>
            <a:off x="336550" y="496888"/>
            <a:ext cx="6140450" cy="304800"/>
            <a:chOff x="480" y="619"/>
            <a:chExt cx="3552" cy="192"/>
          </a:xfrm>
        </p:grpSpPr>
        <p:sp>
          <p:nvSpPr>
            <p:cNvPr id="26" name="Line 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sp>
          <p:nvSpPr>
            <p:cNvPr id="27" name="Line 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grpSp>
      <p:sp>
        <p:nvSpPr>
          <p:cNvPr id="81" name="Rectangle 4"/>
          <p:cNvSpPr>
            <a:spLocks noChangeArrowheads="1"/>
          </p:cNvSpPr>
          <p:nvPr/>
        </p:nvSpPr>
        <p:spPr bwMode="auto">
          <a:xfrm>
            <a:off x="304800" y="1033614"/>
            <a:ext cx="561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latin typeface="News Gothic Std"/>
                <a:ea typeface="SimSun" panose="02010600030101010101" pitchFamily="2" charset="-122"/>
              </a:rPr>
              <a:t>TRINITY Customer Service provides the following replacement parts:</a:t>
            </a:r>
          </a:p>
        </p:txBody>
      </p:sp>
      <p:grpSp>
        <p:nvGrpSpPr>
          <p:cNvPr id="184" name="Group 39"/>
          <p:cNvGrpSpPr>
            <a:grpSpLocks/>
          </p:cNvGrpSpPr>
          <p:nvPr/>
        </p:nvGrpSpPr>
        <p:grpSpPr bwMode="auto">
          <a:xfrm>
            <a:off x="251712" y="8489420"/>
            <a:ext cx="698500" cy="534988"/>
            <a:chOff x="1992" y="5399"/>
            <a:chExt cx="440" cy="337"/>
          </a:xfrm>
        </p:grpSpPr>
        <p:pic>
          <p:nvPicPr>
            <p:cNvPr id="185"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2021 TRINITY - 800.985.5506</a:t>
            </a:r>
          </a:p>
        </p:txBody>
      </p:sp>
      <p:sp>
        <p:nvSpPr>
          <p:cNvPr id="193" name="Slide Number Placeholder 2"/>
          <p:cNvSpPr>
            <a:spLocks noGrp="1"/>
          </p:cNvSpPr>
          <p:nvPr>
            <p:ph type="sldNum" sz="quarter" idx="12"/>
          </p:nvPr>
        </p:nvSpPr>
        <p:spPr>
          <a:xfrm>
            <a:off x="-727406" y="8631238"/>
            <a:ext cx="1536700" cy="393170"/>
          </a:xfrm>
        </p:spPr>
        <p:txBody>
          <a:bodyPr/>
          <a:lstStyle/>
          <a:p>
            <a:pPr>
              <a:defRPr/>
            </a:pPr>
            <a:r>
              <a:rPr lang="en-US" dirty="0">
                <a:latin typeface="News Gothic Std"/>
              </a:rPr>
              <a:t>11</a:t>
            </a:r>
          </a:p>
        </p:txBody>
      </p:sp>
      <p:graphicFrame>
        <p:nvGraphicFramePr>
          <p:cNvPr id="368" name="Table 367">
            <a:extLst>
              <a:ext uri="{FF2B5EF4-FFF2-40B4-BE49-F238E27FC236}">
                <a16:creationId xmlns:a16="http://schemas.microsoft.com/office/drawing/2014/main" id="{CC536B2B-4910-439C-8EBB-E2F106226F0E}"/>
              </a:ext>
            </a:extLst>
          </p:cNvPr>
          <p:cNvGraphicFramePr>
            <a:graphicFrameLocks noGrp="1"/>
          </p:cNvGraphicFramePr>
          <p:nvPr/>
        </p:nvGraphicFramePr>
        <p:xfrm>
          <a:off x="1331192" y="1570405"/>
          <a:ext cx="3849106" cy="565453"/>
        </p:xfrm>
        <a:graphic>
          <a:graphicData uri="http://schemas.openxmlformats.org/drawingml/2006/table">
            <a:tbl>
              <a:tblPr firstRow="1" bandRow="1">
                <a:tableStyleId>{0505E3EF-67EA-436B-97B2-0124C06EBD24}</a:tableStyleId>
              </a:tblPr>
              <a:tblGrid>
                <a:gridCol w="412242">
                  <a:extLst>
                    <a:ext uri="{9D8B030D-6E8A-4147-A177-3AD203B41FA5}">
                      <a16:colId xmlns:a16="http://schemas.microsoft.com/office/drawing/2014/main" val="20000"/>
                    </a:ext>
                  </a:extLst>
                </a:gridCol>
                <a:gridCol w="1458443">
                  <a:extLst>
                    <a:ext uri="{9D8B030D-6E8A-4147-A177-3AD203B41FA5}">
                      <a16:colId xmlns:a16="http://schemas.microsoft.com/office/drawing/2014/main" val="20001"/>
                    </a:ext>
                  </a:extLst>
                </a:gridCol>
                <a:gridCol w="1978421">
                  <a:extLst>
                    <a:ext uri="{9D8B030D-6E8A-4147-A177-3AD203B41FA5}">
                      <a16:colId xmlns:a16="http://schemas.microsoft.com/office/drawing/2014/main" val="20002"/>
                    </a:ext>
                  </a:extLst>
                </a:gridCol>
              </a:tblGrid>
              <a:tr h="321613">
                <a:tc>
                  <a:txBody>
                    <a:bodyPr/>
                    <a:lstStyle/>
                    <a:p>
                      <a:pPr algn="l"/>
                      <a:endParaRPr lang="en-US" sz="1000" dirty="0">
                        <a:latin typeface="News Gothic Std" charset="0"/>
                        <a:ea typeface="News Gothic Std" charset="0"/>
                        <a:cs typeface="News Gothic St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dirty="0">
                          <a:latin typeface="News Gothic Std" charset="0"/>
                          <a:ea typeface="News Gothic Std" charset="0"/>
                          <a:cs typeface="News Gothic Std" charset="0"/>
                        </a:rPr>
                        <a:t>Part Number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dirty="0">
                          <a:latin typeface="News Gothic Std" charset="0"/>
                          <a:ea typeface="News Gothic Std" charset="0"/>
                          <a:cs typeface="News Gothic Std" charset="0"/>
                        </a:rPr>
                        <a:t>Description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919">
                <a:tc>
                  <a:txBody>
                    <a:bodyPr/>
                    <a:lstStyle/>
                    <a:p>
                      <a:pPr algn="l"/>
                      <a:r>
                        <a:rPr lang="en-US" altLang="zh-CN" sz="1000" dirty="0">
                          <a:latin typeface="News Gothic Std" charset="0"/>
                          <a:ea typeface="News Gothic Std" charset="0"/>
                          <a:cs typeface="News Gothic Std" charset="0"/>
                        </a:rPr>
                        <a:t>1</a:t>
                      </a:r>
                      <a:r>
                        <a:rPr lang="en-US" sz="1000" dirty="0">
                          <a:latin typeface="News Gothic Std" charset="0"/>
                          <a:ea typeface="News Gothic Std" charset="0"/>
                          <a:cs typeface="News Gothic Std"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kern="1200" dirty="0">
                          <a:solidFill>
                            <a:schemeClr val="dk1"/>
                          </a:solidFill>
                          <a:latin typeface="News Gothic Std" charset="0"/>
                          <a:ea typeface="+mn-ea"/>
                          <a:cs typeface="+mn-cs"/>
                        </a:rPr>
                        <a:t>PBK-02-011-0020</a:t>
                      </a:r>
                      <a:endParaRPr lang="en-US" sz="1000" kern="1200" dirty="0">
                        <a:solidFill>
                          <a:schemeClr val="dk1"/>
                        </a:solidFill>
                        <a:latin typeface="News Gothic Std" charset="0"/>
                        <a:ea typeface="News Gothic Std" charset="0"/>
                        <a:cs typeface="News Gothic St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dirty="0">
                          <a:latin typeface="News Gothic Std" charset="0"/>
                          <a:ea typeface="News Gothic Std" charset="0"/>
                          <a:cs typeface="News Gothic Std" charset="0"/>
                        </a:rPr>
                        <a:t>Wood Top Mounting Hardware Kit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280105"/>
                  </a:ext>
                </a:extLst>
              </a:tr>
            </a:tbl>
          </a:graphicData>
        </a:graphic>
      </p:graphicFrame>
      <p:grpSp>
        <p:nvGrpSpPr>
          <p:cNvPr id="35" name="Group 34">
            <a:extLst>
              <a:ext uri="{FF2B5EF4-FFF2-40B4-BE49-F238E27FC236}">
                <a16:creationId xmlns:a16="http://schemas.microsoft.com/office/drawing/2014/main" id="{16C6920D-768C-4AEB-A6E8-8B17FA8E44A1}"/>
              </a:ext>
            </a:extLst>
          </p:cNvPr>
          <p:cNvGrpSpPr/>
          <p:nvPr/>
        </p:nvGrpSpPr>
        <p:grpSpPr>
          <a:xfrm>
            <a:off x="4572678" y="3066629"/>
            <a:ext cx="282575" cy="304800"/>
            <a:chOff x="3803446" y="1631044"/>
            <a:chExt cx="282575" cy="304800"/>
          </a:xfrm>
        </p:grpSpPr>
        <p:cxnSp>
          <p:nvCxnSpPr>
            <p:cNvPr id="36" name="AutoShape 23">
              <a:extLst>
                <a:ext uri="{FF2B5EF4-FFF2-40B4-BE49-F238E27FC236}">
                  <a16:creationId xmlns:a16="http://schemas.microsoft.com/office/drawing/2014/main" id="{B8EC8A4C-560F-4E52-A896-9AD553F11DCA}"/>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37" name="AutoShape 24">
              <a:extLst>
                <a:ext uri="{FF2B5EF4-FFF2-40B4-BE49-F238E27FC236}">
                  <a16:creationId xmlns:a16="http://schemas.microsoft.com/office/drawing/2014/main" id="{9CB95364-6DF4-46A3-B046-2CED30CAE64E}"/>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38" name="Rectangle 25">
              <a:extLst>
                <a:ext uri="{FF2B5EF4-FFF2-40B4-BE49-F238E27FC236}">
                  <a16:creationId xmlns:a16="http://schemas.microsoft.com/office/drawing/2014/main" id="{29D25F8C-0384-4A98-8948-44DAA5DD84FF}"/>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1</a:t>
              </a:r>
            </a:p>
          </p:txBody>
        </p:sp>
      </p:grpSp>
      <p:cxnSp>
        <p:nvCxnSpPr>
          <p:cNvPr id="34" name="Straight Connector 33">
            <a:extLst>
              <a:ext uri="{FF2B5EF4-FFF2-40B4-BE49-F238E27FC236}">
                <a16:creationId xmlns:a16="http://schemas.microsoft.com/office/drawing/2014/main" id="{539AA2BD-A4E7-4563-8A8A-E239FB92D801}"/>
              </a:ext>
            </a:extLst>
          </p:cNvPr>
          <p:cNvCxnSpPr>
            <a:cxnSpLocks/>
          </p:cNvCxnSpPr>
          <p:nvPr/>
        </p:nvCxnSpPr>
        <p:spPr bwMode="auto">
          <a:xfrm flipV="1">
            <a:off x="3650871" y="3299794"/>
            <a:ext cx="844348" cy="35840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Rectangle 6">
            <a:extLst>
              <a:ext uri="{FF2B5EF4-FFF2-40B4-BE49-F238E27FC236}">
                <a16:creationId xmlns:a16="http://schemas.microsoft.com/office/drawing/2014/main" id="{2AABB19A-10C2-4736-AD14-956DB498827D}"/>
              </a:ext>
            </a:extLst>
          </p:cNvPr>
          <p:cNvSpPr/>
          <p:nvPr/>
        </p:nvSpPr>
        <p:spPr bwMode="auto">
          <a:xfrm>
            <a:off x="2839400" y="3498871"/>
            <a:ext cx="633025" cy="4904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10" name="Group 9">
            <a:extLst>
              <a:ext uri="{FF2B5EF4-FFF2-40B4-BE49-F238E27FC236}">
                <a16:creationId xmlns:a16="http://schemas.microsoft.com/office/drawing/2014/main" id="{D3CC43EE-2578-4D4C-A5A8-258C480F068B}"/>
              </a:ext>
            </a:extLst>
          </p:cNvPr>
          <p:cNvGrpSpPr/>
          <p:nvPr/>
        </p:nvGrpSpPr>
        <p:grpSpPr>
          <a:xfrm>
            <a:off x="2120691" y="2688052"/>
            <a:ext cx="1737360" cy="2981707"/>
            <a:chOff x="2649859" y="2738852"/>
            <a:chExt cx="1737360" cy="2981707"/>
          </a:xfrm>
        </p:grpSpPr>
        <p:grpSp>
          <p:nvGrpSpPr>
            <p:cNvPr id="3" name="Group 2">
              <a:extLst>
                <a:ext uri="{FF2B5EF4-FFF2-40B4-BE49-F238E27FC236}">
                  <a16:creationId xmlns:a16="http://schemas.microsoft.com/office/drawing/2014/main" id="{CF8A3139-EBCF-4AE3-A494-5C063B82A5E9}"/>
                </a:ext>
              </a:extLst>
            </p:cNvPr>
            <p:cNvGrpSpPr/>
            <p:nvPr/>
          </p:nvGrpSpPr>
          <p:grpSpPr>
            <a:xfrm>
              <a:off x="2649859" y="2738852"/>
              <a:ext cx="1737360" cy="2981707"/>
              <a:chOff x="1841336" y="3599567"/>
              <a:chExt cx="1737360" cy="2981707"/>
            </a:xfrm>
          </p:grpSpPr>
          <p:pic>
            <p:nvPicPr>
              <p:cNvPr id="32" name="Picture 31">
                <a:extLst>
                  <a:ext uri="{FF2B5EF4-FFF2-40B4-BE49-F238E27FC236}">
                    <a16:creationId xmlns:a16="http://schemas.microsoft.com/office/drawing/2014/main" id="{2F2A0AFE-B934-493D-B497-10556BABB4E2}"/>
                  </a:ext>
                </a:extLst>
              </p:cNvPr>
              <p:cNvPicPr>
                <a:picLocks noChangeAspect="1"/>
              </p:cNvPicPr>
              <p:nvPr/>
            </p:nvPicPr>
            <p:blipFill>
              <a:blip r:embed="rId4"/>
              <a:stretch>
                <a:fillRect/>
              </a:stretch>
            </p:blipFill>
            <p:spPr>
              <a:xfrm rot="21415717">
                <a:off x="1841336" y="3644169"/>
                <a:ext cx="1737360" cy="2704462"/>
              </a:xfrm>
              <a:prstGeom prst="rect">
                <a:avLst/>
              </a:prstGeom>
            </p:spPr>
          </p:pic>
          <p:sp>
            <p:nvSpPr>
              <p:cNvPr id="2" name="Rectangle: Rounded Corners 1">
                <a:extLst>
                  <a:ext uri="{FF2B5EF4-FFF2-40B4-BE49-F238E27FC236}">
                    <a16:creationId xmlns:a16="http://schemas.microsoft.com/office/drawing/2014/main" id="{764397F4-7650-4A68-A97F-78522BDFAB68}"/>
                  </a:ext>
                </a:extLst>
              </p:cNvPr>
              <p:cNvSpPr/>
              <p:nvPr/>
            </p:nvSpPr>
            <p:spPr bwMode="auto">
              <a:xfrm>
                <a:off x="1950561" y="3599567"/>
                <a:ext cx="1370155" cy="2981707"/>
              </a:xfrm>
              <a:prstGeom prst="roundRect">
                <a:avLst/>
              </a:prstGeom>
              <a:noFill/>
              <a:ln w="9525" cap="flat" cmpd="sng" algn="ctr">
                <a:solidFill>
                  <a:schemeClr val="dk1"/>
                </a:solidFill>
                <a:prstDash val="solid"/>
                <a:round/>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TextBox 5">
                <a:extLst>
                  <a:ext uri="{FF2B5EF4-FFF2-40B4-BE49-F238E27FC236}">
                    <a16:creationId xmlns:a16="http://schemas.microsoft.com/office/drawing/2014/main" id="{E70D8C35-6326-4D85-ACFC-7FB4716F64CA}"/>
                  </a:ext>
                </a:extLst>
              </p:cNvPr>
              <p:cNvSpPr txBox="1"/>
              <p:nvPr/>
            </p:nvSpPr>
            <p:spPr>
              <a:xfrm>
                <a:off x="2876558" y="4900833"/>
                <a:ext cx="574554" cy="276999"/>
              </a:xfrm>
              <a:prstGeom prst="rect">
                <a:avLst/>
              </a:prstGeom>
              <a:noFill/>
            </p:spPr>
            <p:txBody>
              <a:bodyPr wrap="square" rtlCol="0">
                <a:spAutoFit/>
              </a:bodyPr>
              <a:lstStyle/>
              <a:p>
                <a:r>
                  <a:rPr lang="en-US" sz="1200" dirty="0">
                    <a:latin typeface="News Gothic Std" panose="020B0506020203020204"/>
                  </a:rPr>
                  <a:t>(x2)</a:t>
                </a:r>
              </a:p>
            </p:txBody>
          </p:sp>
          <p:sp>
            <p:nvSpPr>
              <p:cNvPr id="42" name="TextBox 41">
                <a:extLst>
                  <a:ext uri="{FF2B5EF4-FFF2-40B4-BE49-F238E27FC236}">
                    <a16:creationId xmlns:a16="http://schemas.microsoft.com/office/drawing/2014/main" id="{810C1C78-9EB7-4E10-AD2F-1AE4B0D58263}"/>
                  </a:ext>
                </a:extLst>
              </p:cNvPr>
              <p:cNvSpPr txBox="1"/>
              <p:nvPr/>
            </p:nvSpPr>
            <p:spPr>
              <a:xfrm>
                <a:off x="2876558" y="4077140"/>
                <a:ext cx="574554" cy="276999"/>
              </a:xfrm>
              <a:prstGeom prst="rect">
                <a:avLst/>
              </a:prstGeom>
              <a:noFill/>
            </p:spPr>
            <p:txBody>
              <a:bodyPr wrap="square" rtlCol="0">
                <a:spAutoFit/>
              </a:bodyPr>
              <a:lstStyle/>
              <a:p>
                <a:r>
                  <a:rPr lang="en-US" sz="1200" dirty="0">
                    <a:latin typeface="News Gothic Std" panose="020B0506020203020204"/>
                  </a:rPr>
                  <a:t>(x8)</a:t>
                </a:r>
              </a:p>
            </p:txBody>
          </p:sp>
          <p:sp>
            <p:nvSpPr>
              <p:cNvPr id="43" name="TextBox 42">
                <a:extLst>
                  <a:ext uri="{FF2B5EF4-FFF2-40B4-BE49-F238E27FC236}">
                    <a16:creationId xmlns:a16="http://schemas.microsoft.com/office/drawing/2014/main" id="{16D20C2F-F693-45B3-8133-83FF35FD9EC8}"/>
                  </a:ext>
                </a:extLst>
              </p:cNvPr>
              <p:cNvSpPr txBox="1"/>
              <p:nvPr/>
            </p:nvSpPr>
            <p:spPr>
              <a:xfrm>
                <a:off x="2876558" y="5508948"/>
                <a:ext cx="574554" cy="276999"/>
              </a:xfrm>
              <a:prstGeom prst="rect">
                <a:avLst/>
              </a:prstGeom>
              <a:noFill/>
            </p:spPr>
            <p:txBody>
              <a:bodyPr wrap="square" rtlCol="0">
                <a:spAutoFit/>
              </a:bodyPr>
              <a:lstStyle/>
              <a:p>
                <a:r>
                  <a:rPr lang="en-US" sz="1200" dirty="0">
                    <a:latin typeface="News Gothic Std" panose="020B0506020203020204"/>
                  </a:rPr>
                  <a:t>(x4)</a:t>
                </a:r>
              </a:p>
            </p:txBody>
          </p:sp>
          <p:sp>
            <p:nvSpPr>
              <p:cNvPr id="44" name="TextBox 43">
                <a:extLst>
                  <a:ext uri="{FF2B5EF4-FFF2-40B4-BE49-F238E27FC236}">
                    <a16:creationId xmlns:a16="http://schemas.microsoft.com/office/drawing/2014/main" id="{650932D5-47B8-439D-B8F2-5E4572BEE4E7}"/>
                  </a:ext>
                </a:extLst>
              </p:cNvPr>
              <p:cNvSpPr txBox="1"/>
              <p:nvPr/>
            </p:nvSpPr>
            <p:spPr>
              <a:xfrm>
                <a:off x="2878396" y="6107196"/>
                <a:ext cx="574554" cy="276999"/>
              </a:xfrm>
              <a:prstGeom prst="rect">
                <a:avLst/>
              </a:prstGeom>
              <a:noFill/>
            </p:spPr>
            <p:txBody>
              <a:bodyPr wrap="square" rtlCol="0">
                <a:spAutoFit/>
              </a:bodyPr>
              <a:lstStyle/>
              <a:p>
                <a:r>
                  <a:rPr lang="en-US" sz="1200" dirty="0">
                    <a:latin typeface="News Gothic Std" panose="020B0506020203020204"/>
                  </a:rPr>
                  <a:t>(x4)</a:t>
                </a:r>
              </a:p>
            </p:txBody>
          </p:sp>
        </p:grpSp>
        <p:sp>
          <p:nvSpPr>
            <p:cNvPr id="5" name="Rectangle 4">
              <a:extLst>
                <a:ext uri="{FF2B5EF4-FFF2-40B4-BE49-F238E27FC236}">
                  <a16:creationId xmlns:a16="http://schemas.microsoft.com/office/drawing/2014/main" id="{4AEF72C9-5573-4415-9F3E-59DE71028CCA}"/>
                </a:ext>
              </a:extLst>
            </p:cNvPr>
            <p:cNvSpPr/>
            <p:nvPr/>
          </p:nvSpPr>
          <p:spPr bwMode="auto">
            <a:xfrm>
              <a:off x="2853267" y="3598333"/>
              <a:ext cx="633025" cy="8388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8" name="Rectangle 7">
              <a:extLst>
                <a:ext uri="{FF2B5EF4-FFF2-40B4-BE49-F238E27FC236}">
                  <a16:creationId xmlns:a16="http://schemas.microsoft.com/office/drawing/2014/main" id="{39EB36C2-5755-4448-8BC2-1B704861A5F6}"/>
                </a:ext>
              </a:extLst>
            </p:cNvPr>
            <p:cNvSpPr/>
            <p:nvPr/>
          </p:nvSpPr>
          <p:spPr bwMode="auto">
            <a:xfrm>
              <a:off x="3077456" y="3725773"/>
              <a:ext cx="633025" cy="4904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Rectangle 8">
              <a:extLst>
                <a:ext uri="{FF2B5EF4-FFF2-40B4-BE49-F238E27FC236}">
                  <a16:creationId xmlns:a16="http://schemas.microsoft.com/office/drawing/2014/main" id="{1FF6C236-4457-4EC3-B8E4-9D22D559174F}"/>
                </a:ext>
              </a:extLst>
            </p:cNvPr>
            <p:cNvSpPr/>
            <p:nvPr/>
          </p:nvSpPr>
          <p:spPr bwMode="auto">
            <a:xfrm>
              <a:off x="3350209" y="3602312"/>
              <a:ext cx="633025" cy="4904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pic>
        <p:nvPicPr>
          <p:cNvPr id="11" name="Picture 10">
            <a:extLst>
              <a:ext uri="{FF2B5EF4-FFF2-40B4-BE49-F238E27FC236}">
                <a16:creationId xmlns:a16="http://schemas.microsoft.com/office/drawing/2014/main" id="{6D08321E-E33C-43A5-8E7D-DE159EA11C26}"/>
              </a:ext>
            </a:extLst>
          </p:cNvPr>
          <p:cNvPicPr>
            <a:picLocks noChangeAspect="1"/>
          </p:cNvPicPr>
          <p:nvPr/>
        </p:nvPicPr>
        <p:blipFill rotWithShape="1">
          <a:blip r:embed="rId5"/>
          <a:srcRect l="16717" t="17781" r="74273" b="49447"/>
          <a:stretch/>
        </p:blipFill>
        <p:spPr>
          <a:xfrm>
            <a:off x="2461386" y="3422363"/>
            <a:ext cx="744209" cy="1014445"/>
          </a:xfrm>
          <a:prstGeom prst="rect">
            <a:avLst/>
          </a:prstGeom>
        </p:spPr>
      </p:pic>
    </p:spTree>
    <p:extLst>
      <p:ext uri="{BB962C8B-B14F-4D97-AF65-F5344CB8AC3E}">
        <p14:creationId xmlns:p14="http://schemas.microsoft.com/office/powerpoint/2010/main" val="365260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1637325"/>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13" name="Rectangle 35"/>
          <p:cNvSpPr>
            <a:spLocks noChangeArrowheads="1"/>
          </p:cNvSpPr>
          <p:nvPr/>
        </p:nvSpPr>
        <p:spPr bwMode="auto">
          <a:xfrm>
            <a:off x="304800" y="476250"/>
            <a:ext cx="1275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WARNINGS</a:t>
            </a:r>
          </a:p>
        </p:txBody>
      </p:sp>
      <p:grpSp>
        <p:nvGrpSpPr>
          <p:cNvPr id="14" name="Group 36"/>
          <p:cNvGrpSpPr>
            <a:grpSpLocks/>
          </p:cNvGrpSpPr>
          <p:nvPr/>
        </p:nvGrpSpPr>
        <p:grpSpPr bwMode="auto">
          <a:xfrm>
            <a:off x="336550" y="496888"/>
            <a:ext cx="6140450" cy="304800"/>
            <a:chOff x="480" y="619"/>
            <a:chExt cx="3552" cy="192"/>
          </a:xfrm>
        </p:grpSpPr>
        <p:sp>
          <p:nvSpPr>
            <p:cNvPr id="15"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7" name="TextBox 1"/>
          <p:cNvSpPr txBox="1">
            <a:spLocks noChangeArrowheads="1"/>
          </p:cNvSpPr>
          <p:nvPr/>
        </p:nvSpPr>
        <p:spPr bwMode="auto">
          <a:xfrm>
            <a:off x="342900" y="888025"/>
            <a:ext cx="61087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6075" indent="-284163" eaLnBrk="1" hangingPunct="1">
              <a:spcBef>
                <a:spcPct val="50000"/>
              </a:spcBef>
              <a:buAutoNum type="arabicPeriod"/>
            </a:pPr>
            <a:r>
              <a:rPr lang="en-US" sz="1200" b="1" dirty="0">
                <a:solidFill>
                  <a:srgbClr val="FB6E05"/>
                </a:solidFill>
                <a:latin typeface="News Gothic Std"/>
                <a:cs typeface="News Gothic Std"/>
              </a:rPr>
              <a:t>Read and understand all instructions.</a:t>
            </a:r>
            <a:r>
              <a:rPr lang="en-US" sz="1200" dirty="0">
                <a:latin typeface="News Gothic Std"/>
                <a:cs typeface="News Gothic Std"/>
              </a:rPr>
              <a:t> Failure to follow all instructions may result in injury and/or damage.</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The warnings, cautions, and instructions discussed in this manual cannot cover all possible conditions or situations that may occur.</a:t>
            </a:r>
            <a:r>
              <a:rPr lang="en-US" sz="1200" dirty="0">
                <a:solidFill>
                  <a:srgbClr val="FB6E05"/>
                </a:solidFill>
                <a:latin typeface="News Gothic Std"/>
                <a:cs typeface="News Gothic Std"/>
              </a:rPr>
              <a:t> </a:t>
            </a:r>
            <a:r>
              <a:rPr lang="en-US" sz="1200" dirty="0">
                <a:latin typeface="News Gothic Std"/>
                <a:cs typeface="News Gothic Std"/>
              </a:rPr>
              <a:t>The user must always be aware of their environment and ensure that they use the product in a safe and responsible manner.</a:t>
            </a:r>
          </a:p>
          <a:p>
            <a:pPr marL="346075" indent="-284163" eaLnBrk="1" hangingPunct="1">
              <a:spcBef>
                <a:spcPct val="50000"/>
              </a:spcBef>
              <a:buAutoNum type="arabicPeriod"/>
            </a:pPr>
            <a:r>
              <a:rPr lang="en-US" sz="1200" b="1" dirty="0">
                <a:solidFill>
                  <a:srgbClr val="FB6E05"/>
                </a:solidFill>
                <a:latin typeface="News Gothic Std"/>
                <a:cs typeface="News Gothic Std"/>
              </a:rPr>
              <a:t>Do NOT modify the product in any way.</a:t>
            </a:r>
            <a:r>
              <a:rPr lang="en-US" sz="1200" dirty="0">
                <a:solidFill>
                  <a:srgbClr val="FB6E05"/>
                </a:solidFill>
                <a:latin typeface="News Gothic Std"/>
                <a:cs typeface="News Gothic Std"/>
              </a:rPr>
              <a:t> </a:t>
            </a:r>
            <a:r>
              <a:rPr lang="en-US" sz="1200" dirty="0">
                <a:latin typeface="News Gothic Std"/>
                <a:cs typeface="News Gothic Std"/>
              </a:rPr>
              <a:t>Unauthorized modification may impair the function and/or safety of the product, and may affect the life of the product.</a:t>
            </a:r>
            <a:endParaRPr lang="en-US" sz="500" b="1"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Check for damaged parts.</a:t>
            </a:r>
            <a:r>
              <a:rPr lang="en-US" sz="1200" dirty="0">
                <a:latin typeface="News Gothic Std"/>
                <a:cs typeface="News Gothic Std"/>
              </a:rPr>
              <a:t> Before using this product, carefully check that all parts are in good condition, and that the product will operate properly and perform its intended function. Check for damaged parts and any other conditions that may affect the operation of this product. Replace damaged or worn parts, and never use this product with a damaged part.</a:t>
            </a:r>
            <a:endParaRPr lang="en-US" sz="500" dirty="0">
              <a:latin typeface="News Gothic Std"/>
              <a:cs typeface="News Gothic Std"/>
            </a:endParaRPr>
          </a:p>
          <a:p>
            <a:pPr marL="346075" indent="-284163" eaLnBrk="1" hangingPunct="1">
              <a:spcBef>
                <a:spcPct val="50000"/>
              </a:spcBef>
              <a:buFontTx/>
              <a:buAutoNum type="arabicPeriod"/>
            </a:pPr>
            <a:r>
              <a:rPr lang="en-US" sz="1200" b="1" dirty="0">
                <a:solidFill>
                  <a:srgbClr val="FB6E05"/>
                </a:solidFill>
                <a:latin typeface="News Gothic Std"/>
                <a:cs typeface="News Gothic Std"/>
              </a:rPr>
              <a:t>Do NOT overload the product. </a:t>
            </a:r>
            <a:r>
              <a:rPr lang="en-US" altLang="zh-CN" sz="1200" dirty="0">
                <a:latin typeface="News Gothic Std"/>
                <a:cs typeface="News Gothic Std"/>
              </a:rPr>
              <a:t>Below capacity is based on evenly distributed weight.</a:t>
            </a:r>
          </a:p>
          <a:p>
            <a:pPr marL="346075" indent="-284163" eaLnBrk="1" hangingPunct="1">
              <a:spcBef>
                <a:spcPct val="50000"/>
              </a:spcBef>
              <a:buFontTx/>
              <a:buAutoNum type="arabicPeriod"/>
            </a:pPr>
            <a:endParaRPr lang="en-US" altLang="zh-CN" sz="1200" b="1" dirty="0">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FontTx/>
              <a:buAutoNum type="arabicPeriod"/>
            </a:pPr>
            <a:r>
              <a:rPr lang="en-US" sz="1200" b="1" dirty="0">
                <a:solidFill>
                  <a:srgbClr val="FB6E05"/>
                </a:solidFill>
                <a:latin typeface="News Gothic Std"/>
              </a:rPr>
              <a:t>Do NOT </a:t>
            </a:r>
            <a:r>
              <a:rPr lang="en-US" altLang="zh-CN" sz="1200" b="1" dirty="0">
                <a:solidFill>
                  <a:srgbClr val="FB6E05"/>
                </a:solidFill>
                <a:latin typeface="News Gothic Std"/>
              </a:rPr>
              <a:t>allow children to climb or play around the product</a:t>
            </a:r>
            <a:r>
              <a:rPr lang="en-US" sz="1200" b="1" dirty="0">
                <a:solidFill>
                  <a:srgbClr val="FB6E05"/>
                </a:solidFill>
                <a:latin typeface="News Gothic Std"/>
              </a:rPr>
              <a:t>.</a:t>
            </a:r>
            <a:r>
              <a:rPr lang="en-US" altLang="zh-CN" sz="1200" b="1" dirty="0">
                <a:solidFill>
                  <a:srgbClr val="FB6E05"/>
                </a:solidFill>
                <a:latin typeface="News Gothic Std"/>
              </a:rPr>
              <a:t> </a:t>
            </a:r>
            <a:r>
              <a:rPr lang="en-US" altLang="zh-CN" sz="1200" dirty="0">
                <a:latin typeface="News Gothic Std"/>
              </a:rPr>
              <a:t>Tipping may occur and cause injury.</a:t>
            </a:r>
          </a:p>
          <a:p>
            <a:pPr marL="346075" indent="-284163" eaLnBrk="1" hangingPunct="1">
              <a:spcBef>
                <a:spcPct val="50000"/>
              </a:spcBef>
              <a:buFontTx/>
              <a:buAutoNum type="arabicPeriod"/>
            </a:pPr>
            <a:r>
              <a:rPr lang="en-US" altLang="zh-CN" sz="1200" b="1" dirty="0">
                <a:solidFill>
                  <a:srgbClr val="FB6E05"/>
                </a:solidFill>
                <a:latin typeface="News Gothic Std"/>
              </a:rPr>
              <a:t>Do NOT use wood top unless it is securely attached. </a:t>
            </a:r>
            <a:r>
              <a:rPr lang="en-US" altLang="zh-CN" sz="1200" dirty="0">
                <a:latin typeface="News Gothic Std"/>
              </a:rPr>
              <a:t>All screws must be fastened tightly. Checking regularly to ensure the screws have not loosened during use of wood top.</a:t>
            </a:r>
          </a:p>
          <a:p>
            <a:pPr marL="346075" indent="-284163" eaLnBrk="1" hangingPunct="1">
              <a:spcBef>
                <a:spcPct val="50000"/>
              </a:spcBef>
              <a:buFontTx/>
              <a:buAutoNum type="arabicPeriod"/>
            </a:pPr>
            <a:r>
              <a:rPr lang="en-US" altLang="zh-CN" sz="1200" b="1" dirty="0">
                <a:solidFill>
                  <a:srgbClr val="FB6E05"/>
                </a:solidFill>
                <a:latin typeface="News Gothic Std"/>
              </a:rPr>
              <a:t>Do NOT lift cabinet assembly by wood top.</a:t>
            </a:r>
          </a:p>
          <a:p>
            <a:pPr marL="346075" indent="-284163" eaLnBrk="1" hangingPunct="1">
              <a:spcBef>
                <a:spcPct val="50000"/>
              </a:spcBef>
              <a:buFontTx/>
              <a:buAutoNum type="arabicPeriod"/>
            </a:pPr>
            <a:r>
              <a:rPr lang="en-US" altLang="zh-CN" sz="1200" b="1" dirty="0">
                <a:solidFill>
                  <a:srgbClr val="FB6E05"/>
                </a:solidFill>
                <a:latin typeface="News Gothic Std"/>
              </a:rPr>
              <a:t>Wood Top MUST be</a:t>
            </a:r>
            <a:r>
              <a:rPr lang="en-US" altLang="zh-CN" sz="1200" b="1" dirty="0">
                <a:solidFill>
                  <a:srgbClr val="FB6E05"/>
                </a:solidFill>
                <a:latin typeface="Calibri" pitchFamily="18" charset="0"/>
                <a:cs typeface="Calibri" pitchFamily="18" charset="0"/>
              </a:rPr>
              <a:t> attached</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to</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Base</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Cabinet</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at</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each</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end</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of</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the</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wood</a:t>
            </a:r>
            <a:r>
              <a:rPr lang="en-US" altLang="zh-CN" sz="1200" dirty="0">
                <a:latin typeface="Times New Roman" pitchFamily="18" charset="0"/>
                <a:cs typeface="Times New Roman" pitchFamily="18" charset="0"/>
              </a:rPr>
              <a:t> </a:t>
            </a:r>
            <a:r>
              <a:rPr lang="en-US" altLang="zh-CN" sz="1200" b="1" dirty="0">
                <a:solidFill>
                  <a:srgbClr val="FB6E05"/>
                </a:solidFill>
                <a:latin typeface="Calibri" pitchFamily="18" charset="0"/>
                <a:cs typeface="Calibri" pitchFamily="18" charset="0"/>
              </a:rPr>
              <a:t>top (except option 2). </a:t>
            </a:r>
            <a:r>
              <a:rPr lang="en-US" altLang="zh-CN" sz="1200" dirty="0">
                <a:latin typeface="News Gothic Std"/>
              </a:rPr>
              <a:t>Failure to do so may result in </a:t>
            </a:r>
            <a:r>
              <a:rPr lang="en-US" altLang="zh-CN" sz="1200" dirty="0" err="1">
                <a:latin typeface="News Gothic Std"/>
              </a:rPr>
              <a:t>tipover</a:t>
            </a:r>
            <a:r>
              <a:rPr lang="en-US" altLang="zh-CN" sz="1200" dirty="0">
                <a:latin typeface="News Gothic Std"/>
              </a:rPr>
              <a:t>, damage, and/ or injury.</a:t>
            </a:r>
          </a:p>
          <a:p>
            <a:pPr marL="346075" indent="-284163" eaLnBrk="1" hangingPunct="1">
              <a:spcBef>
                <a:spcPct val="50000"/>
              </a:spcBef>
              <a:buFontTx/>
              <a:buAutoNum type="arabicPeriod"/>
            </a:pPr>
            <a:r>
              <a:rPr lang="en-US" altLang="zh-CN" sz="1200" b="1" dirty="0">
                <a:solidFill>
                  <a:srgbClr val="FB6E05"/>
                </a:solidFill>
                <a:latin typeface="News Gothic Std"/>
              </a:rPr>
              <a:t>Wood Top is to be used with TRINITY PRO Base Cabinets.</a:t>
            </a:r>
          </a:p>
          <a:p>
            <a:pPr marL="346075" indent="-284163" eaLnBrk="1" hangingPunct="1">
              <a:spcBef>
                <a:spcPct val="50000"/>
              </a:spcBef>
              <a:buAutoNum type="arabicPeriod"/>
            </a:pPr>
            <a:endParaRPr lang="en-US" sz="1200" b="1" dirty="0">
              <a:solidFill>
                <a:srgbClr val="FB6E05"/>
              </a:solidFill>
              <a:latin typeface="News Gothic Std"/>
              <a:cs typeface="News Gothic Std"/>
            </a:endParaRPr>
          </a:p>
        </p:txBody>
      </p:sp>
      <p:graphicFrame>
        <p:nvGraphicFramePr>
          <p:cNvPr id="23" name="Table 22"/>
          <p:cNvGraphicFramePr>
            <a:graphicFrameLocks noGrp="1"/>
          </p:cNvGraphicFramePr>
          <p:nvPr/>
        </p:nvGraphicFramePr>
        <p:xfrm>
          <a:off x="748753" y="3823259"/>
          <a:ext cx="5575847" cy="822960"/>
        </p:xfrm>
        <a:graphic>
          <a:graphicData uri="http://schemas.openxmlformats.org/drawingml/2006/table">
            <a:tbl>
              <a:tblPr firstRow="1" bandRow="1">
                <a:tableStyleId>{5940675A-B579-460E-94D1-54222C63F5DA}</a:tableStyleId>
              </a:tblPr>
              <a:tblGrid>
                <a:gridCol w="4270032">
                  <a:extLst>
                    <a:ext uri="{9D8B030D-6E8A-4147-A177-3AD203B41FA5}">
                      <a16:colId xmlns:a16="http://schemas.microsoft.com/office/drawing/2014/main" val="20000"/>
                    </a:ext>
                  </a:extLst>
                </a:gridCol>
                <a:gridCol w="1305815">
                  <a:extLst>
                    <a:ext uri="{9D8B030D-6E8A-4147-A177-3AD203B41FA5}">
                      <a16:colId xmlns:a16="http://schemas.microsoft.com/office/drawing/2014/main" val="20001"/>
                    </a:ext>
                  </a:extLst>
                </a:gridCol>
              </a:tblGrid>
              <a:tr h="0">
                <a:tc>
                  <a:txBody>
                    <a:bodyPr/>
                    <a:lstStyle/>
                    <a:p>
                      <a:r>
                        <a:rPr lang="en-US" sz="1200" dirty="0">
                          <a:latin typeface="News Gothic Std"/>
                          <a:cs typeface="News Gothic Std"/>
                        </a:rPr>
                        <a:t>Weight</a:t>
                      </a:r>
                      <a:r>
                        <a:rPr lang="en-US" sz="1200" baseline="0" dirty="0">
                          <a:latin typeface="News Gothic Std"/>
                          <a:cs typeface="News Gothic Std"/>
                        </a:rPr>
                        <a:t> capacity on wood top in Option 1 configuration </a:t>
                      </a:r>
                    </a:p>
                  </a:txBody>
                  <a:tcPr/>
                </a:tc>
                <a:tc>
                  <a:txBody>
                    <a:bodyPr/>
                    <a:lstStyle/>
                    <a:p>
                      <a:pPr algn="ctr"/>
                      <a:r>
                        <a:rPr lang="en-US" sz="1200" dirty="0">
                          <a:latin typeface="News Gothic Std"/>
                          <a:cs typeface="News Gothic Std"/>
                        </a:rPr>
                        <a:t>600 </a:t>
                      </a:r>
                      <a:r>
                        <a:rPr lang="en-US" sz="1200" dirty="0" err="1">
                          <a:latin typeface="News Gothic Std"/>
                          <a:cs typeface="News Gothic Std"/>
                        </a:rPr>
                        <a:t>lb</a:t>
                      </a:r>
                      <a:endParaRPr lang="en-US" sz="1200" dirty="0">
                        <a:latin typeface="News Gothic Std"/>
                        <a:cs typeface="News Gothic Std"/>
                      </a:endParaRPr>
                    </a:p>
                  </a:txBody>
                  <a:tcPr/>
                </a:tc>
                <a:extLst>
                  <a:ext uri="{0D108BD9-81ED-4DB2-BD59-A6C34878D82A}">
                    <a16:rowId xmlns:a16="http://schemas.microsoft.com/office/drawing/2014/main" val="10002"/>
                  </a:ext>
                </a:extLst>
              </a:tr>
              <a:tr h="0">
                <a:tc>
                  <a:txBody>
                    <a:bodyPr/>
                    <a:lstStyle/>
                    <a:p>
                      <a:r>
                        <a:rPr lang="en-US" sz="1200" dirty="0">
                          <a:latin typeface="News Gothic Std"/>
                          <a:cs typeface="News Gothic Std"/>
                        </a:rPr>
                        <a:t>Weight capacity on wood top in Option 2  configuratio</a:t>
                      </a:r>
                      <a:r>
                        <a:rPr lang="en-US" altLang="zh-CN" sz="1200" dirty="0">
                          <a:latin typeface="News Gothic Std"/>
                          <a:cs typeface="News Gothic Std"/>
                        </a:rPr>
                        <a:t>n</a:t>
                      </a:r>
                      <a:endParaRPr lang="en-US" sz="1200" dirty="0">
                        <a:latin typeface="News Gothic Std"/>
                        <a:cs typeface="News Gothic Std"/>
                      </a:endParaRPr>
                    </a:p>
                  </a:txBody>
                  <a:tcPr/>
                </a:tc>
                <a:tc>
                  <a:txBody>
                    <a:bodyPr/>
                    <a:lstStyle/>
                    <a:p>
                      <a:pPr algn="ctr"/>
                      <a:r>
                        <a:rPr lang="en-US" sz="1200" dirty="0">
                          <a:solidFill>
                            <a:schemeClr val="tx1"/>
                          </a:solidFill>
                          <a:latin typeface="News Gothic Std"/>
                          <a:cs typeface="News Gothic Std"/>
                        </a:rPr>
                        <a:t>300 </a:t>
                      </a:r>
                      <a:r>
                        <a:rPr lang="en-US" sz="1200" dirty="0" err="1">
                          <a:solidFill>
                            <a:schemeClr val="tx1"/>
                          </a:solidFill>
                          <a:latin typeface="News Gothic Std"/>
                          <a:cs typeface="News Gothic Std"/>
                        </a:rPr>
                        <a:t>lb</a:t>
                      </a:r>
                      <a:endParaRPr lang="en-US" sz="1200" dirty="0">
                        <a:solidFill>
                          <a:schemeClr val="tx1"/>
                        </a:solidFill>
                        <a:latin typeface="News Gothic Std"/>
                        <a:cs typeface="News Gothic Std"/>
                      </a:endParaRPr>
                    </a:p>
                  </a:txBody>
                  <a:tcPr/>
                </a:tc>
                <a:extLst>
                  <a:ext uri="{0D108BD9-81ED-4DB2-BD59-A6C34878D82A}">
                    <a16:rowId xmlns:a16="http://schemas.microsoft.com/office/drawing/2014/main" val="7868876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News Gothic Std"/>
                          <a:cs typeface="News Gothic Std"/>
                        </a:rPr>
                        <a:t>Weight capacity on wood top in Option 3  configuration</a:t>
                      </a:r>
                    </a:p>
                  </a:txBody>
                  <a:tcPr/>
                </a:tc>
                <a:tc>
                  <a:txBody>
                    <a:bodyPr/>
                    <a:lstStyle/>
                    <a:p>
                      <a:pPr algn="ctr"/>
                      <a:r>
                        <a:rPr lang="en-US" sz="1200" dirty="0">
                          <a:solidFill>
                            <a:schemeClr val="tx1"/>
                          </a:solidFill>
                          <a:latin typeface="News Gothic Std"/>
                          <a:cs typeface="News Gothic Std"/>
                        </a:rPr>
                        <a:t>600 </a:t>
                      </a:r>
                      <a:r>
                        <a:rPr lang="en-US" sz="1200" dirty="0" err="1">
                          <a:solidFill>
                            <a:schemeClr val="tx1"/>
                          </a:solidFill>
                          <a:latin typeface="News Gothic Std"/>
                          <a:cs typeface="News Gothic Std"/>
                        </a:rPr>
                        <a:t>lb</a:t>
                      </a:r>
                      <a:endParaRPr lang="en-US" sz="1200" dirty="0">
                        <a:solidFill>
                          <a:schemeClr val="tx1"/>
                        </a:solidFill>
                        <a:latin typeface="News Gothic Std"/>
                        <a:cs typeface="News Gothic Std"/>
                      </a:endParaRPr>
                    </a:p>
                  </a:txBody>
                  <a:tcPr/>
                </a:tc>
                <a:extLst>
                  <a:ext uri="{0D108BD9-81ED-4DB2-BD59-A6C34878D82A}">
                    <a16:rowId xmlns:a16="http://schemas.microsoft.com/office/drawing/2014/main" val="3083678238"/>
                  </a:ext>
                </a:extLst>
              </a:tr>
            </a:tbl>
          </a:graphicData>
        </a:graphic>
      </p:graphicFrame>
      <p:grpSp>
        <p:nvGrpSpPr>
          <p:cNvPr id="24" name="Group 39"/>
          <p:cNvGrpSpPr>
            <a:grpSpLocks/>
          </p:cNvGrpSpPr>
          <p:nvPr/>
        </p:nvGrpSpPr>
        <p:grpSpPr bwMode="auto">
          <a:xfrm>
            <a:off x="6127750" y="8513497"/>
            <a:ext cx="698500" cy="534988"/>
            <a:chOff x="2008" y="5435"/>
            <a:chExt cx="440" cy="337"/>
          </a:xfrm>
        </p:grpSpPr>
        <p:pic>
          <p:nvPicPr>
            <p:cNvPr id="30"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8" y="5435"/>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32" name="Rectangle 52"/>
          <p:cNvSpPr>
            <a:spLocks noChangeArrowheads="1"/>
          </p:cNvSpPr>
          <p:nvPr/>
        </p:nvSpPr>
        <p:spPr bwMode="auto">
          <a:xfrm>
            <a:off x="222249" y="8615381"/>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33" name="Slide Number Placeholder 1"/>
          <p:cNvSpPr>
            <a:spLocks noGrp="1"/>
          </p:cNvSpPr>
          <p:nvPr>
            <p:ph type="sldNum" sz="quarter" idx="12"/>
          </p:nvPr>
        </p:nvSpPr>
        <p:spPr>
          <a:xfrm>
            <a:off x="6320076" y="8641667"/>
            <a:ext cx="1536700" cy="393170"/>
          </a:xfrm>
        </p:spPr>
        <p:txBody>
          <a:bodyPr/>
          <a:lstStyle/>
          <a:p>
            <a:pPr algn="l">
              <a:defRPr/>
            </a:pPr>
            <a:r>
              <a:rPr lang="en-US" dirty="0">
                <a:latin typeface="News Gothic Std"/>
              </a:rPr>
              <a:t>12</a:t>
            </a:r>
          </a:p>
        </p:txBody>
      </p:sp>
      <p:grpSp>
        <p:nvGrpSpPr>
          <p:cNvPr id="18" name="Group 58">
            <a:extLst>
              <a:ext uri="{FF2B5EF4-FFF2-40B4-BE49-F238E27FC236}">
                <a16:creationId xmlns:a16="http://schemas.microsoft.com/office/drawing/2014/main" id="{BB3E0611-B537-4C6C-BCD7-341DC8F13E30}"/>
              </a:ext>
            </a:extLst>
          </p:cNvPr>
          <p:cNvGrpSpPr>
            <a:grpSpLocks/>
          </p:cNvGrpSpPr>
          <p:nvPr/>
        </p:nvGrpSpPr>
        <p:grpSpPr bwMode="auto">
          <a:xfrm>
            <a:off x="358775" y="6812774"/>
            <a:ext cx="6140450" cy="304800"/>
            <a:chOff x="0" y="0"/>
            <a:chExt cx="3552" cy="192"/>
          </a:xfrm>
        </p:grpSpPr>
        <p:sp>
          <p:nvSpPr>
            <p:cNvPr id="19" name="Line 59">
              <a:extLst>
                <a:ext uri="{FF2B5EF4-FFF2-40B4-BE49-F238E27FC236}">
                  <a16:creationId xmlns:a16="http://schemas.microsoft.com/office/drawing/2014/main" id="{0E754A8D-908A-4945-B4DE-3471C5CCB482}"/>
                </a:ext>
              </a:extLst>
            </p:cNvPr>
            <p:cNvSpPr>
              <a:spLocks noChangeShapeType="1"/>
            </p:cNvSpPr>
            <p:nvPr/>
          </p:nvSpPr>
          <p:spPr bwMode="auto">
            <a:xfrm>
              <a:off x="0" y="5"/>
              <a:ext cx="3552" cy="1"/>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sp>
          <p:nvSpPr>
            <p:cNvPr id="20" name="Line 60">
              <a:extLst>
                <a:ext uri="{FF2B5EF4-FFF2-40B4-BE49-F238E27FC236}">
                  <a16:creationId xmlns:a16="http://schemas.microsoft.com/office/drawing/2014/main" id="{63C92D2F-9726-45BB-B3A5-E003297724F4}"/>
                </a:ext>
              </a:extLst>
            </p:cNvPr>
            <p:cNvSpPr>
              <a:spLocks noChangeShapeType="1"/>
            </p:cNvSpPr>
            <p:nvPr/>
          </p:nvSpPr>
          <p:spPr bwMode="auto">
            <a:xfrm>
              <a:off x="0" y="0"/>
              <a:ext cx="1" cy="192"/>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grpSp>
      <p:sp>
        <p:nvSpPr>
          <p:cNvPr id="21" name="Rectangle 35">
            <a:extLst>
              <a:ext uri="{FF2B5EF4-FFF2-40B4-BE49-F238E27FC236}">
                <a16:creationId xmlns:a16="http://schemas.microsoft.com/office/drawing/2014/main" id="{49CF82C3-8D2C-4157-BA8C-FF9965138D1A}"/>
              </a:ext>
            </a:extLst>
          </p:cNvPr>
          <p:cNvSpPr>
            <a:spLocks noChangeArrowheads="1"/>
          </p:cNvSpPr>
          <p:nvPr/>
        </p:nvSpPr>
        <p:spPr bwMode="auto">
          <a:xfrm>
            <a:off x="342900" y="6772598"/>
            <a:ext cx="269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rPr>
              <a:t>CARE AND MAINTENANCE</a:t>
            </a:r>
          </a:p>
        </p:txBody>
      </p:sp>
      <p:sp>
        <p:nvSpPr>
          <p:cNvPr id="22" name="Text Box 11">
            <a:extLst>
              <a:ext uri="{FF2B5EF4-FFF2-40B4-BE49-F238E27FC236}">
                <a16:creationId xmlns:a16="http://schemas.microsoft.com/office/drawing/2014/main" id="{8A167BA8-B2AF-4ACA-BE64-74DBB80AA0AC}"/>
              </a:ext>
            </a:extLst>
          </p:cNvPr>
          <p:cNvSpPr>
            <a:spLocks noChangeArrowheads="1"/>
          </p:cNvSpPr>
          <p:nvPr/>
        </p:nvSpPr>
        <p:spPr bwMode="auto">
          <a:xfrm>
            <a:off x="382587" y="7154344"/>
            <a:ext cx="6111875" cy="144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charset="-128"/>
                <a:sym typeface="MS PGothic" charset="-128"/>
              </a:defRPr>
            </a:lvl1pPr>
            <a:lvl2pPr>
              <a:defRPr sz="2400">
                <a:solidFill>
                  <a:schemeClr val="tx1"/>
                </a:solidFill>
                <a:latin typeface="Arial" panose="020B0604020202020204" pitchFamily="34" charset="0"/>
                <a:ea typeface="MS PGothic" charset="-128"/>
                <a:sym typeface="MS PGothic" charset="-128"/>
              </a:defRPr>
            </a:lvl2pPr>
            <a:lvl3pPr>
              <a:defRPr sz="2400">
                <a:solidFill>
                  <a:schemeClr val="tx1"/>
                </a:solidFill>
                <a:latin typeface="Arial" panose="020B0604020202020204" pitchFamily="34" charset="0"/>
                <a:ea typeface="MS PGothic" charset="-128"/>
                <a:sym typeface="MS PGothic" charset="-128"/>
              </a:defRPr>
            </a:lvl3pPr>
            <a:lvl4pPr>
              <a:defRPr sz="2400">
                <a:solidFill>
                  <a:schemeClr val="tx1"/>
                </a:solidFill>
                <a:latin typeface="Arial" panose="020B0604020202020204" pitchFamily="34" charset="0"/>
                <a:ea typeface="MS PGothic" charset="-128"/>
                <a:sym typeface="MS PGothic" charset="-128"/>
              </a:defRPr>
            </a:lvl4pPr>
            <a:lvl5pPr>
              <a:defRPr sz="2400">
                <a:solidFill>
                  <a:schemeClr val="tx1"/>
                </a:solidFill>
                <a:latin typeface="Arial" panose="020B0604020202020204" pitchFamily="34" charset="0"/>
                <a:ea typeface="MS PGothic" charset="-128"/>
                <a:sym typeface="MS PGothic" charset="-128"/>
              </a:defRPr>
            </a:lvl5pPr>
            <a:lvl6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6pPr>
            <a:lvl7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7pPr>
            <a:lvl8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8pPr>
            <a:lvl9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9pPr>
          </a:lstStyle>
          <a:p>
            <a:pPr indent="-274320">
              <a:lnSpc>
                <a:spcPct val="150000"/>
              </a:lnSpc>
              <a:buFont typeface="Arial" panose="020B0604020202020204" pitchFamily="34" charset="0"/>
              <a:buChar char="•"/>
            </a:pPr>
            <a:r>
              <a:rPr lang="en-US" altLang="en-US" sz="1200" dirty="0">
                <a:solidFill>
                  <a:srgbClr val="000000"/>
                </a:solidFill>
                <a:latin typeface="News Gothic Std" charset="0"/>
                <a:sym typeface="News Gothic Std" charset="0"/>
              </a:rPr>
              <a:t>Avoid harsh, abrasive cleaners, and other corrosive chemicals.</a:t>
            </a:r>
          </a:p>
          <a:p>
            <a:pPr indent="-274320">
              <a:lnSpc>
                <a:spcPct val="150000"/>
              </a:lnSpc>
              <a:buFont typeface="Arial" panose="020B0604020202020204" pitchFamily="34" charset="0"/>
              <a:buChar char="•"/>
            </a:pPr>
            <a:r>
              <a:rPr lang="en-US" sz="1200" dirty="0">
                <a:latin typeface="News Gothic Std"/>
                <a:cs typeface="News Gothic Std"/>
              </a:rPr>
              <a:t>Do not use scouring pad for cleaning.</a:t>
            </a:r>
            <a:endParaRPr lang="en-US" altLang="en-US" sz="1200" dirty="0">
              <a:solidFill>
                <a:srgbClr val="000000"/>
              </a:solidFill>
              <a:latin typeface="News Gothic Std" charset="0"/>
              <a:sym typeface="News Gothic Std" charset="0"/>
            </a:endParaRPr>
          </a:p>
          <a:p>
            <a:pPr indent="-274320">
              <a:lnSpc>
                <a:spcPct val="150000"/>
              </a:lnSpc>
              <a:buFont typeface="Arial" panose="020B0604020202020204" pitchFamily="34" charset="0"/>
              <a:buChar char="•"/>
            </a:pPr>
            <a:r>
              <a:rPr lang="en-US" altLang="en-US" sz="1200" dirty="0">
                <a:latin typeface="News Gothic Std"/>
              </a:rPr>
              <a:t>Clean up any spills immediately to prevent stains from forming on the wood top.</a:t>
            </a:r>
          </a:p>
          <a:p>
            <a:pPr indent="-274320">
              <a:lnSpc>
                <a:spcPct val="150000"/>
              </a:lnSpc>
              <a:buFont typeface="Arial" panose="020B0604020202020204" pitchFamily="34" charset="0"/>
              <a:buChar char="•"/>
            </a:pPr>
            <a:r>
              <a:rPr lang="en-US" altLang="en-US" sz="1200" dirty="0">
                <a:latin typeface="News Gothic Std"/>
              </a:rPr>
              <a:t>Wood top can be cleaned with damp cloth and wiped dry immediately with dry cloth. If needed, solvent-based wood furniture cleaner can be used. </a:t>
            </a:r>
          </a:p>
        </p:txBody>
      </p:sp>
    </p:spTree>
    <p:extLst>
      <p:ext uri="{BB962C8B-B14F-4D97-AF65-F5344CB8AC3E}">
        <p14:creationId xmlns:p14="http://schemas.microsoft.com/office/powerpoint/2010/main" val="33499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9"/>
          <p:cNvGrpSpPr>
            <a:grpSpLocks/>
          </p:cNvGrpSpPr>
          <p:nvPr/>
        </p:nvGrpSpPr>
        <p:grpSpPr bwMode="auto">
          <a:xfrm>
            <a:off x="327025" y="8540728"/>
            <a:ext cx="698500" cy="534988"/>
            <a:chOff x="1992" y="5399"/>
            <a:chExt cx="440" cy="337"/>
          </a:xfrm>
        </p:grpSpPr>
        <p:pic>
          <p:nvPicPr>
            <p:cNvPr id="6"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a:t>
            </a:r>
            <a:r>
              <a:rPr lang="en-US" altLang="zh-CN" sz="1000" b="1" dirty="0">
                <a:solidFill>
                  <a:srgbClr val="FB6E05"/>
                </a:solidFill>
                <a:latin typeface="News Gothic Std"/>
                <a:cs typeface="News Gothic Std"/>
              </a:rPr>
              <a:t>21</a:t>
            </a:r>
            <a:r>
              <a:rPr lang="en-US" sz="1000" b="1" dirty="0">
                <a:solidFill>
                  <a:srgbClr val="FB6E05"/>
                </a:solidFill>
                <a:latin typeface="News Gothic Std"/>
                <a:cs typeface="News Gothic Std"/>
              </a:rPr>
              <a:t> TRINITY - 800.985.5506</a:t>
            </a:r>
          </a:p>
        </p:txBody>
      </p:sp>
      <p:sp>
        <p:nvSpPr>
          <p:cNvPr id="11" name="Slide Number Placeholder 1"/>
          <p:cNvSpPr>
            <a:spLocks noGrp="1"/>
          </p:cNvSpPr>
          <p:nvPr>
            <p:ph type="sldNum" sz="quarter" idx="12"/>
          </p:nvPr>
        </p:nvSpPr>
        <p:spPr>
          <a:xfrm>
            <a:off x="504207" y="8674100"/>
            <a:ext cx="1536700" cy="393170"/>
          </a:xfrm>
        </p:spPr>
        <p:txBody>
          <a:bodyPr/>
          <a:lstStyle/>
          <a:p>
            <a:pPr algn="l">
              <a:defRPr/>
            </a:pPr>
            <a:r>
              <a:rPr lang="en-US" dirty="0">
                <a:latin typeface="News Gothic Std"/>
              </a:rPr>
              <a:t>13</a:t>
            </a:r>
          </a:p>
        </p:txBody>
      </p:sp>
      <p:sp>
        <p:nvSpPr>
          <p:cNvPr id="9" name="Text Box 6"/>
          <p:cNvSpPr txBox="1">
            <a:spLocks noChangeArrowheads="1"/>
          </p:cNvSpPr>
          <p:nvPr/>
        </p:nvSpPr>
        <p:spPr bwMode="auto">
          <a:xfrm>
            <a:off x="362254" y="907761"/>
            <a:ext cx="6035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panose="020B0506020203020204"/>
                <a:cs typeface="+mn-cs"/>
              </a:rPr>
              <a:t>Thank you for purchasing a </a:t>
            </a:r>
            <a:r>
              <a:rPr lang="en-US" altLang="en-US" sz="1100" dirty="0">
                <a:latin typeface="News Gothic Std" panose="020B0506020203020204"/>
              </a:rPr>
              <a:t>TRINITY PRO 56”</a:t>
            </a:r>
            <a:r>
              <a:rPr lang="en-US" altLang="zh-CN" sz="1100" dirty="0">
                <a:latin typeface="News Gothic Std" panose="020B0506020203020204"/>
              </a:rPr>
              <a:t> x 19” Wood Top</a:t>
            </a:r>
            <a:r>
              <a:rPr lang="en-US" sz="1100" dirty="0">
                <a:latin typeface="News Gothic Std" panose="020B0506020203020204"/>
                <a:cs typeface="+mn-cs"/>
              </a:rPr>
              <a:t>.  In order to register your product and receive streamlined customer service, please fill out the following Product Registration Form and (1) fax the form to 310.347.4134 (2) complete the Product Registration Form online at </a:t>
            </a:r>
            <a:r>
              <a:rPr lang="en-US" sz="1100" u="sng" dirty="0">
                <a:latin typeface="News Gothic Std" panose="020B0506020203020204"/>
                <a:cs typeface="+mn-cs"/>
              </a:rPr>
              <a:t>www.trinityii.com</a:t>
            </a:r>
            <a:r>
              <a:rPr lang="en-US" sz="1100" dirty="0">
                <a:latin typeface="News Gothic Std" panose="020B0506020203020204"/>
                <a:cs typeface="+mn-cs"/>
              </a:rPr>
              <a:t> or (3) scan and email the form to </a:t>
            </a:r>
            <a:r>
              <a:rPr lang="en-US" sz="1100" u="sng" dirty="0">
                <a:latin typeface="News Gothic Std" panose="020B0506020203020204"/>
                <a:cs typeface="+mn-cs"/>
              </a:rPr>
              <a:t>customerservice@trinityii.com</a:t>
            </a:r>
            <a:r>
              <a:rPr lang="en-US" sz="1100" dirty="0">
                <a:latin typeface="News Gothic Std" panose="020B0506020203020204"/>
                <a:cs typeface="+mn-cs"/>
              </a:rPr>
              <a:t>. Include a copy of your original receipt with your submission.</a:t>
            </a:r>
          </a:p>
        </p:txBody>
      </p:sp>
      <p:sp>
        <p:nvSpPr>
          <p:cNvPr id="10" name="Rectangle 9"/>
          <p:cNvSpPr>
            <a:spLocks noChangeArrowheads="1"/>
          </p:cNvSpPr>
          <p:nvPr/>
        </p:nvSpPr>
        <p:spPr bwMode="auto">
          <a:xfrm>
            <a:off x="609600" y="1524000"/>
            <a:ext cx="5791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mn-cs"/>
            </a:endParaRPr>
          </a:p>
          <a:p>
            <a:pPr>
              <a:defRPr/>
            </a:pPr>
            <a:endParaRPr lang="en-US" sz="1200" dirty="0">
              <a:cs typeface="+mn-cs"/>
            </a:endParaRPr>
          </a:p>
          <a:p>
            <a:pPr>
              <a:defRPr/>
            </a:pPr>
            <a:r>
              <a:rPr lang="en-US" sz="1200" dirty="0">
                <a:cs typeface="Arial" charset="0"/>
              </a:rPr>
              <a:t>First Name:                                   	Last Name:</a:t>
            </a:r>
          </a:p>
          <a:p>
            <a:pPr>
              <a:defRPr/>
            </a:pPr>
            <a:endParaRPr lang="en-US" sz="1200" dirty="0">
              <a:cs typeface="Arial" charset="0"/>
            </a:endParaRPr>
          </a:p>
          <a:p>
            <a:pPr>
              <a:defRPr/>
            </a:pPr>
            <a:r>
              <a:rPr lang="en-US" sz="1200" dirty="0">
                <a:cs typeface="Arial" charset="0"/>
              </a:rPr>
              <a:t>Address: </a:t>
            </a:r>
          </a:p>
          <a:p>
            <a:pPr>
              <a:defRPr/>
            </a:pPr>
            <a:endParaRPr lang="en-US" sz="1200" dirty="0">
              <a:cs typeface="Arial" charset="0"/>
            </a:endParaRPr>
          </a:p>
          <a:p>
            <a:pPr>
              <a:defRPr/>
            </a:pPr>
            <a:r>
              <a:rPr lang="en-US" sz="1200" dirty="0">
                <a:cs typeface="Arial" charset="0"/>
              </a:rPr>
              <a:t>City:                        		State:            Zip Code:</a:t>
            </a:r>
          </a:p>
          <a:p>
            <a:pPr>
              <a:defRPr/>
            </a:pPr>
            <a:endParaRPr lang="en-US" sz="1200" dirty="0">
              <a:cs typeface="Arial" charset="0"/>
            </a:endParaRPr>
          </a:p>
          <a:p>
            <a:pPr>
              <a:defRPr/>
            </a:pPr>
            <a:r>
              <a:rPr lang="en-US" sz="1200" dirty="0">
                <a:cs typeface="Arial" charset="0"/>
              </a:rPr>
              <a:t>Email Address:                                                  Phone:</a:t>
            </a:r>
          </a:p>
          <a:p>
            <a:pPr>
              <a:defRPr/>
            </a:pPr>
            <a:endParaRPr lang="en-US" sz="1200" dirty="0">
              <a:cs typeface="Arial" charset="0"/>
            </a:endParaRPr>
          </a:p>
          <a:p>
            <a:pPr>
              <a:defRPr/>
            </a:pPr>
            <a:r>
              <a:rPr lang="en-US" sz="1200" dirty="0">
                <a:cs typeface="Arial" charset="0"/>
              </a:rPr>
              <a:t>Product Model #:         TSNLNA-4898         Purchase Date:            /          /</a:t>
            </a:r>
          </a:p>
          <a:p>
            <a:pPr>
              <a:defRPr/>
            </a:pPr>
            <a:endParaRPr lang="en-US" sz="1200" dirty="0">
              <a:cs typeface="Arial" charset="0"/>
            </a:endParaRPr>
          </a:p>
          <a:p>
            <a:pPr>
              <a:defRPr/>
            </a:pPr>
            <a:r>
              <a:rPr lang="en-US" sz="1200" dirty="0">
                <a:cs typeface="Arial" charset="0"/>
              </a:rPr>
              <a:t>Location of Purchase: </a:t>
            </a:r>
          </a:p>
          <a:p>
            <a:pPr>
              <a:defRPr/>
            </a:pPr>
            <a:endParaRPr lang="en-US" sz="1200" dirty="0">
              <a:cs typeface="Arial" charset="0"/>
            </a:endParaRPr>
          </a:p>
          <a:p>
            <a:pPr>
              <a:lnSpc>
                <a:spcPct val="125000"/>
              </a:lnSpc>
              <a:defRPr/>
            </a:pPr>
            <a:r>
              <a:rPr lang="en-US" sz="1100" dirty="0">
                <a:cs typeface="Arial" charset="0"/>
              </a:rPr>
              <a:t>Please rate the importance of each feature (1=least important; 10=most important)</a:t>
            </a:r>
          </a:p>
          <a:p>
            <a:pPr>
              <a:lnSpc>
                <a:spcPct val="125000"/>
              </a:lnSpc>
              <a:defRPr/>
            </a:pPr>
            <a:r>
              <a:rPr lang="en-US" sz="1100" dirty="0">
                <a:cs typeface="Arial" charset="0"/>
              </a:rPr>
              <a:t>Quality             Price             Size/Capacity             Appearance             Other</a:t>
            </a:r>
          </a:p>
          <a:p>
            <a:pPr>
              <a:defRPr/>
            </a:pPr>
            <a:endParaRPr lang="en-US" sz="1100" dirty="0">
              <a:cs typeface="Arial" charset="0"/>
            </a:endParaRPr>
          </a:p>
          <a:p>
            <a:pPr>
              <a:lnSpc>
                <a:spcPct val="125000"/>
              </a:lnSpc>
              <a:defRPr/>
            </a:pPr>
            <a:r>
              <a:rPr lang="en-US" sz="1100" dirty="0">
                <a:cs typeface="Arial" charset="0"/>
              </a:rPr>
              <a:t>How did you hear about our product?</a:t>
            </a:r>
          </a:p>
          <a:p>
            <a:pPr>
              <a:lnSpc>
                <a:spcPct val="125000"/>
              </a:lnSpc>
              <a:defRPr/>
            </a:pPr>
            <a:r>
              <a:rPr lang="en-US" sz="1100" dirty="0">
                <a:cs typeface="Arial" charset="0"/>
              </a:rPr>
              <a:t>       Magazine Ad              Catalog              Salesperson              Word of Mouth </a:t>
            </a:r>
          </a:p>
          <a:p>
            <a:pPr>
              <a:lnSpc>
                <a:spcPct val="125000"/>
              </a:lnSpc>
              <a:defRPr/>
            </a:pPr>
            <a:r>
              <a:rPr lang="en-US" sz="1100" dirty="0">
                <a:cs typeface="Arial" charset="0"/>
              </a:rPr>
              <a:t>       Internet              Store Display              Other   </a:t>
            </a:r>
          </a:p>
          <a:p>
            <a:pPr>
              <a:defRPr/>
            </a:pPr>
            <a:endParaRPr lang="en-US" sz="1100" dirty="0">
              <a:cs typeface="Arial" charset="0"/>
            </a:endParaRPr>
          </a:p>
          <a:p>
            <a:pPr>
              <a:lnSpc>
                <a:spcPct val="125000"/>
              </a:lnSpc>
              <a:defRPr/>
            </a:pPr>
            <a:r>
              <a:rPr lang="en-US" sz="1100" dirty="0">
                <a:cs typeface="Arial" charset="0"/>
              </a:rPr>
              <a:t>Marital Status:	      	      Single		Married</a:t>
            </a:r>
          </a:p>
          <a:p>
            <a:pPr>
              <a:lnSpc>
                <a:spcPct val="125000"/>
              </a:lnSpc>
              <a:defRPr/>
            </a:pPr>
            <a:r>
              <a:rPr lang="en-US" sz="1100" dirty="0">
                <a:cs typeface="Arial" charset="0"/>
              </a:rPr>
              <a:t>Household Income:	      Below $50,000       $50,000-$150,000       $150,000+</a:t>
            </a:r>
          </a:p>
          <a:p>
            <a:pPr>
              <a:lnSpc>
                <a:spcPct val="125000"/>
              </a:lnSpc>
              <a:defRPr/>
            </a:pPr>
            <a:r>
              <a:rPr lang="en-US" sz="1100" dirty="0">
                <a:cs typeface="Arial" charset="0"/>
              </a:rPr>
              <a:t>Education:		      High School            College            Graduate School</a:t>
            </a:r>
          </a:p>
          <a:p>
            <a:pPr>
              <a:lnSpc>
                <a:spcPct val="125000"/>
              </a:lnSpc>
              <a:defRPr/>
            </a:pPr>
            <a:r>
              <a:rPr lang="en-US" sz="1100" dirty="0">
                <a:cs typeface="Arial" charset="0"/>
              </a:rPr>
              <a:t>Primary Residence:	      Own		Rent</a:t>
            </a:r>
          </a:p>
          <a:p>
            <a:pPr>
              <a:lnSpc>
                <a:spcPct val="125000"/>
              </a:lnSpc>
              <a:defRPr/>
            </a:pPr>
            <a:r>
              <a:rPr lang="en-US" sz="1100" dirty="0">
                <a:cs typeface="Arial" charset="0"/>
              </a:rPr>
              <a:t>Comments/Suggestions:</a:t>
            </a:r>
          </a:p>
          <a:p>
            <a:pPr>
              <a:defRPr/>
            </a:pPr>
            <a:endParaRPr lang="en-US" sz="1200" dirty="0">
              <a:cs typeface="Arial" charset="0"/>
            </a:endParaRPr>
          </a:p>
          <a:p>
            <a:pPr>
              <a:defRPr/>
            </a:pPr>
            <a:endParaRPr lang="en-US" sz="1200" dirty="0">
              <a:cs typeface="Arial" charset="0"/>
            </a:endParaRPr>
          </a:p>
          <a:p>
            <a:pPr>
              <a:defRPr/>
            </a:pPr>
            <a:endParaRPr lang="en-US" sz="1200" dirty="0">
              <a:cs typeface="Arial" charset="0"/>
            </a:endParaRPr>
          </a:p>
        </p:txBody>
      </p:sp>
      <p:sp>
        <p:nvSpPr>
          <p:cNvPr id="12" name="Rectangle 76"/>
          <p:cNvSpPr>
            <a:spLocks noChangeArrowheads="1"/>
          </p:cNvSpPr>
          <p:nvPr/>
        </p:nvSpPr>
        <p:spPr bwMode="auto">
          <a:xfrm>
            <a:off x="304800" y="476250"/>
            <a:ext cx="2578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PRODUCT REGISTRATION</a:t>
            </a:r>
          </a:p>
        </p:txBody>
      </p:sp>
      <p:grpSp>
        <p:nvGrpSpPr>
          <p:cNvPr id="13" name="Group 77"/>
          <p:cNvGrpSpPr>
            <a:grpSpLocks/>
          </p:cNvGrpSpPr>
          <p:nvPr/>
        </p:nvGrpSpPr>
        <p:grpSpPr bwMode="auto">
          <a:xfrm>
            <a:off x="336550" y="496888"/>
            <a:ext cx="6140450" cy="304800"/>
            <a:chOff x="480" y="619"/>
            <a:chExt cx="3552" cy="192"/>
          </a:xfrm>
        </p:grpSpPr>
        <p:sp>
          <p:nvSpPr>
            <p:cNvPr id="14" name="Line 78"/>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 name="Line 79"/>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6" name="Line 84"/>
          <p:cNvSpPr>
            <a:spLocks noChangeShapeType="1"/>
          </p:cNvSpPr>
          <p:nvPr/>
        </p:nvSpPr>
        <p:spPr bwMode="auto">
          <a:xfrm>
            <a:off x="16002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 name="Line 85"/>
          <p:cNvSpPr>
            <a:spLocks noChangeShapeType="1"/>
          </p:cNvSpPr>
          <p:nvPr/>
        </p:nvSpPr>
        <p:spPr bwMode="auto">
          <a:xfrm>
            <a:off x="43434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8" name="Line 86"/>
          <p:cNvSpPr>
            <a:spLocks noChangeShapeType="1"/>
          </p:cNvSpPr>
          <p:nvPr/>
        </p:nvSpPr>
        <p:spPr bwMode="auto">
          <a:xfrm>
            <a:off x="1447800" y="25400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9" name="Line 87"/>
          <p:cNvSpPr>
            <a:spLocks noChangeShapeType="1"/>
          </p:cNvSpPr>
          <p:nvPr/>
        </p:nvSpPr>
        <p:spPr bwMode="auto">
          <a:xfrm>
            <a:off x="1104900" y="29083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0" name="Line 88"/>
          <p:cNvSpPr>
            <a:spLocks noChangeShapeType="1"/>
          </p:cNvSpPr>
          <p:nvPr/>
        </p:nvSpPr>
        <p:spPr bwMode="auto">
          <a:xfrm>
            <a:off x="3898900" y="29083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1" name="Line 89"/>
          <p:cNvSpPr>
            <a:spLocks noChangeShapeType="1"/>
          </p:cNvSpPr>
          <p:nvPr/>
        </p:nvSpPr>
        <p:spPr bwMode="auto">
          <a:xfrm>
            <a:off x="5105400" y="29083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2" name="Line 90"/>
          <p:cNvSpPr>
            <a:spLocks noChangeShapeType="1"/>
          </p:cNvSpPr>
          <p:nvPr/>
        </p:nvSpPr>
        <p:spPr bwMode="auto">
          <a:xfrm>
            <a:off x="1866900" y="3251200"/>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3" name="Line 91"/>
          <p:cNvSpPr>
            <a:spLocks noChangeShapeType="1"/>
          </p:cNvSpPr>
          <p:nvPr/>
        </p:nvSpPr>
        <p:spPr bwMode="auto">
          <a:xfrm>
            <a:off x="4495800" y="3251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4" name="Line 92"/>
          <p:cNvSpPr>
            <a:spLocks noChangeShapeType="1"/>
          </p:cNvSpPr>
          <p:nvPr/>
        </p:nvSpPr>
        <p:spPr bwMode="auto">
          <a:xfrm>
            <a:off x="1983509" y="3654135"/>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mn-cs"/>
            </a:endParaRPr>
          </a:p>
        </p:txBody>
      </p:sp>
      <p:sp>
        <p:nvSpPr>
          <p:cNvPr id="25" name="Line 93"/>
          <p:cNvSpPr>
            <a:spLocks noChangeShapeType="1"/>
          </p:cNvSpPr>
          <p:nvPr/>
        </p:nvSpPr>
        <p:spPr bwMode="auto">
          <a:xfrm>
            <a:off x="48006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 name="Line 94"/>
          <p:cNvSpPr>
            <a:spLocks noChangeShapeType="1"/>
          </p:cNvSpPr>
          <p:nvPr/>
        </p:nvSpPr>
        <p:spPr bwMode="auto">
          <a:xfrm>
            <a:off x="52578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7" name="Line 95"/>
          <p:cNvSpPr>
            <a:spLocks noChangeShapeType="1"/>
          </p:cNvSpPr>
          <p:nvPr/>
        </p:nvSpPr>
        <p:spPr bwMode="auto">
          <a:xfrm>
            <a:off x="57150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8" name="Line 96"/>
          <p:cNvSpPr>
            <a:spLocks noChangeShapeType="1"/>
          </p:cNvSpPr>
          <p:nvPr/>
        </p:nvSpPr>
        <p:spPr bwMode="auto">
          <a:xfrm>
            <a:off x="2336800" y="4000500"/>
            <a:ext cx="368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9" name="Line 97"/>
          <p:cNvSpPr>
            <a:spLocks noChangeShapeType="1"/>
          </p:cNvSpPr>
          <p:nvPr/>
        </p:nvSpPr>
        <p:spPr bwMode="auto">
          <a:xfrm>
            <a:off x="11557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 name="Line 98"/>
          <p:cNvSpPr>
            <a:spLocks noChangeShapeType="1"/>
          </p:cNvSpPr>
          <p:nvPr/>
        </p:nvSpPr>
        <p:spPr bwMode="auto">
          <a:xfrm>
            <a:off x="19812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1" name="Line 100"/>
          <p:cNvSpPr>
            <a:spLocks noChangeShapeType="1"/>
          </p:cNvSpPr>
          <p:nvPr/>
        </p:nvSpPr>
        <p:spPr bwMode="auto">
          <a:xfrm>
            <a:off x="335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2" name="Line 101"/>
          <p:cNvSpPr>
            <a:spLocks noChangeShapeType="1"/>
          </p:cNvSpPr>
          <p:nvPr/>
        </p:nvSpPr>
        <p:spPr bwMode="auto">
          <a:xfrm>
            <a:off x="462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3" name="Line 102"/>
          <p:cNvSpPr>
            <a:spLocks noChangeShapeType="1"/>
          </p:cNvSpPr>
          <p:nvPr/>
        </p:nvSpPr>
        <p:spPr bwMode="auto">
          <a:xfrm>
            <a:off x="54864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 name="Rectangle 110"/>
          <p:cNvSpPr>
            <a:spLocks noChangeArrowheads="1"/>
          </p:cNvSpPr>
          <p:nvPr/>
        </p:nvSpPr>
        <p:spPr bwMode="auto">
          <a:xfrm>
            <a:off x="736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5" name="Rectangle 111"/>
          <p:cNvSpPr>
            <a:spLocks noChangeArrowheads="1"/>
          </p:cNvSpPr>
          <p:nvPr/>
        </p:nvSpPr>
        <p:spPr bwMode="auto">
          <a:xfrm>
            <a:off x="7366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6" name="Rectangle 112"/>
          <p:cNvSpPr>
            <a:spLocks noChangeArrowheads="1"/>
          </p:cNvSpPr>
          <p:nvPr/>
        </p:nvSpPr>
        <p:spPr bwMode="auto">
          <a:xfrm>
            <a:off x="31242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7" name="Rectangle 113"/>
          <p:cNvSpPr>
            <a:spLocks noChangeArrowheads="1"/>
          </p:cNvSpPr>
          <p:nvPr/>
        </p:nvSpPr>
        <p:spPr bwMode="auto">
          <a:xfrm>
            <a:off x="31242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8" name="Rectangle 114"/>
          <p:cNvSpPr>
            <a:spLocks noChangeArrowheads="1"/>
          </p:cNvSpPr>
          <p:nvPr/>
        </p:nvSpPr>
        <p:spPr bwMode="auto">
          <a:xfrm>
            <a:off x="17780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 name="Rectangle 115"/>
          <p:cNvSpPr>
            <a:spLocks noChangeArrowheads="1"/>
          </p:cNvSpPr>
          <p:nvPr/>
        </p:nvSpPr>
        <p:spPr bwMode="auto">
          <a:xfrm>
            <a:off x="2133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0" name="Rectangle 116"/>
          <p:cNvSpPr>
            <a:spLocks noChangeArrowheads="1"/>
          </p:cNvSpPr>
          <p:nvPr/>
        </p:nvSpPr>
        <p:spPr bwMode="auto">
          <a:xfrm>
            <a:off x="44704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1" name="Rectangle 117"/>
          <p:cNvSpPr>
            <a:spLocks noChangeArrowheads="1"/>
          </p:cNvSpPr>
          <p:nvPr/>
        </p:nvSpPr>
        <p:spPr bwMode="auto">
          <a:xfrm>
            <a:off x="25654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2" name="Rectangle 118"/>
          <p:cNvSpPr>
            <a:spLocks noChangeArrowheads="1"/>
          </p:cNvSpPr>
          <p:nvPr/>
        </p:nvSpPr>
        <p:spPr bwMode="auto">
          <a:xfrm>
            <a:off x="41656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3" name="Rectangle 119"/>
          <p:cNvSpPr>
            <a:spLocks noChangeArrowheads="1"/>
          </p:cNvSpPr>
          <p:nvPr/>
        </p:nvSpPr>
        <p:spPr bwMode="auto">
          <a:xfrm>
            <a:off x="25654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4" name="Rectangle 120"/>
          <p:cNvSpPr>
            <a:spLocks noChangeArrowheads="1"/>
          </p:cNvSpPr>
          <p:nvPr/>
        </p:nvSpPr>
        <p:spPr bwMode="auto">
          <a:xfrm>
            <a:off x="37719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5" name="Rectangle 121"/>
          <p:cNvSpPr>
            <a:spLocks noChangeArrowheads="1"/>
          </p:cNvSpPr>
          <p:nvPr/>
        </p:nvSpPr>
        <p:spPr bwMode="auto">
          <a:xfrm>
            <a:off x="51943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6" name="Rectangle 123"/>
          <p:cNvSpPr>
            <a:spLocks noChangeArrowheads="1"/>
          </p:cNvSpPr>
          <p:nvPr/>
        </p:nvSpPr>
        <p:spPr bwMode="auto">
          <a:xfrm>
            <a:off x="25654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7" name="Rectangle 124"/>
          <p:cNvSpPr>
            <a:spLocks noChangeArrowheads="1"/>
          </p:cNvSpPr>
          <p:nvPr/>
        </p:nvSpPr>
        <p:spPr bwMode="auto">
          <a:xfrm>
            <a:off x="41656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8" name="Rectangle 125"/>
          <p:cNvSpPr>
            <a:spLocks noChangeArrowheads="1"/>
          </p:cNvSpPr>
          <p:nvPr/>
        </p:nvSpPr>
        <p:spPr bwMode="auto">
          <a:xfrm>
            <a:off x="2565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9" name="Rectangle 126"/>
          <p:cNvSpPr>
            <a:spLocks noChangeArrowheads="1"/>
          </p:cNvSpPr>
          <p:nvPr/>
        </p:nvSpPr>
        <p:spPr bwMode="auto">
          <a:xfrm>
            <a:off x="37719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0" name="Rectangle 128"/>
          <p:cNvSpPr>
            <a:spLocks noChangeArrowheads="1"/>
          </p:cNvSpPr>
          <p:nvPr/>
        </p:nvSpPr>
        <p:spPr bwMode="auto">
          <a:xfrm>
            <a:off x="4724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 name="Rectangle 129"/>
          <p:cNvSpPr>
            <a:spLocks noChangeArrowheads="1"/>
          </p:cNvSpPr>
          <p:nvPr/>
        </p:nvSpPr>
        <p:spPr bwMode="auto">
          <a:xfrm>
            <a:off x="676275" y="6959600"/>
            <a:ext cx="5334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2" name="Line 132"/>
          <p:cNvSpPr>
            <a:spLocks noChangeShapeType="1"/>
          </p:cNvSpPr>
          <p:nvPr/>
        </p:nvSpPr>
        <p:spPr bwMode="auto">
          <a:xfrm>
            <a:off x="6635750" y="25869"/>
            <a:ext cx="0" cy="914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53" name="Picture 134" descr="scis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02475">
            <a:off x="6464531" y="6243639"/>
            <a:ext cx="306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971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609600" y="16764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latin typeface="News Gothic Std"/>
              <a:cs typeface="News Gothic Std"/>
            </a:endParaRPr>
          </a:p>
        </p:txBody>
      </p:sp>
      <p:sp>
        <p:nvSpPr>
          <p:cNvPr id="16419" name="Rectangle 35"/>
          <p:cNvSpPr>
            <a:spLocks noChangeArrowheads="1"/>
          </p:cNvSpPr>
          <p:nvPr/>
        </p:nvSpPr>
        <p:spPr bwMode="auto">
          <a:xfrm>
            <a:off x="304800" y="476250"/>
            <a:ext cx="3275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1 YEAR LIMITED WARRANTY</a:t>
            </a:r>
          </a:p>
        </p:txBody>
      </p:sp>
      <p:grpSp>
        <p:nvGrpSpPr>
          <p:cNvPr id="19459" name="Group 36"/>
          <p:cNvGrpSpPr>
            <a:grpSpLocks/>
          </p:cNvGrpSpPr>
          <p:nvPr/>
        </p:nvGrpSpPr>
        <p:grpSpPr bwMode="auto">
          <a:xfrm>
            <a:off x="336550" y="496888"/>
            <a:ext cx="6140450" cy="304800"/>
            <a:chOff x="480" y="619"/>
            <a:chExt cx="3552" cy="192"/>
          </a:xfrm>
        </p:grpSpPr>
        <p:sp>
          <p:nvSpPr>
            <p:cNvPr id="16421"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6422"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9461" name="TextBox 1"/>
          <p:cNvSpPr txBox="1">
            <a:spLocks noChangeArrowheads="1"/>
          </p:cNvSpPr>
          <p:nvPr/>
        </p:nvSpPr>
        <p:spPr bwMode="auto">
          <a:xfrm>
            <a:off x="342900" y="927100"/>
            <a:ext cx="6108700" cy="740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50000"/>
              </a:lnSpc>
              <a:spcBef>
                <a:spcPct val="50000"/>
              </a:spcBef>
            </a:pPr>
            <a:r>
              <a:rPr lang="en-US" altLang="en-US" sz="1200" b="1" dirty="0">
                <a:solidFill>
                  <a:srgbClr val="FB6E05"/>
                </a:solidFill>
                <a:latin typeface="News Gothic Std" panose="020B0506020203020204"/>
              </a:rPr>
              <a:t>TRINITY PRO 56” x 19” Wood Top</a:t>
            </a:r>
          </a:p>
          <a:p>
            <a:pPr algn="ctr" eaLnBrk="1" hangingPunct="1">
              <a:lnSpc>
                <a:spcPct val="50000"/>
              </a:lnSpc>
              <a:spcBef>
                <a:spcPct val="50000"/>
              </a:spcBef>
            </a:pPr>
            <a:r>
              <a:rPr lang="en-US" altLang="en-US" sz="1200" b="1" dirty="0">
                <a:solidFill>
                  <a:srgbClr val="FB6E05"/>
                </a:solidFill>
                <a:latin typeface="News Gothic Std" panose="020B0506020203020204"/>
              </a:rPr>
              <a:t>Model # TSNLNA-4898</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International Industries (“Trinity”) warrants to the original consumer purchaser (“Purchaser”) of the </a:t>
            </a:r>
            <a:r>
              <a:rPr lang="en-US" altLang="en-US" sz="1050" dirty="0">
                <a:latin typeface="News Gothic Std" panose="020B0506020203020204"/>
              </a:rPr>
              <a:t>TRINITY PRO 56” x 19” Wood Top </a:t>
            </a:r>
            <a:r>
              <a:rPr lang="en-US" sz="1050" dirty="0">
                <a:latin typeface="News Gothic Std"/>
                <a:cs typeface="Arial" panose="020B0604020202020204" pitchFamily="34" charset="0"/>
              </a:rPr>
              <a:t>(“Product”) that each Product shall be free from defects in workmanship and materials for a period of 1 year from the date of original purchase.  Trinity’s obligation under this warranty shall be limited to repair or replacement of, or adequate compensation for the Product which shall not be greater than the amount of the purchase price of the Product, at the option of Trinity, during the warranty period.  All replaced parts and Products become the property of Trinity and must be returned to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This warranty excludes normal wear and tear of the Product and its parts or components, and damage arising from any of the following: negligent use or misuse of the Product, use contrary to this User’s Manual, or alteration by any one other than Trinity.  The warranty period of 1 year shall not be extended or renewed by the repair or replacement of, or compensation for, the Product.  Any warranty implied by applicable law is limited in duration to one year from the date of purchase and is subject to the same conditions and limitations as is provided for our express warranty.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Except as set forth herein, and to the extent of applicable there are no warranties on this Product either express or implied, and Trinity disclaims all warranties including, but not limited to, any implied warranties of merchantability, infringement or fitness for a particular purpose.  No warranty or guarantee given by any person, firm, or corporation with respect to this product shall be binding on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If your Product is defective or otherwise requires service or parts, please call TRINITY Customer Service toll-free at (800) 985-5506, between 5:00 a.m. and 5:00 p.m., PST.  Please tell us which model you purchased, the date of the purchase, and the problem with your Product.  A copy of your original purchase receipt must accompany your service request.</a:t>
            </a:r>
          </a:p>
          <a:p>
            <a:pPr eaLnBrk="1" hangingPunct="1"/>
            <a:endParaRPr lang="en-US" sz="900" dirty="0">
              <a:latin typeface="News Gothic Std"/>
              <a:cs typeface="Arial" panose="020B0604020202020204" pitchFamily="34" charset="0"/>
            </a:endParaRPr>
          </a:p>
          <a:p>
            <a:pPr algn="ctr" eaLnBrk="1" hangingPunct="1">
              <a:spcBef>
                <a:spcPct val="50000"/>
              </a:spcBef>
            </a:pPr>
            <a:r>
              <a:rPr lang="en-US" sz="1200" b="1" dirty="0">
                <a:solidFill>
                  <a:srgbClr val="FB6E05"/>
                </a:solidFill>
                <a:latin typeface="News Gothic Std"/>
                <a:cs typeface="Arial" panose="020B0604020202020204" pitchFamily="34" charset="0"/>
              </a:rPr>
              <a:t>LIMITATION OF REMEDIES AND LIABILITY</a:t>
            </a:r>
            <a:endParaRPr lang="en-US" sz="1200" dirty="0">
              <a:latin typeface="News Gothic Std"/>
              <a:cs typeface="Arial" panose="020B0604020202020204" pitchFamily="34" charset="0"/>
            </a:endParaRP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(and its employees, officers, members, managers, affiliates and assigns) shall not be liable for any incidental, consequential, special, indirect, remote, special or punitive damages for breach of any warranty, express or implied, including, but not limited to, lost profits, lost savings, loss of anticipated benefits and attorneys’ fees, which arise out of the purchase, use or inability to use the Product, whether arising out of contract, negligence, strict tort, product liability, or any other legal theory on which a claim is based. As noted above, to the extent damages are allowed by our express warranty or by applicable law, those damages may not exceed the purchase price paid for the Product. Without limiting the foregoing Purchaser assumes all risk and liability for loss, damage or injury to Purchaser and Purchaser’s property and to others and their property arising out of the use, misuse, or inability to use this Product.  This limited warranty shall not extend to anyone other than the original purchaser of this product, is nontransferable and states your exclusive remedy.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Some states do not allow the exclusion or limitation of incidental, consequential, special, or punitive damages, so the above limitation or exclusion may not apply to you.  The above warranty gives you specific legal rights, and you may have other rights which vary from state to state.</a:t>
            </a:r>
          </a:p>
        </p:txBody>
      </p:sp>
      <p:grpSp>
        <p:nvGrpSpPr>
          <p:cNvPr id="13" name="Group 39"/>
          <p:cNvGrpSpPr>
            <a:grpSpLocks/>
          </p:cNvGrpSpPr>
          <p:nvPr/>
        </p:nvGrpSpPr>
        <p:grpSpPr bwMode="auto">
          <a:xfrm>
            <a:off x="5943600" y="8458200"/>
            <a:ext cx="698500" cy="534988"/>
            <a:chOff x="1992" y="5399"/>
            <a:chExt cx="440" cy="337"/>
          </a:xfrm>
        </p:grpSpPr>
        <p:pic>
          <p:nvPicPr>
            <p:cNvPr id="14"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7"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panose="020B0506020203020204"/>
                <a:cs typeface="+mn-cs"/>
              </a:rPr>
              <a:t>© 20</a:t>
            </a:r>
            <a:r>
              <a:rPr lang="en-US" altLang="zh-CN" sz="1000" b="1" dirty="0">
                <a:solidFill>
                  <a:srgbClr val="FB6E05"/>
                </a:solidFill>
                <a:latin typeface="News Gothic Std" panose="020B0506020203020204"/>
                <a:cs typeface="+mn-cs"/>
              </a:rPr>
              <a:t>21</a:t>
            </a:r>
            <a:r>
              <a:rPr lang="en-US" sz="1000" b="1" dirty="0">
                <a:solidFill>
                  <a:srgbClr val="FB6E05"/>
                </a:solidFill>
                <a:latin typeface="News Gothic Std" panose="020B0506020203020204"/>
                <a:cs typeface="+mn-cs"/>
              </a:rPr>
              <a:t> TRINITY - 800.985.5506</a:t>
            </a:r>
          </a:p>
        </p:txBody>
      </p:sp>
      <p:sp>
        <p:nvSpPr>
          <p:cNvPr id="18" name="Slide Number Placeholder 2"/>
          <p:cNvSpPr>
            <a:spLocks noGrp="1"/>
          </p:cNvSpPr>
          <p:nvPr>
            <p:ph type="sldNum" sz="quarter" idx="12"/>
          </p:nvPr>
        </p:nvSpPr>
        <p:spPr>
          <a:xfrm>
            <a:off x="4940300" y="8574618"/>
            <a:ext cx="1536700" cy="393170"/>
          </a:xfrm>
        </p:spPr>
        <p:txBody>
          <a:bodyPr/>
          <a:lstStyle/>
          <a:p>
            <a:pPr>
              <a:defRPr/>
            </a:pPr>
            <a:r>
              <a:rPr lang="en-US" dirty="0">
                <a:latin typeface="News Gothic Std"/>
              </a:rPr>
              <a:t>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3B1B45C0-3075-4A3E-85AE-C6A9E6A69209}"/>
              </a:ext>
            </a:extLst>
          </p:cNvPr>
          <p:cNvPicPr>
            <a:picLocks noChangeAspect="1"/>
          </p:cNvPicPr>
          <p:nvPr/>
        </p:nvPicPr>
        <p:blipFill>
          <a:blip r:embed="rId3"/>
          <a:stretch>
            <a:fillRect/>
          </a:stretch>
        </p:blipFill>
        <p:spPr>
          <a:xfrm>
            <a:off x="2367512" y="7427296"/>
            <a:ext cx="1676300" cy="1260188"/>
          </a:xfrm>
          <a:prstGeom prst="rect">
            <a:avLst/>
          </a:prstGeom>
        </p:spPr>
      </p:pic>
      <p:pic>
        <p:nvPicPr>
          <p:cNvPr id="3" name="Picture 2">
            <a:extLst>
              <a:ext uri="{FF2B5EF4-FFF2-40B4-BE49-F238E27FC236}">
                <a16:creationId xmlns:a16="http://schemas.microsoft.com/office/drawing/2014/main" id="{6419E121-8E0A-49F0-B3FA-72AD5DB178A3}"/>
              </a:ext>
            </a:extLst>
          </p:cNvPr>
          <p:cNvPicPr>
            <a:picLocks noChangeAspect="1"/>
          </p:cNvPicPr>
          <p:nvPr/>
        </p:nvPicPr>
        <p:blipFill>
          <a:blip r:embed="rId4"/>
          <a:stretch>
            <a:fillRect/>
          </a:stretch>
        </p:blipFill>
        <p:spPr>
          <a:xfrm rot="1040718">
            <a:off x="2914885" y="1889626"/>
            <a:ext cx="2474021" cy="2487070"/>
          </a:xfrm>
          <a:prstGeom prst="rect">
            <a:avLst/>
          </a:prstGeom>
        </p:spPr>
      </p:pic>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70" name="TextBox 69"/>
          <p:cNvSpPr txBox="1"/>
          <p:nvPr/>
        </p:nvSpPr>
        <p:spPr>
          <a:xfrm>
            <a:off x="368300" y="5067672"/>
            <a:ext cx="2912168" cy="1615827"/>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Attach SHELF SUPPORT (C) by hooking it over position tab at desired height.  Make sure all four SHELF SUPPORTS (C) are at the same level.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Tilt SHELF (B) diagonally to move it inside cabinet. Place SHELF (B) on top of all four SHELF SUPPORTS (C).</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Repeat above to install other shelf. </a:t>
            </a:r>
          </a:p>
        </p:txBody>
      </p:sp>
      <p:grpSp>
        <p:nvGrpSpPr>
          <p:cNvPr id="57" name="Group 49"/>
          <p:cNvGrpSpPr>
            <a:grpSpLocks/>
          </p:cNvGrpSpPr>
          <p:nvPr/>
        </p:nvGrpSpPr>
        <p:grpSpPr bwMode="auto">
          <a:xfrm>
            <a:off x="265812" y="8481976"/>
            <a:ext cx="698500" cy="534988"/>
            <a:chOff x="1992" y="5399"/>
            <a:chExt cx="440" cy="337"/>
          </a:xfrm>
        </p:grpSpPr>
        <p:pic>
          <p:nvPicPr>
            <p:cNvPr id="58" name="Picture 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5"/>
          <p:cNvSpPr>
            <a:spLocks noGrp="1"/>
          </p:cNvSpPr>
          <p:nvPr>
            <p:ph type="sldNum" sz="quarter" idx="12"/>
          </p:nvPr>
        </p:nvSpPr>
        <p:spPr>
          <a:xfrm>
            <a:off x="-768350" y="8621676"/>
            <a:ext cx="1536700" cy="393170"/>
          </a:xfrm>
        </p:spPr>
        <p:txBody>
          <a:bodyPr/>
          <a:lstStyle/>
          <a:p>
            <a:pPr>
              <a:defRPr/>
            </a:pPr>
            <a:r>
              <a:rPr lang="en-US" dirty="0">
                <a:latin typeface="News Gothic Std"/>
              </a:rPr>
              <a:t>3</a:t>
            </a:r>
          </a:p>
        </p:txBody>
      </p:sp>
      <p:sp>
        <p:nvSpPr>
          <p:cNvPr id="52" name="TextBox 51"/>
          <p:cNvSpPr txBox="1"/>
          <p:nvPr/>
        </p:nvSpPr>
        <p:spPr>
          <a:xfrm>
            <a:off x="368300" y="994833"/>
            <a:ext cx="975898" cy="369332"/>
          </a:xfrm>
          <a:prstGeom prst="rect">
            <a:avLst/>
          </a:prstGeom>
          <a:noFill/>
        </p:spPr>
        <p:txBody>
          <a:bodyPr wrap="none" rtlCol="0">
            <a:spAutoFit/>
          </a:bodyPr>
          <a:lstStyle/>
          <a:p>
            <a:r>
              <a:rPr lang="en-US" sz="1800" b="1" dirty="0">
                <a:latin typeface="News Gothic Std"/>
                <a:cs typeface="News Gothic Std"/>
              </a:rPr>
              <a:t>STEP 1</a:t>
            </a:r>
          </a:p>
        </p:txBody>
      </p:sp>
      <p:cxnSp>
        <p:nvCxnSpPr>
          <p:cNvPr id="65" name="Straight Connector 64"/>
          <p:cNvCxnSpPr/>
          <p:nvPr/>
        </p:nvCxnSpPr>
        <p:spPr bwMode="auto">
          <a:xfrm>
            <a:off x="504919" y="4369117"/>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1" name="TextBox 90"/>
          <p:cNvSpPr txBox="1"/>
          <p:nvPr/>
        </p:nvSpPr>
        <p:spPr>
          <a:xfrm>
            <a:off x="378652" y="4620049"/>
            <a:ext cx="975898" cy="369332"/>
          </a:xfrm>
          <a:prstGeom prst="rect">
            <a:avLst/>
          </a:prstGeom>
          <a:noFill/>
        </p:spPr>
        <p:txBody>
          <a:bodyPr wrap="none" rtlCol="0">
            <a:spAutoFit/>
          </a:bodyPr>
          <a:lstStyle/>
          <a:p>
            <a:r>
              <a:rPr lang="en-US" sz="1800" b="1" dirty="0">
                <a:latin typeface="News Gothic Std"/>
                <a:cs typeface="News Gothic Std"/>
              </a:rPr>
              <a:t>STEP 2</a:t>
            </a:r>
          </a:p>
        </p:txBody>
      </p:sp>
      <p:sp>
        <p:nvSpPr>
          <p:cNvPr id="113" name="TextBox 67"/>
          <p:cNvSpPr txBox="1">
            <a:spLocks noChangeArrowheads="1"/>
          </p:cNvSpPr>
          <p:nvPr/>
        </p:nvSpPr>
        <p:spPr bwMode="auto">
          <a:xfrm>
            <a:off x="5386810" y="5516509"/>
            <a:ext cx="37542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B (2)</a:t>
            </a:r>
          </a:p>
        </p:txBody>
      </p:sp>
      <p:sp>
        <p:nvSpPr>
          <p:cNvPr id="114" name="TextBox 67"/>
          <p:cNvSpPr txBox="1">
            <a:spLocks noChangeArrowheads="1"/>
          </p:cNvSpPr>
          <p:nvPr/>
        </p:nvSpPr>
        <p:spPr bwMode="auto">
          <a:xfrm>
            <a:off x="5841039" y="5516509"/>
            <a:ext cx="37382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C (8)</a:t>
            </a:r>
          </a:p>
        </p:txBody>
      </p:sp>
      <p:sp>
        <p:nvSpPr>
          <p:cNvPr id="7" name="Rectangle 6"/>
          <p:cNvSpPr/>
          <p:nvPr/>
        </p:nvSpPr>
        <p:spPr bwMode="auto">
          <a:xfrm>
            <a:off x="5885580" y="5881335"/>
            <a:ext cx="663752" cy="2222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75" name="Group 74"/>
          <p:cNvGrpSpPr/>
          <p:nvPr/>
        </p:nvGrpSpPr>
        <p:grpSpPr>
          <a:xfrm>
            <a:off x="4418504" y="1552432"/>
            <a:ext cx="282575" cy="304800"/>
            <a:chOff x="3803446" y="1631044"/>
            <a:chExt cx="282575" cy="304800"/>
          </a:xfrm>
        </p:grpSpPr>
        <p:cxnSp>
          <p:nvCxnSpPr>
            <p:cNvPr id="76"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grpSp>
        <p:nvGrpSpPr>
          <p:cNvPr id="88" name="Group 87"/>
          <p:cNvGrpSpPr/>
          <p:nvPr/>
        </p:nvGrpSpPr>
        <p:grpSpPr>
          <a:xfrm>
            <a:off x="3497441" y="3592622"/>
            <a:ext cx="282575" cy="304800"/>
            <a:chOff x="3803446" y="1631044"/>
            <a:chExt cx="282575" cy="304800"/>
          </a:xfrm>
        </p:grpSpPr>
        <p:cxnSp>
          <p:nvCxnSpPr>
            <p:cNvPr id="90"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D</a:t>
              </a:r>
            </a:p>
          </p:txBody>
        </p:sp>
      </p:grpSp>
      <p:grpSp>
        <p:nvGrpSpPr>
          <p:cNvPr id="103" name="Group 102">
            <a:extLst>
              <a:ext uri="{FF2B5EF4-FFF2-40B4-BE49-F238E27FC236}">
                <a16:creationId xmlns:a16="http://schemas.microsoft.com/office/drawing/2014/main" id="{FA8D326E-61ED-42F9-9D83-6E2D6790B42F}"/>
              </a:ext>
            </a:extLst>
          </p:cNvPr>
          <p:cNvGrpSpPr/>
          <p:nvPr/>
        </p:nvGrpSpPr>
        <p:grpSpPr>
          <a:xfrm>
            <a:off x="2990468" y="8305800"/>
            <a:ext cx="282575" cy="304800"/>
            <a:chOff x="3803446" y="1631044"/>
            <a:chExt cx="282575" cy="304800"/>
          </a:xfrm>
        </p:grpSpPr>
        <p:cxnSp>
          <p:nvCxnSpPr>
            <p:cNvPr id="107" name="AutoShape 23">
              <a:extLst>
                <a:ext uri="{FF2B5EF4-FFF2-40B4-BE49-F238E27FC236}">
                  <a16:creationId xmlns:a16="http://schemas.microsoft.com/office/drawing/2014/main" id="{CA1B3932-34C6-4270-B137-4FE8A0ECBE4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8" name="AutoShape 24">
              <a:extLst>
                <a:ext uri="{FF2B5EF4-FFF2-40B4-BE49-F238E27FC236}">
                  <a16:creationId xmlns:a16="http://schemas.microsoft.com/office/drawing/2014/main" id="{7C826F7A-A46F-4232-9F01-BFCA82EC41D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9" name="Rectangle 25">
              <a:extLst>
                <a:ext uri="{FF2B5EF4-FFF2-40B4-BE49-F238E27FC236}">
                  <a16:creationId xmlns:a16="http://schemas.microsoft.com/office/drawing/2014/main" id="{6E90FCCC-D9D0-4680-85F3-F41D539C8135}"/>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C</a:t>
              </a:r>
            </a:p>
          </p:txBody>
        </p:sp>
      </p:grpSp>
      <p:cxnSp>
        <p:nvCxnSpPr>
          <p:cNvPr id="110" name="Straight Connector 109">
            <a:extLst>
              <a:ext uri="{FF2B5EF4-FFF2-40B4-BE49-F238E27FC236}">
                <a16:creationId xmlns:a16="http://schemas.microsoft.com/office/drawing/2014/main" id="{58B299C5-6153-4845-8033-9E90DC87DEE5}"/>
              </a:ext>
            </a:extLst>
          </p:cNvPr>
          <p:cNvCxnSpPr>
            <a:cxnSpLocks/>
          </p:cNvCxnSpPr>
          <p:nvPr/>
        </p:nvCxnSpPr>
        <p:spPr bwMode="auto">
          <a:xfrm>
            <a:off x="2804648" y="8297298"/>
            <a:ext cx="224845" cy="16736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73" name="Table 72">
            <a:extLst>
              <a:ext uri="{FF2B5EF4-FFF2-40B4-BE49-F238E27FC236}">
                <a16:creationId xmlns:a16="http://schemas.microsoft.com/office/drawing/2014/main" id="{BEA67CA2-0981-495F-9335-3369B509EF88}"/>
              </a:ext>
            </a:extLst>
          </p:cNvPr>
          <p:cNvGraphicFramePr>
            <a:graphicFrameLocks noGrp="1"/>
          </p:cNvGraphicFramePr>
          <p:nvPr>
            <p:extLst>
              <p:ext uri="{D42A27DB-BD31-4B8C-83A1-F6EECF244321}">
                <p14:modId xmlns:p14="http://schemas.microsoft.com/office/powerpoint/2010/main" val="4238199702"/>
              </p:ext>
            </p:extLst>
          </p:nvPr>
        </p:nvGraphicFramePr>
        <p:xfrm>
          <a:off x="5210966" y="967113"/>
          <a:ext cx="1254916" cy="842232"/>
        </p:xfrm>
        <a:graphic>
          <a:graphicData uri="http://schemas.openxmlformats.org/drawingml/2006/table">
            <a:tbl>
              <a:tblPr firstRow="1" bandRow="1">
                <a:tableStyleId>{2D5ABB26-0587-4C30-8999-92F81FD0307C}</a:tableStyleId>
              </a:tblPr>
              <a:tblGrid>
                <a:gridCol w="628387">
                  <a:extLst>
                    <a:ext uri="{9D8B030D-6E8A-4147-A177-3AD203B41FA5}">
                      <a16:colId xmlns:a16="http://schemas.microsoft.com/office/drawing/2014/main" val="20000"/>
                    </a:ext>
                  </a:extLst>
                </a:gridCol>
                <a:gridCol w="626529">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15" name="Picture 114">
            <a:extLst>
              <a:ext uri="{FF2B5EF4-FFF2-40B4-BE49-F238E27FC236}">
                <a16:creationId xmlns:a16="http://schemas.microsoft.com/office/drawing/2014/main" id="{9A7C02AF-0E2F-477E-87E6-3B66CCEA311A}"/>
              </a:ext>
            </a:extLst>
          </p:cNvPr>
          <p:cNvPicPr>
            <a:picLocks noChangeAspect="1"/>
          </p:cNvPicPr>
          <p:nvPr/>
        </p:nvPicPr>
        <p:blipFill>
          <a:blip r:embed="rId6"/>
          <a:stretch>
            <a:fillRect/>
          </a:stretch>
        </p:blipFill>
        <p:spPr>
          <a:xfrm>
            <a:off x="5968682" y="1128313"/>
            <a:ext cx="365760" cy="573463"/>
          </a:xfrm>
          <a:prstGeom prst="rect">
            <a:avLst/>
          </a:prstGeom>
        </p:spPr>
      </p:pic>
      <p:sp>
        <p:nvSpPr>
          <p:cNvPr id="117" name="TextBox 67">
            <a:extLst>
              <a:ext uri="{FF2B5EF4-FFF2-40B4-BE49-F238E27FC236}">
                <a16:creationId xmlns:a16="http://schemas.microsoft.com/office/drawing/2014/main" id="{FF255734-DCE6-4053-8CC4-3F5796B9A04B}"/>
              </a:ext>
            </a:extLst>
          </p:cNvPr>
          <p:cNvSpPr txBox="1">
            <a:spLocks noChangeArrowheads="1"/>
          </p:cNvSpPr>
          <p:nvPr/>
        </p:nvSpPr>
        <p:spPr bwMode="auto">
          <a:xfrm>
            <a:off x="5305709" y="1873511"/>
            <a:ext cx="4074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(1)</a:t>
            </a:r>
          </a:p>
        </p:txBody>
      </p:sp>
      <p:sp>
        <p:nvSpPr>
          <p:cNvPr id="118" name="TextBox 67">
            <a:extLst>
              <a:ext uri="{FF2B5EF4-FFF2-40B4-BE49-F238E27FC236}">
                <a16:creationId xmlns:a16="http://schemas.microsoft.com/office/drawing/2014/main" id="{6BA4AF68-DFE8-4925-819F-0CC711DE894C}"/>
              </a:ext>
            </a:extLst>
          </p:cNvPr>
          <p:cNvSpPr txBox="1">
            <a:spLocks noChangeArrowheads="1"/>
          </p:cNvSpPr>
          <p:nvPr/>
        </p:nvSpPr>
        <p:spPr bwMode="auto">
          <a:xfrm>
            <a:off x="6000853" y="1873511"/>
            <a:ext cx="38183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D (4)</a:t>
            </a:r>
          </a:p>
        </p:txBody>
      </p:sp>
      <p:graphicFrame>
        <p:nvGraphicFramePr>
          <p:cNvPr id="119" name="Table 118">
            <a:extLst>
              <a:ext uri="{FF2B5EF4-FFF2-40B4-BE49-F238E27FC236}">
                <a16:creationId xmlns:a16="http://schemas.microsoft.com/office/drawing/2014/main" id="{4C6B7B55-3ADD-49F5-A94B-A15DF8556B02}"/>
              </a:ext>
            </a:extLst>
          </p:cNvPr>
          <p:cNvGraphicFramePr>
            <a:graphicFrameLocks noGrp="1"/>
          </p:cNvGraphicFramePr>
          <p:nvPr>
            <p:extLst>
              <p:ext uri="{D42A27DB-BD31-4B8C-83A1-F6EECF244321}">
                <p14:modId xmlns:p14="http://schemas.microsoft.com/office/powerpoint/2010/main" val="3465718776"/>
              </p:ext>
            </p:extLst>
          </p:nvPr>
        </p:nvGraphicFramePr>
        <p:xfrm>
          <a:off x="5210966" y="4542546"/>
          <a:ext cx="1254916" cy="842232"/>
        </p:xfrm>
        <a:graphic>
          <a:graphicData uri="http://schemas.openxmlformats.org/drawingml/2006/table">
            <a:tbl>
              <a:tblPr firstRow="1" bandRow="1">
                <a:tableStyleId>{2D5ABB26-0587-4C30-8999-92F81FD0307C}</a:tableStyleId>
              </a:tblPr>
              <a:tblGrid>
                <a:gridCol w="628387">
                  <a:extLst>
                    <a:ext uri="{9D8B030D-6E8A-4147-A177-3AD203B41FA5}">
                      <a16:colId xmlns:a16="http://schemas.microsoft.com/office/drawing/2014/main" val="20000"/>
                    </a:ext>
                  </a:extLst>
                </a:gridCol>
                <a:gridCol w="626529">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23" name="Straight Arrow Connector 122">
            <a:extLst>
              <a:ext uri="{FF2B5EF4-FFF2-40B4-BE49-F238E27FC236}">
                <a16:creationId xmlns:a16="http://schemas.microsoft.com/office/drawing/2014/main" id="{A459BA3C-A733-40B3-89D2-20F2D889C7ED}"/>
              </a:ext>
            </a:extLst>
          </p:cNvPr>
          <p:cNvCxnSpPr>
            <a:cxnSpLocks/>
          </p:cNvCxnSpPr>
          <p:nvPr/>
        </p:nvCxnSpPr>
        <p:spPr bwMode="auto">
          <a:xfrm flipH="1">
            <a:off x="3745064" y="6998239"/>
            <a:ext cx="598336" cy="587892"/>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5" name="Group 124">
            <a:extLst>
              <a:ext uri="{FF2B5EF4-FFF2-40B4-BE49-F238E27FC236}">
                <a16:creationId xmlns:a16="http://schemas.microsoft.com/office/drawing/2014/main" id="{C3559806-0BE5-44AA-9A91-EEE2E7639F99}"/>
              </a:ext>
            </a:extLst>
          </p:cNvPr>
          <p:cNvGrpSpPr/>
          <p:nvPr/>
        </p:nvGrpSpPr>
        <p:grpSpPr>
          <a:xfrm>
            <a:off x="3453367" y="8054883"/>
            <a:ext cx="282575" cy="304800"/>
            <a:chOff x="3803446" y="1631044"/>
            <a:chExt cx="282575" cy="304800"/>
          </a:xfrm>
        </p:grpSpPr>
        <p:cxnSp>
          <p:nvCxnSpPr>
            <p:cNvPr id="126" name="AutoShape 23">
              <a:extLst>
                <a:ext uri="{FF2B5EF4-FFF2-40B4-BE49-F238E27FC236}">
                  <a16:creationId xmlns:a16="http://schemas.microsoft.com/office/drawing/2014/main" id="{A82FA1D6-53D4-4EA3-A673-FD15270A91E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27" name="AutoShape 24">
              <a:extLst>
                <a:ext uri="{FF2B5EF4-FFF2-40B4-BE49-F238E27FC236}">
                  <a16:creationId xmlns:a16="http://schemas.microsoft.com/office/drawing/2014/main" id="{897929B7-5D39-4E45-B7FB-A9CD5A9E709D}"/>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28" name="Rectangle 25">
              <a:extLst>
                <a:ext uri="{FF2B5EF4-FFF2-40B4-BE49-F238E27FC236}">
                  <a16:creationId xmlns:a16="http://schemas.microsoft.com/office/drawing/2014/main" id="{2E74FBFF-3B3F-48DC-911F-DA167FA4F292}"/>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B</a:t>
              </a:r>
            </a:p>
          </p:txBody>
        </p:sp>
      </p:grpSp>
      <p:cxnSp>
        <p:nvCxnSpPr>
          <p:cNvPr id="129" name="Straight Connector 128">
            <a:extLst>
              <a:ext uri="{FF2B5EF4-FFF2-40B4-BE49-F238E27FC236}">
                <a16:creationId xmlns:a16="http://schemas.microsoft.com/office/drawing/2014/main" id="{8AB73942-CC0A-4599-B4F4-71BC4B5A08AD}"/>
              </a:ext>
            </a:extLst>
          </p:cNvPr>
          <p:cNvCxnSpPr>
            <a:cxnSpLocks/>
          </p:cNvCxnSpPr>
          <p:nvPr/>
        </p:nvCxnSpPr>
        <p:spPr bwMode="auto">
          <a:xfrm>
            <a:off x="3263901" y="7890300"/>
            <a:ext cx="202359" cy="22255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0" name="TextBox 139">
            <a:extLst>
              <a:ext uri="{FF2B5EF4-FFF2-40B4-BE49-F238E27FC236}">
                <a16:creationId xmlns:a16="http://schemas.microsoft.com/office/drawing/2014/main" id="{4CE5E129-31F0-4DE3-8ED1-DC7C5B08A0C1}"/>
              </a:ext>
            </a:extLst>
          </p:cNvPr>
          <p:cNvSpPr txBox="1"/>
          <p:nvPr/>
        </p:nvSpPr>
        <p:spPr>
          <a:xfrm>
            <a:off x="392118" y="1557870"/>
            <a:ext cx="2300474" cy="2292935"/>
          </a:xfrm>
          <a:prstGeom prst="rect">
            <a:avLst/>
          </a:prstGeom>
          <a:noFill/>
        </p:spPr>
        <p:txBody>
          <a:bodyPr wrap="square" rtlCol="0">
            <a:spAutoFit/>
          </a:bodyPr>
          <a:lstStyle/>
          <a:p>
            <a:r>
              <a:rPr lang="en-US" sz="1100" dirty="0">
                <a:latin typeface="News Gothic Std"/>
                <a:cs typeface="News Gothic Std"/>
              </a:rPr>
              <a:t>Lay CABINET BODY (A) gently on its back. Two people are needed, Do NOT attempt this alone. </a:t>
            </a:r>
          </a:p>
          <a:p>
            <a:endParaRPr lang="en-US" sz="1100" dirty="0">
              <a:latin typeface="News Gothic Std"/>
              <a:cs typeface="News Gothic Std"/>
            </a:endParaRPr>
          </a:p>
          <a:p>
            <a:r>
              <a:rPr lang="en-US" sz="1100" dirty="0">
                <a:latin typeface="News Gothic Std"/>
                <a:cs typeface="News Gothic Std"/>
              </a:rPr>
              <a:t>Screw FEET LEVELER (D) fully into each pre-installed nut on four corners of cabinet bottom.</a:t>
            </a:r>
          </a:p>
          <a:p>
            <a:endParaRPr lang="en-US" sz="1100" dirty="0">
              <a:latin typeface="News Gothic Std"/>
              <a:cs typeface="News Gothic Std"/>
            </a:endParaRPr>
          </a:p>
          <a:p>
            <a:r>
              <a:rPr lang="en-US" altLang="zh-CN" sz="1100" dirty="0">
                <a:solidFill>
                  <a:srgbClr val="000000"/>
                </a:solidFill>
                <a:latin typeface="News Gothic Std" charset="0"/>
                <a:ea typeface="News Gothic Std" charset="0"/>
                <a:cs typeface="News Gothic Std" charset="0"/>
              </a:rPr>
              <a:t>Stand cabinet right side up.</a:t>
            </a:r>
          </a:p>
          <a:p>
            <a:r>
              <a:rPr lang="en-US" sz="1100" dirty="0">
                <a:latin typeface="News Gothic Std"/>
                <a:cs typeface="News Gothic Std"/>
              </a:rPr>
              <a:t>Move it to desired location. </a:t>
            </a:r>
            <a:r>
              <a:rPr lang="en-US" altLang="zh-CN" sz="1100" dirty="0">
                <a:solidFill>
                  <a:srgbClr val="000000"/>
                </a:solidFill>
                <a:latin typeface="News Gothic Std" charset="0"/>
                <a:ea typeface="News Gothic Std" charset="0"/>
                <a:cs typeface="News Gothic Std" charset="0"/>
              </a:rPr>
              <a:t>Adjust FEET LEVELER (D) as needed to ensure your cabinet is level and stable.</a:t>
            </a:r>
          </a:p>
        </p:txBody>
      </p:sp>
      <p:cxnSp>
        <p:nvCxnSpPr>
          <p:cNvPr id="141" name="Straight Arrow Connector 140">
            <a:extLst>
              <a:ext uri="{FF2B5EF4-FFF2-40B4-BE49-F238E27FC236}">
                <a16:creationId xmlns:a16="http://schemas.microsoft.com/office/drawing/2014/main" id="{5AF1F7BF-6F0C-4A77-9964-E6D562D6B37D}"/>
              </a:ext>
            </a:extLst>
          </p:cNvPr>
          <p:cNvCxnSpPr>
            <a:cxnSpLocks/>
          </p:cNvCxnSpPr>
          <p:nvPr/>
        </p:nvCxnSpPr>
        <p:spPr bwMode="auto">
          <a:xfrm flipV="1">
            <a:off x="2800764" y="3027095"/>
            <a:ext cx="189704" cy="212131"/>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42" name="Arc 141">
            <a:extLst>
              <a:ext uri="{FF2B5EF4-FFF2-40B4-BE49-F238E27FC236}">
                <a16:creationId xmlns:a16="http://schemas.microsoft.com/office/drawing/2014/main" id="{84B8F42E-01DD-4E4F-8EEC-719C5825F8A1}"/>
              </a:ext>
            </a:extLst>
          </p:cNvPr>
          <p:cNvSpPr/>
          <p:nvPr/>
        </p:nvSpPr>
        <p:spPr bwMode="auto">
          <a:xfrm rot="8186355" flipH="1" flipV="1">
            <a:off x="2323773" y="2782951"/>
            <a:ext cx="787631" cy="783832"/>
          </a:xfrm>
          <a:prstGeom prst="arc">
            <a:avLst>
              <a:gd name="adj1" fmla="val 20494520"/>
              <a:gd name="adj2" fmla="val 4797773"/>
            </a:avLst>
          </a:prstGeom>
          <a:noFill/>
          <a:ln w="9525" cap="flat" cmpd="sng" algn="ctr">
            <a:solidFill>
              <a:srgbClr val="FB6E05"/>
            </a:solidFill>
            <a:prstDash val="solid"/>
            <a:round/>
            <a:headEnd type="none" w="med" len="med"/>
            <a:tailEnd type="triangle" w="sm"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51" name="Picture 50">
            <a:extLst>
              <a:ext uri="{FF2B5EF4-FFF2-40B4-BE49-F238E27FC236}">
                <a16:creationId xmlns:a16="http://schemas.microsoft.com/office/drawing/2014/main" id="{0F04353A-3A28-4251-87F4-4CB9F6A68826}"/>
              </a:ext>
            </a:extLst>
          </p:cNvPr>
          <p:cNvPicPr>
            <a:picLocks noChangeAspect="1"/>
          </p:cNvPicPr>
          <p:nvPr/>
        </p:nvPicPr>
        <p:blipFill>
          <a:blip r:embed="rId7"/>
          <a:stretch>
            <a:fillRect/>
          </a:stretch>
        </p:blipFill>
        <p:spPr>
          <a:xfrm>
            <a:off x="5265875" y="1107370"/>
            <a:ext cx="548640" cy="605541"/>
          </a:xfrm>
          <a:prstGeom prst="rect">
            <a:avLst/>
          </a:prstGeom>
        </p:spPr>
      </p:pic>
      <p:pic>
        <p:nvPicPr>
          <p:cNvPr id="60" name="Graphic 59">
            <a:extLst>
              <a:ext uri="{FF2B5EF4-FFF2-40B4-BE49-F238E27FC236}">
                <a16:creationId xmlns:a16="http://schemas.microsoft.com/office/drawing/2014/main" id="{A3399154-F9DE-49AA-9554-4AC004A863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573951">
            <a:off x="5113186" y="4906756"/>
            <a:ext cx="743368" cy="198625"/>
          </a:xfrm>
          <a:prstGeom prst="rect">
            <a:avLst/>
          </a:prstGeom>
        </p:spPr>
      </p:pic>
      <p:pic>
        <p:nvPicPr>
          <p:cNvPr id="61" name="Graphic 60">
            <a:extLst>
              <a:ext uri="{FF2B5EF4-FFF2-40B4-BE49-F238E27FC236}">
                <a16:creationId xmlns:a16="http://schemas.microsoft.com/office/drawing/2014/main" id="{FAFBEEDE-0FD1-4D3B-BA9A-8F3655AD90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39608" y="4863037"/>
            <a:ext cx="320040" cy="281115"/>
          </a:xfrm>
          <a:prstGeom prst="rect">
            <a:avLst/>
          </a:prstGeom>
        </p:spPr>
      </p:pic>
      <p:pic>
        <p:nvPicPr>
          <p:cNvPr id="6" name="Picture 5">
            <a:extLst>
              <a:ext uri="{FF2B5EF4-FFF2-40B4-BE49-F238E27FC236}">
                <a16:creationId xmlns:a16="http://schemas.microsoft.com/office/drawing/2014/main" id="{4C849C61-EBBB-4AF3-8DA1-6772FA68C753}"/>
              </a:ext>
            </a:extLst>
          </p:cNvPr>
          <p:cNvPicPr>
            <a:picLocks noChangeAspect="1"/>
          </p:cNvPicPr>
          <p:nvPr/>
        </p:nvPicPr>
        <p:blipFill rotWithShape="1">
          <a:blip r:embed="rId12"/>
          <a:srcRect l="32279" t="25984" r="49290" b="33709"/>
          <a:stretch/>
        </p:blipFill>
        <p:spPr>
          <a:xfrm>
            <a:off x="3543161" y="5609729"/>
            <a:ext cx="2794626" cy="22902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 descr="trinity waterm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450" y="2057400"/>
            <a:ext cx="5753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365125" y="2919413"/>
            <a:ext cx="6111875"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b="1" dirty="0">
                <a:solidFill>
                  <a:srgbClr val="FB6E05"/>
                </a:solidFill>
                <a:latin typeface="News Gothic Std"/>
                <a:cs typeface="News Gothic Std"/>
              </a:rPr>
              <a:t>TRINITY Customer Service</a:t>
            </a:r>
          </a:p>
          <a:p>
            <a:pPr algn="ctr">
              <a:defRPr/>
            </a:pPr>
            <a:r>
              <a:rPr lang="en-US" sz="1800" b="1" dirty="0">
                <a:solidFill>
                  <a:srgbClr val="FB6E05"/>
                </a:solidFill>
                <a:latin typeface="News Gothic Std"/>
                <a:cs typeface="News Gothic Std"/>
              </a:rPr>
              <a:t>TEL: 800.985.5506</a:t>
            </a:r>
          </a:p>
          <a:p>
            <a:pPr algn="ctr">
              <a:defRPr/>
            </a:pPr>
            <a:r>
              <a:rPr lang="en-US" sz="1800" b="1" dirty="0">
                <a:solidFill>
                  <a:srgbClr val="FB6E05"/>
                </a:solidFill>
                <a:latin typeface="News Gothic Std"/>
                <a:cs typeface="News Gothic Std"/>
              </a:rPr>
              <a:t>FAX: 310.347.4134</a:t>
            </a:r>
          </a:p>
          <a:p>
            <a:pPr algn="ctr">
              <a:defRPr/>
            </a:pPr>
            <a:r>
              <a:rPr lang="en-US" sz="1800" b="1" dirty="0">
                <a:solidFill>
                  <a:srgbClr val="FB6E05"/>
                </a:solidFill>
                <a:latin typeface="News Gothic Std"/>
                <a:cs typeface="News Gothic Std"/>
              </a:rPr>
              <a:t>EMAIL: </a:t>
            </a:r>
            <a:r>
              <a:rPr lang="en-US" sz="1800" b="1" u="sng" dirty="0" err="1">
                <a:solidFill>
                  <a:srgbClr val="FB6E05"/>
                </a:solidFill>
                <a:latin typeface="News Gothic Std"/>
                <a:cs typeface="News Gothic Std"/>
              </a:rPr>
              <a:t>customerservice@trinityii.com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dirty="0">
                <a:solidFill>
                  <a:srgbClr val="FB6E05"/>
                </a:solidFill>
                <a:latin typeface="News Gothic Std"/>
                <a:cs typeface="News Gothic Std"/>
              </a:rPr>
              <a:t>Monday through Friday</a:t>
            </a:r>
          </a:p>
          <a:p>
            <a:pPr algn="ctr">
              <a:defRPr/>
            </a:pPr>
            <a:r>
              <a:rPr lang="en-US" sz="1800" b="1" dirty="0">
                <a:solidFill>
                  <a:srgbClr val="FB6E05"/>
                </a:solidFill>
                <a:latin typeface="News Gothic Std"/>
                <a:cs typeface="News Gothic Std"/>
              </a:rPr>
              <a:t> 5:00 AM – 5:00 PM (PST)</a:t>
            </a: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u="sng" dirty="0" err="1">
                <a:solidFill>
                  <a:srgbClr val="FB6E05"/>
                </a:solidFill>
                <a:latin typeface="News Gothic Std"/>
                <a:cs typeface="News Gothic Std"/>
              </a:rPr>
              <a:t>www.trinityii.com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p:txBody>
      </p:sp>
      <p:sp>
        <p:nvSpPr>
          <p:cNvPr id="19467" name="Text Box 11"/>
          <p:cNvSpPr txBox="1">
            <a:spLocks noChangeArrowheads="1"/>
          </p:cNvSpPr>
          <p:nvPr/>
        </p:nvSpPr>
        <p:spPr bwMode="auto">
          <a:xfrm>
            <a:off x="931334" y="1871133"/>
            <a:ext cx="5181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latin typeface="News Gothic Std"/>
                <a:cs typeface="News Gothic Std"/>
              </a:rPr>
              <a:t>QUESTIONS? NEED PARTS? </a:t>
            </a:r>
          </a:p>
          <a:p>
            <a:pPr algn="ctr">
              <a:defRPr/>
            </a:pPr>
            <a:r>
              <a:rPr lang="en-US" sz="1600" b="1" dirty="0">
                <a:latin typeface="News Gothic Std"/>
                <a:cs typeface="News Gothic Std"/>
              </a:rPr>
              <a:t>WE ARE HERE TO HELP!</a:t>
            </a:r>
          </a:p>
          <a:p>
            <a:pPr algn="ctr">
              <a:defRPr/>
            </a:pPr>
            <a:endParaRPr lang="en-US" sz="1400" b="1" dirty="0">
              <a:latin typeface="News Gothic Std"/>
              <a:cs typeface="News Gothic Std"/>
            </a:endParaRPr>
          </a:p>
          <a:p>
            <a:pPr algn="ctr">
              <a:defRPr/>
            </a:pPr>
            <a:r>
              <a:rPr lang="en-US" sz="1400" b="1" dirty="0">
                <a:latin typeface="News Gothic Std"/>
                <a:cs typeface="News Gothic Std"/>
              </a:rPr>
              <a:t>Please feel free to contact us.  There are no questions too small, or any problems too big.  We’re committed to providing our customers with the highest level of service.</a:t>
            </a:r>
          </a:p>
        </p:txBody>
      </p:sp>
      <p:sp>
        <p:nvSpPr>
          <p:cNvPr id="19469" name="Rectangle 13"/>
          <p:cNvSpPr>
            <a:spLocks noChangeArrowheads="1"/>
          </p:cNvSpPr>
          <p:nvPr/>
        </p:nvSpPr>
        <p:spPr bwMode="auto">
          <a:xfrm>
            <a:off x="304800" y="47625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CONTACT US</a:t>
            </a:r>
          </a:p>
        </p:txBody>
      </p:sp>
      <p:grpSp>
        <p:nvGrpSpPr>
          <p:cNvPr id="21509" name="Group 14"/>
          <p:cNvGrpSpPr>
            <a:grpSpLocks/>
          </p:cNvGrpSpPr>
          <p:nvPr/>
        </p:nvGrpSpPr>
        <p:grpSpPr bwMode="auto">
          <a:xfrm>
            <a:off x="336550" y="496888"/>
            <a:ext cx="6140450" cy="304800"/>
            <a:chOff x="480" y="619"/>
            <a:chExt cx="3552" cy="192"/>
          </a:xfrm>
        </p:grpSpPr>
        <p:sp>
          <p:nvSpPr>
            <p:cNvPr id="19471" name="Line 1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9472" name="Line 1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39FB5D-24DF-495A-929B-C86CA9A71B9B}"/>
              </a:ext>
            </a:extLst>
          </p:cNvPr>
          <p:cNvPicPr>
            <a:picLocks noChangeAspect="1"/>
          </p:cNvPicPr>
          <p:nvPr/>
        </p:nvPicPr>
        <p:blipFill rotWithShape="1">
          <a:blip r:embed="rId2"/>
          <a:srcRect l="77931" t="34992" r="18295" b="55337"/>
          <a:stretch/>
        </p:blipFill>
        <p:spPr>
          <a:xfrm>
            <a:off x="1600406" y="6996853"/>
            <a:ext cx="1725810" cy="1933916"/>
          </a:xfrm>
          <a:prstGeom prst="rect">
            <a:avLst/>
          </a:prstGeom>
        </p:spPr>
      </p:pic>
      <p:pic>
        <p:nvPicPr>
          <p:cNvPr id="34" name="Picture 33">
            <a:extLst>
              <a:ext uri="{FF2B5EF4-FFF2-40B4-BE49-F238E27FC236}">
                <a16:creationId xmlns:a16="http://schemas.microsoft.com/office/drawing/2014/main" id="{E21AF082-D636-4A82-86E4-3FFEE5D952F2}"/>
              </a:ext>
            </a:extLst>
          </p:cNvPr>
          <p:cNvPicPr>
            <a:picLocks noChangeAspect="1"/>
          </p:cNvPicPr>
          <p:nvPr/>
        </p:nvPicPr>
        <p:blipFill rotWithShape="1">
          <a:blip r:embed="rId3"/>
          <a:srcRect l="61783" t="19433" b="34599"/>
          <a:stretch/>
        </p:blipFill>
        <p:spPr>
          <a:xfrm>
            <a:off x="2782406" y="2713375"/>
            <a:ext cx="1645920" cy="2142795"/>
          </a:xfrm>
          <a:prstGeom prst="rect">
            <a:avLst/>
          </a:prstGeom>
        </p:spPr>
      </p:pic>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3" name="Rectangle 7"/>
          <p:cNvSpPr>
            <a:spLocks noChangeArrowheads="1"/>
          </p:cNvSpPr>
          <p:nvPr/>
        </p:nvSpPr>
        <p:spPr bwMode="auto">
          <a:xfrm>
            <a:off x="304800" y="47625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800" b="1" dirty="0">
                <a:solidFill>
                  <a:srgbClr val="000000"/>
                </a:solidFill>
                <a:latin typeface="News Gothic Std" panose="020B0506020203020204"/>
                <a:ea typeface="SimSun" panose="02010600030101010101" pitchFamily="2" charset="-122"/>
              </a:rPr>
              <a:t>USAGE INSTRUCTIONS</a:t>
            </a:r>
          </a:p>
        </p:txBody>
      </p:sp>
      <p:sp>
        <p:nvSpPr>
          <p:cNvPr id="54" name="Rectangle 10"/>
          <p:cNvSpPr>
            <a:spLocks noChangeArrowheads="1"/>
          </p:cNvSpPr>
          <p:nvPr/>
        </p:nvSpPr>
        <p:spPr bwMode="auto">
          <a:xfrm>
            <a:off x="338138" y="1155599"/>
            <a:ext cx="6127750" cy="274320"/>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panose="020B0506020203020204"/>
                <a:ea typeface="SimSun" panose="02010600030101010101" pitchFamily="2" charset="-122"/>
              </a:rPr>
              <a:t>OPEN AND CLOSE DOOR</a:t>
            </a:r>
          </a:p>
        </p:txBody>
      </p:sp>
      <p:sp>
        <p:nvSpPr>
          <p:cNvPr id="55" name="Rectangle 12"/>
          <p:cNvSpPr>
            <a:spLocks noChangeArrowheads="1"/>
          </p:cNvSpPr>
          <p:nvPr/>
        </p:nvSpPr>
        <p:spPr bwMode="auto">
          <a:xfrm>
            <a:off x="336550" y="5013603"/>
            <a:ext cx="6143625" cy="271463"/>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panose="020B0506020203020204"/>
                <a:ea typeface="SimSun" panose="02010600030101010101" pitchFamily="2" charset="-122"/>
              </a:rPr>
              <a:t>SHELF ADJUSTMENT</a:t>
            </a:r>
          </a:p>
        </p:txBody>
      </p:sp>
      <p:sp>
        <p:nvSpPr>
          <p:cNvPr id="56" name="TextBox 55"/>
          <p:cNvSpPr txBox="1"/>
          <p:nvPr/>
        </p:nvSpPr>
        <p:spPr>
          <a:xfrm>
            <a:off x="360024" y="5558304"/>
            <a:ext cx="2438836" cy="2123658"/>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Ensure all items have been removed from shelf.</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To adjust shelf height position, take shelf out of cabinet and re-attach shelf supports to position tabs at desired height.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Tilt shelf diagonally to move it inside cabinet. Place shelf on top of all shelf supports.</a:t>
            </a:r>
          </a:p>
          <a:p>
            <a:pPr eaLnBrk="1" hangingPunct="1"/>
            <a:endParaRPr lang="en-US" altLang="zh-CN" sz="1100" dirty="0">
              <a:solidFill>
                <a:srgbClr val="000000"/>
              </a:solidFill>
              <a:latin typeface="News Gothic Std" charset="0"/>
              <a:ea typeface="News Gothic Std" charset="0"/>
              <a:cs typeface="News Gothic Std" charset="0"/>
            </a:endParaRPr>
          </a:p>
        </p:txBody>
      </p:sp>
      <p:grpSp>
        <p:nvGrpSpPr>
          <p:cNvPr id="45" name="Group 49"/>
          <p:cNvGrpSpPr>
            <a:grpSpLocks/>
          </p:cNvGrpSpPr>
          <p:nvPr/>
        </p:nvGrpSpPr>
        <p:grpSpPr bwMode="auto">
          <a:xfrm>
            <a:off x="5926212" y="8488104"/>
            <a:ext cx="698500" cy="534988"/>
            <a:chOff x="1992" y="5399"/>
            <a:chExt cx="440" cy="337"/>
          </a:xfrm>
        </p:grpSpPr>
        <p:pic>
          <p:nvPicPr>
            <p:cNvPr id="48" name="Picture 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50"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51" name="Slide Number Placeholder 8"/>
          <p:cNvSpPr>
            <a:spLocks noGrp="1"/>
          </p:cNvSpPr>
          <p:nvPr>
            <p:ph type="sldNum" sz="quarter" idx="12"/>
          </p:nvPr>
        </p:nvSpPr>
        <p:spPr>
          <a:xfrm>
            <a:off x="6145213" y="8616163"/>
            <a:ext cx="1536700" cy="393170"/>
          </a:xfrm>
        </p:spPr>
        <p:txBody>
          <a:bodyPr/>
          <a:lstStyle/>
          <a:p>
            <a:pPr algn="l">
              <a:defRPr/>
            </a:pPr>
            <a:r>
              <a:rPr lang="en-US" dirty="0">
                <a:latin typeface="News Gothic Std"/>
              </a:rPr>
              <a:t>4</a:t>
            </a:r>
          </a:p>
        </p:txBody>
      </p:sp>
      <p:cxnSp>
        <p:nvCxnSpPr>
          <p:cNvPr id="17" name="Straight Arrow Connector 16">
            <a:extLst>
              <a:ext uri="{FF2B5EF4-FFF2-40B4-BE49-F238E27FC236}">
                <a16:creationId xmlns:a16="http://schemas.microsoft.com/office/drawing/2014/main" id="{9C35071B-7621-47DD-BD6A-5ACB75B6750C}"/>
              </a:ext>
            </a:extLst>
          </p:cNvPr>
          <p:cNvCxnSpPr>
            <a:cxnSpLocks/>
          </p:cNvCxnSpPr>
          <p:nvPr/>
        </p:nvCxnSpPr>
        <p:spPr bwMode="auto">
          <a:xfrm flipH="1">
            <a:off x="3100437" y="6676886"/>
            <a:ext cx="1276877" cy="921619"/>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id="{75DC784E-8093-4105-B520-97D4B93165E5}"/>
              </a:ext>
            </a:extLst>
          </p:cNvPr>
          <p:cNvCxnSpPr>
            <a:cxnSpLocks/>
          </p:cNvCxnSpPr>
          <p:nvPr/>
        </p:nvCxnSpPr>
        <p:spPr bwMode="auto">
          <a:xfrm flipH="1" flipV="1">
            <a:off x="2757311" y="8089820"/>
            <a:ext cx="749380" cy="31243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C4F87B08-99C1-4B9E-94F3-23BC03EC1690}"/>
              </a:ext>
            </a:extLst>
          </p:cNvPr>
          <p:cNvSpPr txBox="1"/>
          <p:nvPr/>
        </p:nvSpPr>
        <p:spPr>
          <a:xfrm>
            <a:off x="3484105" y="8279142"/>
            <a:ext cx="2164986" cy="246221"/>
          </a:xfrm>
          <a:prstGeom prst="rect">
            <a:avLst/>
          </a:prstGeom>
          <a:noFill/>
        </p:spPr>
        <p:txBody>
          <a:bodyPr wrap="square" rtlCol="0">
            <a:spAutoFit/>
          </a:bodyPr>
          <a:lstStyle/>
          <a:p>
            <a:r>
              <a:rPr lang="en-US" sz="1000" dirty="0">
                <a:solidFill>
                  <a:srgbClr val="FB6E05"/>
                </a:solidFill>
              </a:rPr>
              <a:t>Shelf support attach to position tab</a:t>
            </a:r>
          </a:p>
        </p:txBody>
      </p:sp>
      <p:sp>
        <p:nvSpPr>
          <p:cNvPr id="22" name="TextBox 21">
            <a:extLst>
              <a:ext uri="{FF2B5EF4-FFF2-40B4-BE49-F238E27FC236}">
                <a16:creationId xmlns:a16="http://schemas.microsoft.com/office/drawing/2014/main" id="{79283578-B76E-4BC9-AE80-259479AA56E9}"/>
              </a:ext>
            </a:extLst>
          </p:cNvPr>
          <p:cNvSpPr txBox="1"/>
          <p:nvPr/>
        </p:nvSpPr>
        <p:spPr>
          <a:xfrm>
            <a:off x="323558" y="1667402"/>
            <a:ext cx="2495157" cy="2970044"/>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Lift up door handle to release it from slot on handle base plate, rotate it forward and pull it to open door. </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dirty="0">
                <a:solidFill>
                  <a:srgbClr val="000000"/>
                </a:solidFill>
                <a:latin typeface="News Gothic Std" charset="0"/>
                <a:ea typeface="News Gothic Std" charset="0"/>
                <a:cs typeface="News Gothic Std" charset="0"/>
              </a:rPr>
              <a:t>Close door by making sure ends of door bar is pushed against the stopper plate both on top and bottom.  Rotate the door handle against door and slide into the slot on door handle base plate to keep door closed.</a:t>
            </a:r>
          </a:p>
          <a:p>
            <a:pPr eaLnBrk="1" hangingPunct="1"/>
            <a:endParaRPr lang="en-US" altLang="zh-CN" sz="1100" dirty="0">
              <a:solidFill>
                <a:srgbClr val="000000"/>
              </a:solidFill>
              <a:latin typeface="News Gothic Std" charset="0"/>
              <a:ea typeface="News Gothic Std" charset="0"/>
              <a:cs typeface="News Gothic Std" charset="0"/>
            </a:endParaRPr>
          </a:p>
          <a:p>
            <a:pPr eaLnBrk="1" hangingPunct="1"/>
            <a:r>
              <a:rPr lang="en-US" altLang="zh-CN" sz="1100" b="1" dirty="0">
                <a:solidFill>
                  <a:srgbClr val="000000"/>
                </a:solidFill>
                <a:latin typeface="News Gothic Std" charset="0"/>
                <a:ea typeface="News Gothic Std" charset="0"/>
                <a:cs typeface="News Gothic Std" charset="0"/>
              </a:rPr>
              <a:t>Note:  </a:t>
            </a:r>
            <a:r>
              <a:rPr lang="en-US" altLang="zh-CN" sz="1100" dirty="0">
                <a:solidFill>
                  <a:srgbClr val="000000"/>
                </a:solidFill>
                <a:latin typeface="News Gothic Std" charset="0"/>
                <a:ea typeface="News Gothic Std" charset="0"/>
                <a:cs typeface="News Gothic Std" charset="0"/>
              </a:rPr>
              <a:t>To lock the door you need to buy a padlock with shackle diameter no larger than 9/32” (7mm).  Put the shackle through the holes on door handle and handle base plate to lock the door. </a:t>
            </a:r>
          </a:p>
        </p:txBody>
      </p:sp>
      <p:cxnSp>
        <p:nvCxnSpPr>
          <p:cNvPr id="23" name="Straight Arrow Connector 22">
            <a:extLst>
              <a:ext uri="{FF2B5EF4-FFF2-40B4-BE49-F238E27FC236}">
                <a16:creationId xmlns:a16="http://schemas.microsoft.com/office/drawing/2014/main" id="{EA1C3C64-88A9-4788-A35D-93E1723A1E18}"/>
              </a:ext>
            </a:extLst>
          </p:cNvPr>
          <p:cNvCxnSpPr>
            <a:cxnSpLocks/>
          </p:cNvCxnSpPr>
          <p:nvPr/>
        </p:nvCxnSpPr>
        <p:spPr bwMode="auto">
          <a:xfrm flipH="1" flipV="1">
            <a:off x="3900158" y="3870171"/>
            <a:ext cx="729828" cy="524334"/>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A0CD2DD-DC1A-4FEF-99B4-7BB53FCD1999}"/>
              </a:ext>
            </a:extLst>
          </p:cNvPr>
          <p:cNvSpPr txBox="1"/>
          <p:nvPr/>
        </p:nvSpPr>
        <p:spPr>
          <a:xfrm>
            <a:off x="4252268" y="4420908"/>
            <a:ext cx="1530934" cy="276999"/>
          </a:xfrm>
          <a:prstGeom prst="rect">
            <a:avLst/>
          </a:prstGeom>
          <a:noFill/>
        </p:spPr>
        <p:txBody>
          <a:bodyPr wrap="square" rtlCol="0">
            <a:spAutoFit/>
          </a:bodyPr>
          <a:lstStyle/>
          <a:p>
            <a:r>
              <a:rPr lang="en-US" sz="1200" dirty="0">
                <a:solidFill>
                  <a:srgbClr val="FB6E05"/>
                </a:solidFill>
              </a:rPr>
              <a:t> Door Handle </a:t>
            </a:r>
          </a:p>
        </p:txBody>
      </p:sp>
      <p:sp>
        <p:nvSpPr>
          <p:cNvPr id="38" name="TextBox 37">
            <a:extLst>
              <a:ext uri="{FF2B5EF4-FFF2-40B4-BE49-F238E27FC236}">
                <a16:creationId xmlns:a16="http://schemas.microsoft.com/office/drawing/2014/main" id="{1B1DEA1D-1E4C-42FC-ABEC-6C174766A30C}"/>
              </a:ext>
            </a:extLst>
          </p:cNvPr>
          <p:cNvSpPr txBox="1"/>
          <p:nvPr/>
        </p:nvSpPr>
        <p:spPr>
          <a:xfrm>
            <a:off x="4556281" y="3948179"/>
            <a:ext cx="1530934" cy="276999"/>
          </a:xfrm>
          <a:prstGeom prst="rect">
            <a:avLst/>
          </a:prstGeom>
          <a:noFill/>
        </p:spPr>
        <p:txBody>
          <a:bodyPr wrap="square" rtlCol="0">
            <a:spAutoFit/>
          </a:bodyPr>
          <a:lstStyle/>
          <a:p>
            <a:r>
              <a:rPr lang="en-US" sz="1200" dirty="0">
                <a:solidFill>
                  <a:srgbClr val="FB6E05"/>
                </a:solidFill>
              </a:rPr>
              <a:t>Handle Base Plate </a:t>
            </a:r>
          </a:p>
        </p:txBody>
      </p:sp>
      <p:sp>
        <p:nvSpPr>
          <p:cNvPr id="41" name="TextBox 40">
            <a:extLst>
              <a:ext uri="{FF2B5EF4-FFF2-40B4-BE49-F238E27FC236}">
                <a16:creationId xmlns:a16="http://schemas.microsoft.com/office/drawing/2014/main" id="{9BFD6C63-9CA4-42EC-8A76-7CA5B5D21504}"/>
              </a:ext>
            </a:extLst>
          </p:cNvPr>
          <p:cNvSpPr txBox="1"/>
          <p:nvPr/>
        </p:nvSpPr>
        <p:spPr>
          <a:xfrm>
            <a:off x="3041367" y="4701291"/>
            <a:ext cx="2042699" cy="276999"/>
          </a:xfrm>
          <a:prstGeom prst="rect">
            <a:avLst/>
          </a:prstGeom>
          <a:noFill/>
        </p:spPr>
        <p:txBody>
          <a:bodyPr wrap="square" rtlCol="0">
            <a:spAutoFit/>
          </a:bodyPr>
          <a:lstStyle/>
          <a:p>
            <a:r>
              <a:rPr lang="en-US" sz="1200" dirty="0">
                <a:solidFill>
                  <a:srgbClr val="FB6E05"/>
                </a:solidFill>
              </a:rPr>
              <a:t>Slot on Handle Base Plate </a:t>
            </a:r>
          </a:p>
        </p:txBody>
      </p:sp>
      <p:cxnSp>
        <p:nvCxnSpPr>
          <p:cNvPr id="52" name="Straight Arrow Connector 51">
            <a:extLst>
              <a:ext uri="{FF2B5EF4-FFF2-40B4-BE49-F238E27FC236}">
                <a16:creationId xmlns:a16="http://schemas.microsoft.com/office/drawing/2014/main" id="{E96FC186-8185-49B5-ADAF-EF8AE7882CA0}"/>
              </a:ext>
            </a:extLst>
          </p:cNvPr>
          <p:cNvCxnSpPr>
            <a:cxnSpLocks/>
          </p:cNvCxnSpPr>
          <p:nvPr/>
        </p:nvCxnSpPr>
        <p:spPr bwMode="auto">
          <a:xfrm flipH="1" flipV="1">
            <a:off x="3678013" y="3625782"/>
            <a:ext cx="1227891" cy="352070"/>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31" name="Flowchart: Connector 30">
            <a:extLst>
              <a:ext uri="{FF2B5EF4-FFF2-40B4-BE49-F238E27FC236}">
                <a16:creationId xmlns:a16="http://schemas.microsoft.com/office/drawing/2014/main" id="{4F2F501E-C634-46D2-9654-054D8F70D9BD}"/>
              </a:ext>
            </a:extLst>
          </p:cNvPr>
          <p:cNvSpPr/>
          <p:nvPr/>
        </p:nvSpPr>
        <p:spPr bwMode="auto">
          <a:xfrm>
            <a:off x="5077044" y="2553713"/>
            <a:ext cx="476472" cy="466482"/>
          </a:xfrm>
          <a:prstGeom prst="flowChartConnector">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32" name="Straight Arrow Connector 31">
            <a:extLst>
              <a:ext uri="{FF2B5EF4-FFF2-40B4-BE49-F238E27FC236}">
                <a16:creationId xmlns:a16="http://schemas.microsoft.com/office/drawing/2014/main" id="{B62521E7-845B-477C-9D8C-C3C1BBAF48FB}"/>
              </a:ext>
            </a:extLst>
          </p:cNvPr>
          <p:cNvCxnSpPr>
            <a:cxnSpLocks/>
          </p:cNvCxnSpPr>
          <p:nvPr/>
        </p:nvCxnSpPr>
        <p:spPr bwMode="auto">
          <a:xfrm flipH="1">
            <a:off x="4022582" y="2867058"/>
            <a:ext cx="1054462" cy="303843"/>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Arrow Connector 43">
            <a:extLst>
              <a:ext uri="{FF2B5EF4-FFF2-40B4-BE49-F238E27FC236}">
                <a16:creationId xmlns:a16="http://schemas.microsoft.com/office/drawing/2014/main" id="{FC8369EF-1568-4302-86A9-F3D39D9347B1}"/>
              </a:ext>
            </a:extLst>
          </p:cNvPr>
          <p:cNvCxnSpPr>
            <a:cxnSpLocks/>
          </p:cNvCxnSpPr>
          <p:nvPr/>
        </p:nvCxnSpPr>
        <p:spPr bwMode="auto">
          <a:xfrm flipH="1" flipV="1">
            <a:off x="3632353" y="3836231"/>
            <a:ext cx="124142" cy="852452"/>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CB71EB2-7ED3-4B34-8AA9-7C1206738011}"/>
              </a:ext>
            </a:extLst>
          </p:cNvPr>
          <p:cNvCxnSpPr>
            <a:cxnSpLocks/>
          </p:cNvCxnSpPr>
          <p:nvPr/>
        </p:nvCxnSpPr>
        <p:spPr bwMode="auto">
          <a:xfrm flipV="1">
            <a:off x="2696842" y="3814996"/>
            <a:ext cx="870318" cy="740504"/>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3050AAAD-8579-4F53-AEEF-DA95B7D77B46}"/>
              </a:ext>
            </a:extLst>
          </p:cNvPr>
          <p:cNvSpPr txBox="1"/>
          <p:nvPr/>
        </p:nvSpPr>
        <p:spPr>
          <a:xfrm>
            <a:off x="1913085" y="4562933"/>
            <a:ext cx="1530934" cy="461665"/>
          </a:xfrm>
          <a:prstGeom prst="rect">
            <a:avLst/>
          </a:prstGeom>
          <a:noFill/>
        </p:spPr>
        <p:txBody>
          <a:bodyPr wrap="square" rtlCol="0">
            <a:spAutoFit/>
          </a:bodyPr>
          <a:lstStyle/>
          <a:p>
            <a:r>
              <a:rPr lang="en-US" sz="1200" dirty="0">
                <a:solidFill>
                  <a:srgbClr val="FB6E05"/>
                </a:solidFill>
              </a:rPr>
              <a:t>Hole on Handle Base Plate </a:t>
            </a:r>
          </a:p>
        </p:txBody>
      </p:sp>
      <p:pic>
        <p:nvPicPr>
          <p:cNvPr id="4" name="Picture 3">
            <a:extLst>
              <a:ext uri="{FF2B5EF4-FFF2-40B4-BE49-F238E27FC236}">
                <a16:creationId xmlns:a16="http://schemas.microsoft.com/office/drawing/2014/main" id="{9A7E48F7-9EBF-404F-ABD6-1C598947DD45}"/>
              </a:ext>
            </a:extLst>
          </p:cNvPr>
          <p:cNvPicPr>
            <a:picLocks noChangeAspect="1"/>
          </p:cNvPicPr>
          <p:nvPr/>
        </p:nvPicPr>
        <p:blipFill rotWithShape="1">
          <a:blip r:embed="rId5"/>
          <a:srcRect l="60299" t="11084" r="1409" b="37833"/>
          <a:stretch/>
        </p:blipFill>
        <p:spPr>
          <a:xfrm>
            <a:off x="2835640" y="1425285"/>
            <a:ext cx="1463040" cy="1493106"/>
          </a:xfrm>
          <a:prstGeom prst="rect">
            <a:avLst/>
          </a:prstGeom>
        </p:spPr>
      </p:pic>
      <p:sp>
        <p:nvSpPr>
          <p:cNvPr id="36" name="Flowchart: Connector 35">
            <a:extLst>
              <a:ext uri="{FF2B5EF4-FFF2-40B4-BE49-F238E27FC236}">
                <a16:creationId xmlns:a16="http://schemas.microsoft.com/office/drawing/2014/main" id="{0D672E21-1084-46DD-BF8F-18E3CFA4B337}"/>
              </a:ext>
            </a:extLst>
          </p:cNvPr>
          <p:cNvSpPr/>
          <p:nvPr/>
        </p:nvSpPr>
        <p:spPr bwMode="auto">
          <a:xfrm>
            <a:off x="4985601" y="1830187"/>
            <a:ext cx="476472" cy="466482"/>
          </a:xfrm>
          <a:prstGeom prst="flowChartConnector">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37" name="Straight Arrow Connector 36">
            <a:extLst>
              <a:ext uri="{FF2B5EF4-FFF2-40B4-BE49-F238E27FC236}">
                <a16:creationId xmlns:a16="http://schemas.microsoft.com/office/drawing/2014/main" id="{7FD1DCE4-F20F-400D-9D4B-DE3880A836B2}"/>
              </a:ext>
            </a:extLst>
          </p:cNvPr>
          <p:cNvCxnSpPr>
            <a:cxnSpLocks/>
          </p:cNvCxnSpPr>
          <p:nvPr/>
        </p:nvCxnSpPr>
        <p:spPr bwMode="auto">
          <a:xfrm flipH="1">
            <a:off x="4245801" y="2117448"/>
            <a:ext cx="739800" cy="16762"/>
          </a:xfrm>
          <a:prstGeom prst="straightConnector1">
            <a:avLst/>
          </a:prstGeom>
          <a:solidFill>
            <a:schemeClr val="accent1"/>
          </a:solidFill>
          <a:ln w="63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a:extLst>
              <a:ext uri="{FF2B5EF4-FFF2-40B4-BE49-F238E27FC236}">
                <a16:creationId xmlns:a16="http://schemas.microsoft.com/office/drawing/2014/main" id="{70D71B88-BB70-45C3-AC95-6D57A3C97C5B}"/>
              </a:ext>
            </a:extLst>
          </p:cNvPr>
          <p:cNvSpPr txBox="1"/>
          <p:nvPr/>
        </p:nvSpPr>
        <p:spPr>
          <a:xfrm>
            <a:off x="3906300" y="1430105"/>
            <a:ext cx="1530934" cy="276999"/>
          </a:xfrm>
          <a:prstGeom prst="rect">
            <a:avLst/>
          </a:prstGeom>
          <a:noFill/>
        </p:spPr>
        <p:txBody>
          <a:bodyPr wrap="square" rtlCol="0">
            <a:spAutoFit/>
          </a:bodyPr>
          <a:lstStyle/>
          <a:p>
            <a:r>
              <a:rPr lang="en-US" sz="1200" dirty="0">
                <a:solidFill>
                  <a:srgbClr val="FB6E05"/>
                </a:solidFill>
              </a:rPr>
              <a:t>Stopper Plate </a:t>
            </a:r>
          </a:p>
        </p:txBody>
      </p:sp>
      <p:pic>
        <p:nvPicPr>
          <p:cNvPr id="2" name="Picture 1">
            <a:extLst>
              <a:ext uri="{FF2B5EF4-FFF2-40B4-BE49-F238E27FC236}">
                <a16:creationId xmlns:a16="http://schemas.microsoft.com/office/drawing/2014/main" id="{FE966B42-7588-43C0-9557-E92F6B4F26B7}"/>
              </a:ext>
            </a:extLst>
          </p:cNvPr>
          <p:cNvPicPr>
            <a:picLocks noChangeAspect="1"/>
          </p:cNvPicPr>
          <p:nvPr/>
        </p:nvPicPr>
        <p:blipFill rotWithShape="1">
          <a:blip r:embed="rId6"/>
          <a:srcRect l="15683" t="20110" r="70142" b="33449"/>
          <a:stretch/>
        </p:blipFill>
        <p:spPr>
          <a:xfrm>
            <a:off x="4197151" y="1239512"/>
            <a:ext cx="2549094" cy="3129580"/>
          </a:xfrm>
          <a:prstGeom prst="rect">
            <a:avLst/>
          </a:prstGeom>
        </p:spPr>
      </p:pic>
      <p:cxnSp>
        <p:nvCxnSpPr>
          <p:cNvPr id="42" name="Straight Arrow Connector 41">
            <a:extLst>
              <a:ext uri="{FF2B5EF4-FFF2-40B4-BE49-F238E27FC236}">
                <a16:creationId xmlns:a16="http://schemas.microsoft.com/office/drawing/2014/main" id="{F11C5DFF-F779-4A74-A36B-129AC2E17436}"/>
              </a:ext>
            </a:extLst>
          </p:cNvPr>
          <p:cNvCxnSpPr>
            <a:cxnSpLocks/>
          </p:cNvCxnSpPr>
          <p:nvPr/>
        </p:nvCxnSpPr>
        <p:spPr bwMode="auto">
          <a:xfrm flipH="1">
            <a:off x="3849154" y="1658995"/>
            <a:ext cx="528160" cy="408185"/>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F79909E7-CEC0-4E93-A23C-87E55D455F33}"/>
              </a:ext>
            </a:extLst>
          </p:cNvPr>
          <p:cNvPicPr>
            <a:picLocks noChangeAspect="1"/>
          </p:cNvPicPr>
          <p:nvPr/>
        </p:nvPicPr>
        <p:blipFill rotWithShape="1">
          <a:blip r:embed="rId2"/>
          <a:srcRect l="58895" t="21549" r="21575" b="42063"/>
          <a:stretch/>
        </p:blipFill>
        <p:spPr>
          <a:xfrm>
            <a:off x="3079750" y="5331384"/>
            <a:ext cx="3488233" cy="2841883"/>
          </a:xfrm>
          <a:prstGeom prst="rect">
            <a:avLst/>
          </a:prstGeom>
        </p:spPr>
      </p:pic>
    </p:spTree>
    <p:extLst>
      <p:ext uri="{BB962C8B-B14F-4D97-AF65-F5344CB8AC3E}">
        <p14:creationId xmlns:p14="http://schemas.microsoft.com/office/powerpoint/2010/main" val="20847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 name="Table 367">
            <a:extLst>
              <a:ext uri="{FF2B5EF4-FFF2-40B4-BE49-F238E27FC236}">
                <a16:creationId xmlns:a16="http://schemas.microsoft.com/office/drawing/2014/main" id="{CC536B2B-4910-439C-8EBB-E2F106226F0E}"/>
              </a:ext>
            </a:extLst>
          </p:cNvPr>
          <p:cNvGraphicFramePr>
            <a:graphicFrameLocks noGrp="1"/>
          </p:cNvGraphicFramePr>
          <p:nvPr>
            <p:extLst>
              <p:ext uri="{D42A27DB-BD31-4B8C-83A1-F6EECF244321}">
                <p14:modId xmlns:p14="http://schemas.microsoft.com/office/powerpoint/2010/main" val="1958983974"/>
              </p:ext>
            </p:extLst>
          </p:nvPr>
        </p:nvGraphicFramePr>
        <p:xfrm>
          <a:off x="501316" y="1483765"/>
          <a:ext cx="6025231" cy="2438400"/>
        </p:xfrm>
        <a:graphic>
          <a:graphicData uri="http://schemas.openxmlformats.org/drawingml/2006/table">
            <a:tbl>
              <a:tblPr firstRow="1" bandRow="1">
                <a:tableStyleId>{0505E3EF-67EA-436B-97B2-0124C06EBD24}</a:tableStyleId>
              </a:tblPr>
              <a:tblGrid>
                <a:gridCol w="314643">
                  <a:extLst>
                    <a:ext uri="{9D8B030D-6E8A-4147-A177-3AD203B41FA5}">
                      <a16:colId xmlns:a16="http://schemas.microsoft.com/office/drawing/2014/main" val="20000"/>
                    </a:ext>
                  </a:extLst>
                </a:gridCol>
                <a:gridCol w="1171893">
                  <a:extLst>
                    <a:ext uri="{9D8B030D-6E8A-4147-A177-3AD203B41FA5}">
                      <a16:colId xmlns:a16="http://schemas.microsoft.com/office/drawing/2014/main" val="20001"/>
                    </a:ext>
                  </a:extLst>
                </a:gridCol>
                <a:gridCol w="1486218">
                  <a:extLst>
                    <a:ext uri="{9D8B030D-6E8A-4147-A177-3AD203B41FA5}">
                      <a16:colId xmlns:a16="http://schemas.microsoft.com/office/drawing/2014/main" val="20002"/>
                    </a:ext>
                  </a:extLst>
                </a:gridCol>
                <a:gridCol w="379730">
                  <a:extLst>
                    <a:ext uri="{9D8B030D-6E8A-4147-A177-3AD203B41FA5}">
                      <a16:colId xmlns:a16="http://schemas.microsoft.com/office/drawing/2014/main" val="20003"/>
                    </a:ext>
                  </a:extLst>
                </a:gridCol>
                <a:gridCol w="1171893">
                  <a:extLst>
                    <a:ext uri="{9D8B030D-6E8A-4147-A177-3AD203B41FA5}">
                      <a16:colId xmlns:a16="http://schemas.microsoft.com/office/drawing/2014/main" val="20004"/>
                    </a:ext>
                  </a:extLst>
                </a:gridCol>
                <a:gridCol w="1500854">
                  <a:extLst>
                    <a:ext uri="{9D8B030D-6E8A-4147-A177-3AD203B41FA5}">
                      <a16:colId xmlns:a16="http://schemas.microsoft.com/office/drawing/2014/main" val="20005"/>
                    </a:ext>
                  </a:extLst>
                </a:gridCol>
              </a:tblGrid>
              <a:tr h="230273">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extLst>
                  <a:ext uri="{0D108BD9-81ED-4DB2-BD59-A6C34878D82A}">
                    <a16:rowId xmlns:a16="http://schemas.microsoft.com/office/drawing/2014/main" val="10000"/>
                  </a:ext>
                </a:extLst>
              </a:tr>
              <a:tr h="0">
                <a:tc>
                  <a:txBody>
                    <a:bodyPr/>
                    <a:lstStyle/>
                    <a:p>
                      <a:r>
                        <a:rPr lang="en-US" sz="1000" dirty="0">
                          <a:latin typeface="News Gothic Std" charset="0"/>
                          <a:ea typeface="News Gothic Std" charset="0"/>
                          <a:cs typeface="News Gothic Std" charset="0"/>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PBK-18-020-2819</a:t>
                      </a:r>
                    </a:p>
                  </a:txBody>
                  <a:tcPr/>
                </a:tc>
                <a:tc>
                  <a:txBody>
                    <a:bodyPr/>
                    <a:lstStyle/>
                    <a:p>
                      <a:r>
                        <a:rPr lang="en-US" sz="1000" dirty="0">
                          <a:latin typeface="News Gothic Std" charset="0"/>
                          <a:ea typeface="News Gothic Std" charset="0"/>
                          <a:cs typeface="News Gothic Std" charset="0"/>
                        </a:rPr>
                        <a:t>Cabinet Body</a:t>
                      </a:r>
                    </a:p>
                  </a:txBody>
                  <a:tcPr/>
                </a:tc>
                <a:tc>
                  <a:txBody>
                    <a:bodyPr/>
                    <a:lstStyle/>
                    <a:p>
                      <a:r>
                        <a:rPr lang="en-US" sz="1000" dirty="0">
                          <a:latin typeface="News Gothic Std" charset="0"/>
                          <a:ea typeface="News Gothic Std" charset="0"/>
                          <a:cs typeface="News Gothic Std" charset="0"/>
                        </a:rPr>
                        <a:t>9)</a:t>
                      </a:r>
                    </a:p>
                  </a:txBody>
                  <a:tcPr/>
                </a:tc>
                <a:tc>
                  <a:txBody>
                    <a:bodyPr/>
                    <a:lstStyle/>
                    <a:p>
                      <a:r>
                        <a:rPr lang="en-US" sz="1000" dirty="0">
                          <a:latin typeface="News Gothic Std" charset="0"/>
                          <a:ea typeface="News Gothic Std" charset="0"/>
                          <a:cs typeface="News Gothic Std" charset="0"/>
                        </a:rPr>
                        <a:t>XSV-02-017-0001</a:t>
                      </a:r>
                    </a:p>
                  </a:txBody>
                  <a:tcPr/>
                </a:tc>
                <a:tc>
                  <a:txBody>
                    <a:bodyPr/>
                    <a:lstStyle/>
                    <a:p>
                      <a:r>
                        <a:rPr lang="en-US" sz="1000" dirty="0">
                          <a:latin typeface="News Gothic Std" charset="0"/>
                          <a:ea typeface="News Gothic Std" charset="0"/>
                          <a:cs typeface="News Gothic Std" charset="0"/>
                        </a:rPr>
                        <a:t>Shelf Support</a:t>
                      </a:r>
                    </a:p>
                  </a:txBody>
                  <a:tcPr/>
                </a:tc>
                <a:extLst>
                  <a:ext uri="{0D108BD9-81ED-4DB2-BD59-A6C34878D82A}">
                    <a16:rowId xmlns:a16="http://schemas.microsoft.com/office/drawing/2014/main" val="10001"/>
                  </a:ext>
                </a:extLst>
              </a:tr>
              <a:tr h="230273">
                <a:tc>
                  <a:txBody>
                    <a:bodyPr/>
                    <a:lstStyle/>
                    <a:p>
                      <a:r>
                        <a:rPr lang="en-US" sz="1000" dirty="0">
                          <a:latin typeface="News Gothic Std" charset="0"/>
                          <a:ea typeface="News Gothic Std" charset="0"/>
                          <a:cs typeface="News Gothic Std" charset="0"/>
                        </a:rPr>
                        <a:t>2)</a:t>
                      </a:r>
                    </a:p>
                  </a:txBody>
                  <a:tcPr/>
                </a:tc>
                <a:tc>
                  <a:txBody>
                    <a:bodyPr/>
                    <a:lstStyle/>
                    <a:p>
                      <a:r>
                        <a:rPr lang="en-US" sz="1000" dirty="0">
                          <a:latin typeface="News Gothic Std" charset="0"/>
                          <a:ea typeface="News Gothic Std" charset="0"/>
                          <a:cs typeface="News Gothic Std" charset="0"/>
                        </a:rPr>
                        <a:t>XSV-09-009-0003</a:t>
                      </a:r>
                    </a:p>
                  </a:txBody>
                  <a:tcPr/>
                </a:tc>
                <a:tc>
                  <a:txBody>
                    <a:bodyPr/>
                    <a:lstStyle/>
                    <a:p>
                      <a:r>
                        <a:rPr lang="en-US" sz="1000" dirty="0">
                          <a:latin typeface="News Gothic Std" charset="0"/>
                          <a:ea typeface="News Gothic Std" charset="0"/>
                          <a:cs typeface="News Gothic Std" charset="0"/>
                        </a:rPr>
                        <a:t>Door Hinge</a:t>
                      </a:r>
                    </a:p>
                  </a:txBody>
                  <a:tcPr/>
                </a:tc>
                <a:tc>
                  <a:txBody>
                    <a:bodyPr/>
                    <a:lstStyle/>
                    <a:p>
                      <a:r>
                        <a:rPr lang="en-US" sz="1000" dirty="0">
                          <a:latin typeface="News Gothic Std" charset="0"/>
                          <a:ea typeface="News Gothic Std" charset="0"/>
                          <a:cs typeface="News Gothic Std" charset="0"/>
                        </a:rPr>
                        <a:t>10)</a:t>
                      </a:r>
                    </a:p>
                  </a:txBody>
                  <a:tcPr/>
                </a:tc>
                <a:tc>
                  <a:txBody>
                    <a:bodyPr/>
                    <a:lstStyle/>
                    <a:p>
                      <a:r>
                        <a:rPr lang="en-US" sz="1000" dirty="0">
                          <a:latin typeface="News Gothic Std" charset="0"/>
                          <a:ea typeface="News Gothic Std" charset="0"/>
                          <a:cs typeface="News Gothic Std" charset="0"/>
                        </a:rPr>
                        <a:t>XSV-01-0</a:t>
                      </a:r>
                      <a:r>
                        <a:rPr lang="en-US" altLang="zh-CN" sz="1000" dirty="0">
                          <a:latin typeface="News Gothic Std" charset="0"/>
                          <a:ea typeface="News Gothic Std" charset="0"/>
                          <a:cs typeface="News Gothic Std" charset="0"/>
                        </a:rPr>
                        <a:t>10</a:t>
                      </a:r>
                      <a:r>
                        <a:rPr lang="en-US" sz="1000" dirty="0">
                          <a:latin typeface="News Gothic Std" charset="0"/>
                          <a:ea typeface="News Gothic Std" charset="0"/>
                          <a:cs typeface="News Gothic Std" charset="0"/>
                        </a:rPr>
                        <a:t>-0616</a:t>
                      </a:r>
                    </a:p>
                  </a:txBody>
                  <a:tcPr/>
                </a:tc>
                <a:tc>
                  <a:txBody>
                    <a:bodyPr/>
                    <a:lstStyle/>
                    <a:p>
                      <a:r>
                        <a:rPr lang="en-US" sz="1000" dirty="0">
                          <a:latin typeface="News Gothic Std" charset="0"/>
                          <a:ea typeface="News Gothic Std" charset="0"/>
                          <a:cs typeface="News Gothic Std" charset="0"/>
                        </a:rPr>
                        <a:t>Handle Screw</a:t>
                      </a:r>
                    </a:p>
                  </a:txBody>
                  <a:tcPr/>
                </a:tc>
                <a:extLst>
                  <a:ext uri="{0D108BD9-81ED-4DB2-BD59-A6C34878D82A}">
                    <a16:rowId xmlns:a16="http://schemas.microsoft.com/office/drawing/2014/main" val="10002"/>
                  </a:ext>
                </a:extLst>
              </a:tr>
              <a:tr h="230273">
                <a:tc>
                  <a:txBody>
                    <a:bodyPr/>
                    <a:lstStyle/>
                    <a:p>
                      <a:r>
                        <a:rPr lang="en-US" sz="1000" dirty="0">
                          <a:latin typeface="News Gothic Std" charset="0"/>
                          <a:ea typeface="News Gothic Std" charset="0"/>
                          <a:cs typeface="News Gothic Std" charset="0"/>
                        </a:rPr>
                        <a:t>3)</a:t>
                      </a:r>
                    </a:p>
                  </a:txBody>
                  <a:tcPr/>
                </a:tc>
                <a:tc>
                  <a:txBody>
                    <a:bodyPr/>
                    <a:lstStyle/>
                    <a:p>
                      <a:r>
                        <a:rPr lang="en-US" sz="1000" dirty="0">
                          <a:latin typeface="News Gothic Std" charset="0"/>
                          <a:ea typeface="News Gothic Std" charset="0"/>
                          <a:cs typeface="News Gothic Std" charset="0"/>
                        </a:rPr>
                        <a:t>XBS-02-030-0002</a:t>
                      </a:r>
                    </a:p>
                  </a:txBody>
                  <a:tcPr/>
                </a:tc>
                <a:tc>
                  <a:txBody>
                    <a:bodyPr/>
                    <a:lstStyle/>
                    <a:p>
                      <a:r>
                        <a:rPr lang="en-US" sz="1000" dirty="0">
                          <a:latin typeface="News Gothic Std" charset="0"/>
                          <a:ea typeface="News Gothic Std" charset="0"/>
                          <a:cs typeface="News Gothic Std" charset="0"/>
                        </a:rPr>
                        <a:t>Right Handle Base Plate</a:t>
                      </a:r>
                    </a:p>
                  </a:txBody>
                  <a:tcPr/>
                </a:tc>
                <a:tc>
                  <a:txBody>
                    <a:bodyPr/>
                    <a:lstStyle/>
                    <a:p>
                      <a:r>
                        <a:rPr lang="en-US" sz="1000" dirty="0">
                          <a:latin typeface="News Gothic Std" charset="0"/>
                          <a:ea typeface="News Gothic Std" charset="0"/>
                          <a:cs typeface="News Gothic Std" charset="0"/>
                        </a:rPr>
                        <a:t>11)</a:t>
                      </a:r>
                    </a:p>
                  </a:txBody>
                  <a:tcPr/>
                </a:tc>
                <a:tc>
                  <a:txBody>
                    <a:bodyPr/>
                    <a:lstStyle/>
                    <a:p>
                      <a:r>
                        <a:rPr lang="en-US" sz="1000" dirty="0">
                          <a:latin typeface="News Gothic Std" charset="0"/>
                          <a:ea typeface="News Gothic Std" charset="0"/>
                          <a:cs typeface="News Gothic Std" charset="0"/>
                        </a:rPr>
                        <a:t>XBS-02-030-0001</a:t>
                      </a:r>
                    </a:p>
                  </a:txBody>
                  <a:tcPr/>
                </a:tc>
                <a:tc>
                  <a:txBody>
                    <a:bodyPr/>
                    <a:lstStyle/>
                    <a:p>
                      <a:r>
                        <a:rPr lang="en-US" sz="1000" dirty="0">
                          <a:latin typeface="News Gothic Std" charset="0"/>
                          <a:ea typeface="News Gothic Std" charset="0"/>
                          <a:cs typeface="News Gothic Std" charset="0"/>
                        </a:rPr>
                        <a:t>Left Handle Base Plate</a:t>
                      </a:r>
                    </a:p>
                  </a:txBody>
                  <a:tcPr/>
                </a:tc>
                <a:extLst>
                  <a:ext uri="{0D108BD9-81ED-4DB2-BD59-A6C34878D82A}">
                    <a16:rowId xmlns:a16="http://schemas.microsoft.com/office/drawing/2014/main" val="10003"/>
                  </a:ext>
                </a:extLst>
              </a:tr>
              <a:tr h="230273">
                <a:tc>
                  <a:txBody>
                    <a:bodyPr/>
                    <a:lstStyle/>
                    <a:p>
                      <a:r>
                        <a:rPr lang="en-US" sz="1000" dirty="0">
                          <a:latin typeface="News Gothic Std" charset="0"/>
                          <a:ea typeface="News Gothic Std" charset="0"/>
                          <a:cs typeface="News Gothic Std" charset="0"/>
                        </a:rPr>
                        <a:t>4)</a:t>
                      </a:r>
                    </a:p>
                  </a:txBody>
                  <a:tcPr/>
                </a:tc>
                <a:tc>
                  <a:txBody>
                    <a:bodyPr/>
                    <a:lstStyle/>
                    <a:p>
                      <a:r>
                        <a:rPr lang="en-US" sz="1000" dirty="0">
                          <a:latin typeface="News Gothic Std" charset="0"/>
                          <a:ea typeface="News Gothic Std" charset="0"/>
                          <a:cs typeface="News Gothic Std" charset="0"/>
                        </a:rPr>
                        <a:t>XBS-05-025-0720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Handle</a:t>
                      </a:r>
                    </a:p>
                  </a:txBody>
                  <a:tcPr/>
                </a:tc>
                <a:tc>
                  <a:txBody>
                    <a:bodyPr/>
                    <a:lstStyle/>
                    <a:p>
                      <a:r>
                        <a:rPr lang="en-US" sz="1000" dirty="0">
                          <a:latin typeface="News Gothic Std" charset="0"/>
                          <a:ea typeface="News Gothic Std" charset="0"/>
                          <a:cs typeface="News Gothic Std" charset="0"/>
                        </a:rPr>
                        <a:t>12)</a:t>
                      </a:r>
                    </a:p>
                  </a:txBody>
                  <a:tcPr/>
                </a:tc>
                <a:tc>
                  <a:txBody>
                    <a:bodyPr/>
                    <a:lstStyle/>
                    <a:p>
                      <a:r>
                        <a:rPr lang="en-US" sz="1000" dirty="0">
                          <a:latin typeface="News Gothic Std" charset="0"/>
                          <a:ea typeface="News Gothic Std" charset="0"/>
                          <a:cs typeface="News Gothic Std" charset="0"/>
                        </a:rPr>
                        <a:t>XSV-01-0</a:t>
                      </a:r>
                      <a:r>
                        <a:rPr lang="en-US" altLang="zh-CN" sz="1000" dirty="0">
                          <a:latin typeface="News Gothic Std" charset="0"/>
                          <a:ea typeface="News Gothic Std" charset="0"/>
                          <a:cs typeface="News Gothic Std" charset="0"/>
                        </a:rPr>
                        <a:t>10</a:t>
                      </a:r>
                      <a:r>
                        <a:rPr lang="en-US" sz="1000" dirty="0">
                          <a:latin typeface="News Gothic Std" charset="0"/>
                          <a:ea typeface="News Gothic Std" charset="0"/>
                          <a:cs typeface="News Gothic Std" charset="0"/>
                        </a:rPr>
                        <a:t>-0408</a:t>
                      </a:r>
                    </a:p>
                  </a:txBody>
                  <a:tcPr/>
                </a:tc>
                <a:tc>
                  <a:txBody>
                    <a:bodyPr/>
                    <a:lstStyle/>
                    <a:p>
                      <a:r>
                        <a:rPr lang="en-US" sz="1000" dirty="0">
                          <a:latin typeface="News Gothic Std" charset="0"/>
                          <a:ea typeface="News Gothic Std" charset="0"/>
                          <a:cs typeface="News Gothic Std" charset="0"/>
                        </a:rPr>
                        <a:t>Lock Bar Bracket Screw</a:t>
                      </a:r>
                    </a:p>
                  </a:txBody>
                  <a:tcPr/>
                </a:tc>
                <a:extLst>
                  <a:ext uri="{0D108BD9-81ED-4DB2-BD59-A6C34878D82A}">
                    <a16:rowId xmlns:a16="http://schemas.microsoft.com/office/drawing/2014/main" val="10004"/>
                  </a:ext>
                </a:extLst>
              </a:tr>
              <a:tr h="230273">
                <a:tc>
                  <a:txBody>
                    <a:bodyPr/>
                    <a:lstStyle/>
                    <a:p>
                      <a:r>
                        <a:rPr lang="en-US" sz="1000" dirty="0">
                          <a:latin typeface="News Gothic Std" charset="0"/>
                          <a:ea typeface="News Gothic Std" charset="0"/>
                          <a:cs typeface="News Gothic Std" charset="0"/>
                        </a:rPr>
                        <a:t>5)</a:t>
                      </a:r>
                    </a:p>
                  </a:txBody>
                  <a:tcPr/>
                </a:tc>
                <a:tc>
                  <a:txBody>
                    <a:bodyPr/>
                    <a:lstStyle/>
                    <a:p>
                      <a:r>
                        <a:rPr lang="en-US" sz="1000" dirty="0">
                          <a:latin typeface="News Gothic Std" charset="0"/>
                          <a:ea typeface="News Gothic Std" charset="0"/>
                          <a:cs typeface="News Gothic Std" charset="0"/>
                        </a:rPr>
                        <a:t>XBS-05-026-2875</a:t>
                      </a:r>
                    </a:p>
                  </a:txBody>
                  <a:tcPr/>
                </a:tc>
                <a:tc>
                  <a:txBody>
                    <a:bodyPr/>
                    <a:lstStyle/>
                    <a:p>
                      <a:r>
                        <a:rPr lang="en-US" sz="1000" dirty="0">
                          <a:latin typeface="News Gothic Std" charset="0"/>
                          <a:ea typeface="News Gothic Std" charset="0"/>
                          <a:cs typeface="News Gothic Std" charset="0"/>
                        </a:rPr>
                        <a:t>Lock Bar </a:t>
                      </a:r>
                    </a:p>
                  </a:txBody>
                  <a:tcPr/>
                </a:tc>
                <a:tc>
                  <a:txBody>
                    <a:bodyPr/>
                    <a:lstStyle/>
                    <a:p>
                      <a:r>
                        <a:rPr lang="en-US" sz="1000" dirty="0">
                          <a:latin typeface="News Gothic Std" charset="0"/>
                          <a:ea typeface="News Gothic Std" charset="0"/>
                          <a:cs typeface="News Gothic Std" charset="0"/>
                        </a:rPr>
                        <a:t>13)</a:t>
                      </a:r>
                    </a:p>
                  </a:txBody>
                  <a:tcPr/>
                </a:tc>
                <a:tc>
                  <a:txBody>
                    <a:bodyPr/>
                    <a:lstStyle/>
                    <a:p>
                      <a:r>
                        <a:rPr lang="en-US" sz="1000" dirty="0">
                          <a:latin typeface="News Gothic Std" charset="0"/>
                          <a:ea typeface="News Gothic Std" charset="0"/>
                          <a:cs typeface="News Gothic Std" charset="0"/>
                        </a:rPr>
                        <a:t>XBK-02-028-0001</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Plastic Spacer</a:t>
                      </a:r>
                    </a:p>
                  </a:txBody>
                  <a:tcPr/>
                </a:tc>
                <a:extLst>
                  <a:ext uri="{0D108BD9-81ED-4DB2-BD59-A6C34878D82A}">
                    <a16:rowId xmlns:a16="http://schemas.microsoft.com/office/drawing/2014/main" val="10005"/>
                  </a:ext>
                </a:extLst>
              </a:tr>
              <a:tr h="230273">
                <a:tc>
                  <a:txBody>
                    <a:bodyPr/>
                    <a:lstStyle/>
                    <a:p>
                      <a:r>
                        <a:rPr lang="en-US" sz="1000" dirty="0">
                          <a:latin typeface="News Gothic Std" charset="0"/>
                          <a:ea typeface="News Gothic Std" charset="0"/>
                          <a:cs typeface="News Gothic Std" charset="0"/>
                        </a:rPr>
                        <a:t>6)</a:t>
                      </a:r>
                    </a:p>
                  </a:txBody>
                  <a:tcPr/>
                </a:tc>
                <a:tc>
                  <a:txBody>
                    <a:bodyPr/>
                    <a:lstStyle/>
                    <a:p>
                      <a:r>
                        <a:rPr lang="en-US" sz="1000" dirty="0">
                          <a:latin typeface="News Gothic Std" charset="0"/>
                          <a:ea typeface="News Gothic Std" charset="0"/>
                          <a:cs typeface="News Gothic Std" charset="0"/>
                        </a:rPr>
                        <a:t>XBS-02-029-0001</a:t>
                      </a:r>
                    </a:p>
                  </a:txBody>
                  <a:tcPr/>
                </a:tc>
                <a:tc>
                  <a:txBody>
                    <a:bodyPr/>
                    <a:lstStyle/>
                    <a:p>
                      <a:r>
                        <a:rPr lang="en-US" sz="1000" dirty="0">
                          <a:latin typeface="News Gothic Std" charset="0"/>
                          <a:ea typeface="News Gothic Std" charset="0"/>
                          <a:cs typeface="News Gothic Std" charset="0"/>
                        </a:rPr>
                        <a:t>Lock Bar Bracket</a:t>
                      </a:r>
                    </a:p>
                  </a:txBody>
                  <a:tcPr/>
                </a:tc>
                <a:tc>
                  <a:txBody>
                    <a:bodyPr/>
                    <a:lstStyle/>
                    <a:p>
                      <a:r>
                        <a:rPr lang="en-US" sz="1000" dirty="0">
                          <a:latin typeface="News Gothic Std" charset="0"/>
                          <a:ea typeface="News Gothic Std" charset="0"/>
                          <a:cs typeface="News Gothic Std" charset="0"/>
                        </a:rPr>
                        <a:t>14)</a:t>
                      </a:r>
                    </a:p>
                  </a:txBody>
                  <a:tcPr/>
                </a:tc>
                <a:tc>
                  <a:txBody>
                    <a:bodyPr/>
                    <a:lstStyle/>
                    <a:p>
                      <a:r>
                        <a:rPr lang="en-US" sz="1000" dirty="0">
                          <a:solidFill>
                            <a:schemeClr val="tx1"/>
                          </a:solidFill>
                          <a:latin typeface="News Gothic Std" charset="0"/>
                          <a:ea typeface="News Gothic Std" charset="0"/>
                          <a:cs typeface="News Gothic Std" charset="0"/>
                        </a:rPr>
                        <a:t>XBS-02-027-0001</a:t>
                      </a:r>
                    </a:p>
                  </a:txBody>
                  <a:tcPr/>
                </a:tc>
                <a:tc>
                  <a:txBody>
                    <a:bodyPr/>
                    <a:lstStyle/>
                    <a:p>
                      <a:r>
                        <a:rPr lang="en-US" sz="1000" dirty="0">
                          <a:latin typeface="News Gothic Std" charset="0"/>
                          <a:ea typeface="News Gothic Std" charset="0"/>
                          <a:cs typeface="News Gothic Std" charset="0"/>
                        </a:rPr>
                        <a:t>Lock Bar Stopper</a:t>
                      </a:r>
                    </a:p>
                  </a:txBody>
                  <a:tcPr/>
                </a:tc>
                <a:extLst>
                  <a:ext uri="{0D108BD9-81ED-4DB2-BD59-A6C34878D82A}">
                    <a16:rowId xmlns:a16="http://schemas.microsoft.com/office/drawing/2014/main" val="10006"/>
                  </a:ext>
                </a:extLst>
              </a:tr>
              <a:tr h="230273">
                <a:tc>
                  <a:txBody>
                    <a:bodyPr/>
                    <a:lstStyle/>
                    <a:p>
                      <a:r>
                        <a:rPr lang="en-US" sz="1000" dirty="0">
                          <a:latin typeface="News Gothic Std" charset="0"/>
                          <a:ea typeface="News Gothic Std" charset="0"/>
                          <a:cs typeface="News Gothic Std" charset="0"/>
                        </a:rPr>
                        <a:t>7)</a:t>
                      </a:r>
                    </a:p>
                  </a:txBody>
                  <a:tcPr/>
                </a:tc>
                <a:tc>
                  <a:txBody>
                    <a:bodyPr/>
                    <a:lstStyle/>
                    <a:p>
                      <a:r>
                        <a:rPr lang="en-US" sz="1000" dirty="0">
                          <a:latin typeface="News Gothic Std" charset="0"/>
                          <a:ea typeface="News Gothic Std" charset="0"/>
                          <a:cs typeface="News Gothic Std" charset="0"/>
                        </a:rPr>
                        <a:t>XBS-98-012-1662</a:t>
                      </a:r>
                    </a:p>
                  </a:txBody>
                  <a:tcPr/>
                </a:tc>
                <a:tc>
                  <a:txBody>
                    <a:bodyPr/>
                    <a:lstStyle/>
                    <a:p>
                      <a:r>
                        <a:rPr lang="en-US" sz="1000" dirty="0">
                          <a:latin typeface="News Gothic Std" charset="0"/>
                          <a:ea typeface="News Gothic Std" charset="0"/>
                          <a:cs typeface="News Gothic Std" charset="0"/>
                        </a:rPr>
                        <a:t>Feet Leveler</a:t>
                      </a:r>
                    </a:p>
                  </a:txBody>
                  <a:tcPr/>
                </a:tc>
                <a:tc>
                  <a:txBody>
                    <a:bodyPr/>
                    <a:lstStyle/>
                    <a:p>
                      <a:r>
                        <a:rPr lang="en-US" sz="1000" dirty="0">
                          <a:latin typeface="News Gothic Std" charset="0"/>
                          <a:ea typeface="News Gothic Std" charset="0"/>
                          <a:cs typeface="News Gothic Std" charset="0"/>
                        </a:rPr>
                        <a:t>15)</a:t>
                      </a:r>
                    </a:p>
                  </a:txBody>
                  <a:tcPr/>
                </a:tc>
                <a:tc>
                  <a:txBody>
                    <a:bodyPr/>
                    <a:lstStyle/>
                    <a:p>
                      <a:r>
                        <a:rPr lang="en-US" sz="1000" dirty="0">
                          <a:latin typeface="News Gothic Std" charset="0"/>
                          <a:ea typeface="News Gothic Std" charset="0"/>
                          <a:cs typeface="News Gothic Std" charset="0"/>
                        </a:rPr>
                        <a:t>XSV-01-027-0408</a:t>
                      </a:r>
                    </a:p>
                  </a:txBody>
                  <a:tcPr/>
                </a:tc>
                <a:tc>
                  <a:txBody>
                    <a:bodyPr/>
                    <a:lstStyle/>
                    <a:p>
                      <a:r>
                        <a:rPr lang="en-US" sz="1000" dirty="0">
                          <a:latin typeface="News Gothic Std" charset="0"/>
                          <a:ea typeface="News Gothic Std" charset="0"/>
                          <a:cs typeface="News Gothic Std" charset="0"/>
                        </a:rPr>
                        <a:t>Stopper Screw</a:t>
                      </a:r>
                    </a:p>
                  </a:txBody>
                  <a:tcPr/>
                </a:tc>
                <a:extLst>
                  <a:ext uri="{0D108BD9-81ED-4DB2-BD59-A6C34878D82A}">
                    <a16:rowId xmlns:a16="http://schemas.microsoft.com/office/drawing/2014/main" val="10007"/>
                  </a:ext>
                </a:extLst>
              </a:tr>
              <a:tr h="0">
                <a:tc>
                  <a:txBody>
                    <a:bodyPr/>
                    <a:lstStyle/>
                    <a:p>
                      <a:r>
                        <a:rPr lang="en-US" sz="1000" dirty="0">
                          <a:latin typeface="News Gothic Std" charset="0"/>
                          <a:ea typeface="News Gothic Std" charset="0"/>
                          <a:cs typeface="News Gothic Std" charset="0"/>
                        </a:rPr>
                        <a:t>8)</a:t>
                      </a:r>
                    </a:p>
                  </a:txBody>
                  <a:tcPr/>
                </a:tc>
                <a:tc>
                  <a:txBody>
                    <a:bodyPr/>
                    <a:lstStyle/>
                    <a:p>
                      <a:r>
                        <a:rPr lang="en-US" sz="1000" dirty="0">
                          <a:latin typeface="News Gothic Std" charset="0"/>
                          <a:ea typeface="News Gothic Std" charset="0"/>
                          <a:cs typeface="News Gothic Std" charset="0"/>
                        </a:rPr>
                        <a:t>PBK-03-073-1627</a:t>
                      </a:r>
                    </a:p>
                  </a:txBody>
                  <a:tcPr/>
                </a:tc>
                <a:tc>
                  <a:txBody>
                    <a:bodyPr/>
                    <a:lstStyle/>
                    <a:p>
                      <a:r>
                        <a:rPr lang="en-US" sz="1000" dirty="0">
                          <a:latin typeface="News Gothic Std" charset="0"/>
                          <a:ea typeface="News Gothic Std" charset="0"/>
                          <a:cs typeface="News Gothic Std" charset="0"/>
                        </a:rPr>
                        <a:t>Shelf</a:t>
                      </a: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10008"/>
                  </a:ext>
                </a:extLst>
              </a:tr>
              <a:tr h="0">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2346559733"/>
                  </a:ext>
                </a:extLst>
              </a:tr>
            </a:tbl>
          </a:graphicData>
        </a:graphic>
      </p:graphicFrame>
      <p:sp>
        <p:nvSpPr>
          <p:cNvPr id="21" name="Rectangle 3"/>
          <p:cNvSpPr>
            <a:spLocks noChangeArrowheads="1"/>
          </p:cNvSpPr>
          <p:nvPr/>
        </p:nvSpPr>
        <p:spPr bwMode="auto">
          <a:xfrm>
            <a:off x="304800" y="476250"/>
            <a:ext cx="5901890" cy="366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latin typeface="News Gothic Std"/>
              </a:rPr>
              <a:t>SERVICE PARTS LIST – TSNPBK-0608</a:t>
            </a:r>
          </a:p>
        </p:txBody>
      </p:sp>
      <p:grpSp>
        <p:nvGrpSpPr>
          <p:cNvPr id="25" name="Group 4"/>
          <p:cNvGrpSpPr>
            <a:grpSpLocks/>
          </p:cNvGrpSpPr>
          <p:nvPr/>
        </p:nvGrpSpPr>
        <p:grpSpPr bwMode="auto">
          <a:xfrm>
            <a:off x="336550" y="496888"/>
            <a:ext cx="6140450" cy="304800"/>
            <a:chOff x="480" y="619"/>
            <a:chExt cx="3552" cy="192"/>
          </a:xfrm>
        </p:grpSpPr>
        <p:sp>
          <p:nvSpPr>
            <p:cNvPr id="26" name="Line 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sp>
          <p:nvSpPr>
            <p:cNvPr id="27" name="Line 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grpSp>
      <p:sp>
        <p:nvSpPr>
          <p:cNvPr id="81" name="Rectangle 4"/>
          <p:cNvSpPr>
            <a:spLocks noChangeArrowheads="1"/>
          </p:cNvSpPr>
          <p:nvPr/>
        </p:nvSpPr>
        <p:spPr bwMode="auto">
          <a:xfrm>
            <a:off x="304800" y="1033614"/>
            <a:ext cx="561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latin typeface="News Gothic Std"/>
                <a:ea typeface="SimSun" panose="02010600030101010101" pitchFamily="2" charset="-122"/>
              </a:rPr>
              <a:t>TRINITY Customer Service provides the following replacement parts:</a:t>
            </a:r>
          </a:p>
        </p:txBody>
      </p:sp>
      <p:grpSp>
        <p:nvGrpSpPr>
          <p:cNvPr id="82" name="Group 81"/>
          <p:cNvGrpSpPr/>
          <p:nvPr/>
        </p:nvGrpSpPr>
        <p:grpSpPr>
          <a:xfrm>
            <a:off x="6082476" y="4932107"/>
            <a:ext cx="282575" cy="304800"/>
            <a:chOff x="3803446" y="1631044"/>
            <a:chExt cx="282575" cy="304800"/>
          </a:xfrm>
        </p:grpSpPr>
        <p:cxnSp>
          <p:nvCxnSpPr>
            <p:cNvPr id="8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2</a:t>
              </a:r>
            </a:p>
          </p:txBody>
        </p:sp>
      </p:grpSp>
      <p:grpSp>
        <p:nvGrpSpPr>
          <p:cNvPr id="108" name="Group 107"/>
          <p:cNvGrpSpPr/>
          <p:nvPr/>
        </p:nvGrpSpPr>
        <p:grpSpPr>
          <a:xfrm>
            <a:off x="6086877" y="6884963"/>
            <a:ext cx="282575" cy="304800"/>
            <a:chOff x="3803446" y="1631044"/>
            <a:chExt cx="282575" cy="304800"/>
          </a:xfrm>
        </p:grpSpPr>
        <p:cxnSp>
          <p:nvCxnSpPr>
            <p:cNvPr id="109"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0"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1"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5</a:t>
              </a:r>
            </a:p>
          </p:txBody>
        </p:sp>
      </p:grpSp>
      <p:cxnSp>
        <p:nvCxnSpPr>
          <p:cNvPr id="112" name="Straight Connector 111"/>
          <p:cNvCxnSpPr>
            <a:cxnSpLocks/>
            <a:endCxn id="171" idx="1"/>
          </p:cNvCxnSpPr>
          <p:nvPr/>
        </p:nvCxnSpPr>
        <p:spPr bwMode="auto">
          <a:xfrm>
            <a:off x="3524677" y="6078760"/>
            <a:ext cx="2558898" cy="35263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Connector 120"/>
          <p:cNvCxnSpPr>
            <a:cxnSpLocks/>
            <a:endCxn id="116" idx="1"/>
          </p:cNvCxnSpPr>
          <p:nvPr/>
        </p:nvCxnSpPr>
        <p:spPr bwMode="auto">
          <a:xfrm flipV="1">
            <a:off x="4709677" y="4314937"/>
            <a:ext cx="1375974" cy="48394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Connector 125"/>
          <p:cNvCxnSpPr>
            <a:cxnSpLocks/>
          </p:cNvCxnSpPr>
          <p:nvPr/>
        </p:nvCxnSpPr>
        <p:spPr bwMode="auto">
          <a:xfrm flipV="1">
            <a:off x="977458" y="5939491"/>
            <a:ext cx="1733463" cy="89408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a:cxnSpLocks/>
          </p:cNvCxnSpPr>
          <p:nvPr/>
        </p:nvCxnSpPr>
        <p:spPr bwMode="auto">
          <a:xfrm flipV="1">
            <a:off x="955126" y="5760034"/>
            <a:ext cx="1599064" cy="49504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5" name="Group 134"/>
          <p:cNvGrpSpPr/>
          <p:nvPr/>
        </p:nvGrpSpPr>
        <p:grpSpPr>
          <a:xfrm>
            <a:off x="458737" y="6120653"/>
            <a:ext cx="382089" cy="307775"/>
            <a:chOff x="3803446" y="1631044"/>
            <a:chExt cx="282575" cy="307775"/>
          </a:xfrm>
        </p:grpSpPr>
        <p:cxnSp>
          <p:nvCxnSpPr>
            <p:cNvPr id="136"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37"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38"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11</a:t>
              </a:r>
            </a:p>
          </p:txBody>
        </p:sp>
      </p:grpSp>
      <p:cxnSp>
        <p:nvCxnSpPr>
          <p:cNvPr id="151" name="Straight Connector 150"/>
          <p:cNvCxnSpPr>
            <a:cxnSpLocks/>
          </p:cNvCxnSpPr>
          <p:nvPr/>
        </p:nvCxnSpPr>
        <p:spPr bwMode="auto">
          <a:xfrm flipH="1">
            <a:off x="977463" y="8024341"/>
            <a:ext cx="1576727" cy="28236"/>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52" name="Group 151"/>
          <p:cNvGrpSpPr/>
          <p:nvPr/>
        </p:nvGrpSpPr>
        <p:grpSpPr>
          <a:xfrm>
            <a:off x="478027" y="6706828"/>
            <a:ext cx="382089" cy="307775"/>
            <a:chOff x="3816617" y="1632090"/>
            <a:chExt cx="282575" cy="307775"/>
          </a:xfrm>
        </p:grpSpPr>
        <p:cxnSp>
          <p:nvCxnSpPr>
            <p:cNvPr id="15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5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5" name="Rectangle 25"/>
            <p:cNvSpPr>
              <a:spLocks noChangeArrowheads="1"/>
            </p:cNvSpPr>
            <p:nvPr/>
          </p:nvSpPr>
          <p:spPr bwMode="auto">
            <a:xfrm>
              <a:off x="3816617" y="1632090"/>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10</a:t>
              </a:r>
            </a:p>
          </p:txBody>
        </p:sp>
      </p:grpSp>
      <p:grpSp>
        <p:nvGrpSpPr>
          <p:cNvPr id="156" name="Group 155"/>
          <p:cNvGrpSpPr/>
          <p:nvPr/>
        </p:nvGrpSpPr>
        <p:grpSpPr>
          <a:xfrm>
            <a:off x="463176" y="5554992"/>
            <a:ext cx="382089" cy="307775"/>
            <a:chOff x="3803446" y="1631044"/>
            <a:chExt cx="282575" cy="307775"/>
          </a:xfrm>
        </p:grpSpPr>
        <p:cxnSp>
          <p:nvCxnSpPr>
            <p:cNvPr id="157"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58"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9"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12</a:t>
              </a:r>
            </a:p>
          </p:txBody>
        </p:sp>
      </p:grpSp>
      <p:cxnSp>
        <p:nvCxnSpPr>
          <p:cNvPr id="165" name="Straight Connector 164"/>
          <p:cNvCxnSpPr>
            <a:cxnSpLocks/>
          </p:cNvCxnSpPr>
          <p:nvPr/>
        </p:nvCxnSpPr>
        <p:spPr bwMode="auto">
          <a:xfrm flipV="1">
            <a:off x="979020" y="4690283"/>
            <a:ext cx="1896682" cy="66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66" name="Group 165"/>
          <p:cNvGrpSpPr/>
          <p:nvPr/>
        </p:nvGrpSpPr>
        <p:grpSpPr>
          <a:xfrm>
            <a:off x="468635" y="4525240"/>
            <a:ext cx="382089" cy="307775"/>
            <a:chOff x="3803446" y="1631044"/>
            <a:chExt cx="282575" cy="307775"/>
          </a:xfrm>
        </p:grpSpPr>
        <p:cxnSp>
          <p:nvCxnSpPr>
            <p:cNvPr id="167"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68"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69"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14</a:t>
              </a:r>
            </a:p>
          </p:txBody>
        </p:sp>
      </p:grpSp>
      <p:cxnSp>
        <p:nvCxnSpPr>
          <p:cNvPr id="175" name="Straight Connector 174"/>
          <p:cNvCxnSpPr>
            <a:cxnSpLocks/>
            <a:endCxn id="111" idx="1"/>
          </p:cNvCxnSpPr>
          <p:nvPr/>
        </p:nvCxnSpPr>
        <p:spPr bwMode="auto">
          <a:xfrm>
            <a:off x="2973326" y="6511814"/>
            <a:ext cx="3113551" cy="52554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3" name="Straight Connector 182"/>
          <p:cNvCxnSpPr>
            <a:cxnSpLocks/>
          </p:cNvCxnSpPr>
          <p:nvPr/>
        </p:nvCxnSpPr>
        <p:spPr bwMode="auto">
          <a:xfrm flipV="1">
            <a:off x="962944" y="4833015"/>
            <a:ext cx="1912758" cy="88941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4" name="Group 39"/>
          <p:cNvGrpSpPr>
            <a:grpSpLocks/>
          </p:cNvGrpSpPr>
          <p:nvPr/>
        </p:nvGrpSpPr>
        <p:grpSpPr bwMode="auto">
          <a:xfrm>
            <a:off x="154110" y="8458557"/>
            <a:ext cx="698500" cy="534988"/>
            <a:chOff x="1992" y="5399"/>
            <a:chExt cx="440" cy="337"/>
          </a:xfrm>
        </p:grpSpPr>
        <p:pic>
          <p:nvPicPr>
            <p:cNvPr id="185"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2021 TRINITY - 800.985.5506</a:t>
            </a:r>
          </a:p>
        </p:txBody>
      </p:sp>
      <p:sp>
        <p:nvSpPr>
          <p:cNvPr id="193" name="Slide Number Placeholder 2"/>
          <p:cNvSpPr>
            <a:spLocks noGrp="1"/>
          </p:cNvSpPr>
          <p:nvPr>
            <p:ph type="sldNum" sz="quarter" idx="12"/>
          </p:nvPr>
        </p:nvSpPr>
        <p:spPr>
          <a:xfrm>
            <a:off x="-866214" y="8593634"/>
            <a:ext cx="1536700" cy="393170"/>
          </a:xfrm>
        </p:spPr>
        <p:txBody>
          <a:bodyPr/>
          <a:lstStyle/>
          <a:p>
            <a:pPr>
              <a:defRPr/>
            </a:pPr>
            <a:r>
              <a:rPr lang="en-US" dirty="0">
                <a:latin typeface="News Gothic Std"/>
              </a:rPr>
              <a:t>5</a:t>
            </a:r>
          </a:p>
        </p:txBody>
      </p:sp>
      <p:grpSp>
        <p:nvGrpSpPr>
          <p:cNvPr id="199" name="Group 198">
            <a:extLst>
              <a:ext uri="{FF2B5EF4-FFF2-40B4-BE49-F238E27FC236}">
                <a16:creationId xmlns:a16="http://schemas.microsoft.com/office/drawing/2014/main" id="{DB767AE4-5063-4B38-9EEE-CA863527334A}"/>
              </a:ext>
            </a:extLst>
          </p:cNvPr>
          <p:cNvGrpSpPr/>
          <p:nvPr/>
        </p:nvGrpSpPr>
        <p:grpSpPr>
          <a:xfrm>
            <a:off x="463176" y="7257237"/>
            <a:ext cx="382089" cy="307775"/>
            <a:chOff x="3803446" y="1631044"/>
            <a:chExt cx="282575" cy="307775"/>
          </a:xfrm>
        </p:grpSpPr>
        <p:cxnSp>
          <p:nvCxnSpPr>
            <p:cNvPr id="200" name="AutoShape 23">
              <a:extLst>
                <a:ext uri="{FF2B5EF4-FFF2-40B4-BE49-F238E27FC236}">
                  <a16:creationId xmlns:a16="http://schemas.microsoft.com/office/drawing/2014/main" id="{FDDC8CAF-99C7-412A-94A3-A492ECE8375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01" name="AutoShape 24">
              <a:extLst>
                <a:ext uri="{FF2B5EF4-FFF2-40B4-BE49-F238E27FC236}">
                  <a16:creationId xmlns:a16="http://schemas.microsoft.com/office/drawing/2014/main" id="{6A42A75C-30D2-436A-B219-4943959332D2}"/>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02" name="Rectangle 25">
              <a:extLst>
                <a:ext uri="{FF2B5EF4-FFF2-40B4-BE49-F238E27FC236}">
                  <a16:creationId xmlns:a16="http://schemas.microsoft.com/office/drawing/2014/main" id="{C56275C7-D4CD-4649-B0DF-B82E4F782B08}"/>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9</a:t>
              </a:r>
            </a:p>
          </p:txBody>
        </p:sp>
      </p:grpSp>
      <p:cxnSp>
        <p:nvCxnSpPr>
          <p:cNvPr id="204" name="Straight Connector 203">
            <a:extLst>
              <a:ext uri="{FF2B5EF4-FFF2-40B4-BE49-F238E27FC236}">
                <a16:creationId xmlns:a16="http://schemas.microsoft.com/office/drawing/2014/main" id="{D93D6183-F11D-4B13-84F9-62D655DA271A}"/>
              </a:ext>
            </a:extLst>
          </p:cNvPr>
          <p:cNvCxnSpPr>
            <a:cxnSpLocks/>
            <a:endCxn id="214" idx="1"/>
          </p:cNvCxnSpPr>
          <p:nvPr/>
        </p:nvCxnSpPr>
        <p:spPr bwMode="auto">
          <a:xfrm>
            <a:off x="896971" y="7468222"/>
            <a:ext cx="1070679" cy="24549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66" name="Group 265">
            <a:extLst>
              <a:ext uri="{FF2B5EF4-FFF2-40B4-BE49-F238E27FC236}">
                <a16:creationId xmlns:a16="http://schemas.microsoft.com/office/drawing/2014/main" id="{C31CA253-99CE-4FD6-ABF7-5E35BBEEE87A}"/>
              </a:ext>
            </a:extLst>
          </p:cNvPr>
          <p:cNvGrpSpPr/>
          <p:nvPr/>
        </p:nvGrpSpPr>
        <p:grpSpPr>
          <a:xfrm>
            <a:off x="6086875" y="5697229"/>
            <a:ext cx="282575" cy="304800"/>
            <a:chOff x="3803446" y="1631044"/>
            <a:chExt cx="282575" cy="304800"/>
          </a:xfrm>
        </p:grpSpPr>
        <p:cxnSp>
          <p:nvCxnSpPr>
            <p:cNvPr id="267" name="AutoShape 23">
              <a:extLst>
                <a:ext uri="{FF2B5EF4-FFF2-40B4-BE49-F238E27FC236}">
                  <a16:creationId xmlns:a16="http://schemas.microsoft.com/office/drawing/2014/main" id="{9FD38D87-64BE-4086-8755-0E5AF457039A}"/>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68" name="AutoShape 24">
              <a:extLst>
                <a:ext uri="{FF2B5EF4-FFF2-40B4-BE49-F238E27FC236}">
                  <a16:creationId xmlns:a16="http://schemas.microsoft.com/office/drawing/2014/main" id="{303F3F3D-9D08-471E-8804-2EB8427580A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69" name="Rectangle 25">
              <a:extLst>
                <a:ext uri="{FF2B5EF4-FFF2-40B4-BE49-F238E27FC236}">
                  <a16:creationId xmlns:a16="http://schemas.microsoft.com/office/drawing/2014/main" id="{0DE10160-5FA2-4D9C-84FC-4170373344FE}"/>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3</a:t>
              </a:r>
            </a:p>
          </p:txBody>
        </p:sp>
      </p:grpSp>
      <p:cxnSp>
        <p:nvCxnSpPr>
          <p:cNvPr id="319" name="Straight Connector 318">
            <a:extLst>
              <a:ext uri="{FF2B5EF4-FFF2-40B4-BE49-F238E27FC236}">
                <a16:creationId xmlns:a16="http://schemas.microsoft.com/office/drawing/2014/main" id="{0617607F-1E1F-4AD2-8CBE-0CCE05688BA7}"/>
              </a:ext>
            </a:extLst>
          </p:cNvPr>
          <p:cNvCxnSpPr>
            <a:cxnSpLocks/>
            <a:endCxn id="85" idx="1"/>
          </p:cNvCxnSpPr>
          <p:nvPr/>
        </p:nvCxnSpPr>
        <p:spPr bwMode="auto">
          <a:xfrm flipV="1">
            <a:off x="4041079" y="5084507"/>
            <a:ext cx="2041397" cy="32994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3" name="Group 112"/>
          <p:cNvGrpSpPr/>
          <p:nvPr/>
        </p:nvGrpSpPr>
        <p:grpSpPr>
          <a:xfrm>
            <a:off x="6085651" y="4162537"/>
            <a:ext cx="282575" cy="304800"/>
            <a:chOff x="3803446" y="1631044"/>
            <a:chExt cx="282575" cy="304800"/>
          </a:xfrm>
        </p:grpSpPr>
        <p:cxnSp>
          <p:nvCxnSpPr>
            <p:cNvPr id="114"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1</a:t>
              </a:r>
            </a:p>
          </p:txBody>
        </p:sp>
      </p:grpSp>
      <p:cxnSp>
        <p:nvCxnSpPr>
          <p:cNvPr id="129" name="Straight Connector 128">
            <a:extLst>
              <a:ext uri="{FF2B5EF4-FFF2-40B4-BE49-F238E27FC236}">
                <a16:creationId xmlns:a16="http://schemas.microsoft.com/office/drawing/2014/main" id="{384BAF1B-54A4-44DC-981A-79AE4BD37373}"/>
              </a:ext>
            </a:extLst>
          </p:cNvPr>
          <p:cNvCxnSpPr>
            <a:cxnSpLocks/>
            <a:endCxn id="269" idx="1"/>
          </p:cNvCxnSpPr>
          <p:nvPr/>
        </p:nvCxnSpPr>
        <p:spPr bwMode="auto">
          <a:xfrm flipV="1">
            <a:off x="3331091" y="5849629"/>
            <a:ext cx="2755784" cy="4736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60" name="Group 159">
            <a:extLst>
              <a:ext uri="{FF2B5EF4-FFF2-40B4-BE49-F238E27FC236}">
                <a16:creationId xmlns:a16="http://schemas.microsoft.com/office/drawing/2014/main" id="{BC601418-D4AE-43EB-87B1-08B2DC571635}"/>
              </a:ext>
            </a:extLst>
          </p:cNvPr>
          <p:cNvGrpSpPr/>
          <p:nvPr/>
        </p:nvGrpSpPr>
        <p:grpSpPr>
          <a:xfrm>
            <a:off x="478336" y="7886805"/>
            <a:ext cx="402977" cy="307775"/>
            <a:chOff x="3826994" y="1630860"/>
            <a:chExt cx="282575" cy="307775"/>
          </a:xfrm>
        </p:grpSpPr>
        <p:cxnSp>
          <p:nvCxnSpPr>
            <p:cNvPr id="176" name="AutoShape 23">
              <a:extLst>
                <a:ext uri="{FF2B5EF4-FFF2-40B4-BE49-F238E27FC236}">
                  <a16:creationId xmlns:a16="http://schemas.microsoft.com/office/drawing/2014/main" id="{3D8D0205-75E3-4C15-AE3D-4ADA12F5517E}"/>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77" name="AutoShape 24">
              <a:extLst>
                <a:ext uri="{FF2B5EF4-FFF2-40B4-BE49-F238E27FC236}">
                  <a16:creationId xmlns:a16="http://schemas.microsoft.com/office/drawing/2014/main" id="{4C7194F9-44F2-44D8-A822-C505DFA2764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78" name="Rectangle 25">
              <a:extLst>
                <a:ext uri="{FF2B5EF4-FFF2-40B4-BE49-F238E27FC236}">
                  <a16:creationId xmlns:a16="http://schemas.microsoft.com/office/drawing/2014/main" id="{AFECDC25-FE16-44D8-8939-1016EC4A7A07}"/>
                </a:ext>
              </a:extLst>
            </p:cNvPr>
            <p:cNvSpPr>
              <a:spLocks noChangeArrowheads="1"/>
            </p:cNvSpPr>
            <p:nvPr/>
          </p:nvSpPr>
          <p:spPr bwMode="auto">
            <a:xfrm>
              <a:off x="3826994" y="1630860"/>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  8</a:t>
              </a:r>
            </a:p>
          </p:txBody>
        </p:sp>
      </p:grpSp>
      <p:cxnSp>
        <p:nvCxnSpPr>
          <p:cNvPr id="188" name="Straight Connector 187">
            <a:extLst>
              <a:ext uri="{FF2B5EF4-FFF2-40B4-BE49-F238E27FC236}">
                <a16:creationId xmlns:a16="http://schemas.microsoft.com/office/drawing/2014/main" id="{1DFAB15E-A466-467E-8504-24C6514C4B95}"/>
              </a:ext>
            </a:extLst>
          </p:cNvPr>
          <p:cNvCxnSpPr>
            <a:cxnSpLocks/>
            <a:endCxn id="103" idx="1"/>
          </p:cNvCxnSpPr>
          <p:nvPr/>
        </p:nvCxnSpPr>
        <p:spPr bwMode="auto">
          <a:xfrm>
            <a:off x="3008734" y="7098252"/>
            <a:ext cx="3070185" cy="513001"/>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9" name="Group 228">
            <a:extLst>
              <a:ext uri="{FF2B5EF4-FFF2-40B4-BE49-F238E27FC236}">
                <a16:creationId xmlns:a16="http://schemas.microsoft.com/office/drawing/2014/main" id="{63E470B7-4E89-461D-999A-FD6A9BEEC85E}"/>
              </a:ext>
            </a:extLst>
          </p:cNvPr>
          <p:cNvGrpSpPr/>
          <p:nvPr/>
        </p:nvGrpSpPr>
        <p:grpSpPr>
          <a:xfrm>
            <a:off x="461331" y="5026164"/>
            <a:ext cx="382089" cy="307775"/>
            <a:chOff x="3803446" y="1631044"/>
            <a:chExt cx="282575" cy="307775"/>
          </a:xfrm>
        </p:grpSpPr>
        <p:cxnSp>
          <p:nvCxnSpPr>
            <p:cNvPr id="230" name="AutoShape 23">
              <a:extLst>
                <a:ext uri="{FF2B5EF4-FFF2-40B4-BE49-F238E27FC236}">
                  <a16:creationId xmlns:a16="http://schemas.microsoft.com/office/drawing/2014/main" id="{27FF9A8D-9F32-4741-8DB5-8A9A9F29453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31" name="AutoShape 24">
              <a:extLst>
                <a:ext uri="{FF2B5EF4-FFF2-40B4-BE49-F238E27FC236}">
                  <a16:creationId xmlns:a16="http://schemas.microsoft.com/office/drawing/2014/main" id="{8C5F46BB-3573-4DEB-B757-8ACF02ECDF2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32" name="Rectangle 25">
              <a:extLst>
                <a:ext uri="{FF2B5EF4-FFF2-40B4-BE49-F238E27FC236}">
                  <a16:creationId xmlns:a16="http://schemas.microsoft.com/office/drawing/2014/main" id="{71C342EF-3C07-4686-9DEC-276536869838}"/>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13</a:t>
              </a:r>
            </a:p>
          </p:txBody>
        </p:sp>
      </p:grpSp>
      <p:cxnSp>
        <p:nvCxnSpPr>
          <p:cNvPr id="233" name="Straight Connector 232">
            <a:extLst>
              <a:ext uri="{FF2B5EF4-FFF2-40B4-BE49-F238E27FC236}">
                <a16:creationId xmlns:a16="http://schemas.microsoft.com/office/drawing/2014/main" id="{B0D96E6E-1CB0-4526-B771-05212FAAF9A1}"/>
              </a:ext>
            </a:extLst>
          </p:cNvPr>
          <p:cNvCxnSpPr>
            <a:cxnSpLocks/>
          </p:cNvCxnSpPr>
          <p:nvPr/>
        </p:nvCxnSpPr>
        <p:spPr bwMode="auto">
          <a:xfrm flipV="1">
            <a:off x="962943" y="4822312"/>
            <a:ext cx="1796769" cy="35389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4" name="Group 143">
            <a:extLst>
              <a:ext uri="{FF2B5EF4-FFF2-40B4-BE49-F238E27FC236}">
                <a16:creationId xmlns:a16="http://schemas.microsoft.com/office/drawing/2014/main" id="{2ABFBDCF-5043-49EC-8519-37F75E4D6CEC}"/>
              </a:ext>
            </a:extLst>
          </p:cNvPr>
          <p:cNvGrpSpPr/>
          <p:nvPr/>
        </p:nvGrpSpPr>
        <p:grpSpPr>
          <a:xfrm>
            <a:off x="6083575" y="6278997"/>
            <a:ext cx="282575" cy="304800"/>
            <a:chOff x="3803446" y="1631044"/>
            <a:chExt cx="282575" cy="304800"/>
          </a:xfrm>
        </p:grpSpPr>
        <p:cxnSp>
          <p:nvCxnSpPr>
            <p:cNvPr id="145" name="AutoShape 23">
              <a:extLst>
                <a:ext uri="{FF2B5EF4-FFF2-40B4-BE49-F238E27FC236}">
                  <a16:creationId xmlns:a16="http://schemas.microsoft.com/office/drawing/2014/main" id="{C4AB0016-3F27-4B8D-9E3F-0E5BBC97D104}"/>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46" name="AutoShape 24">
              <a:extLst>
                <a:ext uri="{FF2B5EF4-FFF2-40B4-BE49-F238E27FC236}">
                  <a16:creationId xmlns:a16="http://schemas.microsoft.com/office/drawing/2014/main" id="{4FD9D194-FC3A-4763-A871-CBCCAA53A387}"/>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71" name="Rectangle 25">
              <a:extLst>
                <a:ext uri="{FF2B5EF4-FFF2-40B4-BE49-F238E27FC236}">
                  <a16:creationId xmlns:a16="http://schemas.microsoft.com/office/drawing/2014/main" id="{E61A86CE-8C6F-435D-ABE6-5FF32C4F8DBA}"/>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4</a:t>
              </a:r>
            </a:p>
          </p:txBody>
        </p:sp>
      </p:grpSp>
      <p:pic>
        <p:nvPicPr>
          <p:cNvPr id="214" name="Picture 213">
            <a:extLst>
              <a:ext uri="{FF2B5EF4-FFF2-40B4-BE49-F238E27FC236}">
                <a16:creationId xmlns:a16="http://schemas.microsoft.com/office/drawing/2014/main" id="{6CFE3D31-8E02-4ADC-8E44-4AC43A0E3F3E}"/>
              </a:ext>
            </a:extLst>
          </p:cNvPr>
          <p:cNvPicPr>
            <a:picLocks noChangeAspect="1"/>
          </p:cNvPicPr>
          <p:nvPr/>
        </p:nvPicPr>
        <p:blipFill>
          <a:blip r:embed="rId4"/>
          <a:stretch>
            <a:fillRect/>
          </a:stretch>
        </p:blipFill>
        <p:spPr>
          <a:xfrm>
            <a:off x="1967650" y="7628674"/>
            <a:ext cx="191825" cy="170091"/>
          </a:xfrm>
          <a:prstGeom prst="rect">
            <a:avLst/>
          </a:prstGeom>
        </p:spPr>
      </p:pic>
      <p:cxnSp>
        <p:nvCxnSpPr>
          <p:cNvPr id="320" name="Straight Connector 319">
            <a:extLst>
              <a:ext uri="{FF2B5EF4-FFF2-40B4-BE49-F238E27FC236}">
                <a16:creationId xmlns:a16="http://schemas.microsoft.com/office/drawing/2014/main" id="{2A5530B1-74D6-4AD4-9ED8-8286A2D68947}"/>
              </a:ext>
            </a:extLst>
          </p:cNvPr>
          <p:cNvCxnSpPr>
            <a:cxnSpLocks/>
            <a:stCxn id="107" idx="1"/>
          </p:cNvCxnSpPr>
          <p:nvPr/>
        </p:nvCxnSpPr>
        <p:spPr bwMode="auto">
          <a:xfrm flipH="1" flipV="1">
            <a:off x="4068357" y="7638595"/>
            <a:ext cx="2018708" cy="48565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45" name="Group 344">
            <a:extLst>
              <a:ext uri="{FF2B5EF4-FFF2-40B4-BE49-F238E27FC236}">
                <a16:creationId xmlns:a16="http://schemas.microsoft.com/office/drawing/2014/main" id="{A269AE92-75CA-4EA1-BD9E-CF166C895EFB}"/>
              </a:ext>
            </a:extLst>
          </p:cNvPr>
          <p:cNvGrpSpPr/>
          <p:nvPr/>
        </p:nvGrpSpPr>
        <p:grpSpPr>
          <a:xfrm>
            <a:off x="463513" y="4036275"/>
            <a:ext cx="382089" cy="307775"/>
            <a:chOff x="3803446" y="1631044"/>
            <a:chExt cx="282575" cy="307775"/>
          </a:xfrm>
        </p:grpSpPr>
        <p:cxnSp>
          <p:nvCxnSpPr>
            <p:cNvPr id="346" name="AutoShape 23">
              <a:extLst>
                <a:ext uri="{FF2B5EF4-FFF2-40B4-BE49-F238E27FC236}">
                  <a16:creationId xmlns:a16="http://schemas.microsoft.com/office/drawing/2014/main" id="{100701F1-BC6D-4997-A9AE-B36BFCAEC796}"/>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347" name="AutoShape 24">
              <a:extLst>
                <a:ext uri="{FF2B5EF4-FFF2-40B4-BE49-F238E27FC236}">
                  <a16:creationId xmlns:a16="http://schemas.microsoft.com/office/drawing/2014/main" id="{46C10B47-0B67-4401-8507-3D0E76B1ABB0}"/>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348" name="Rectangle 25">
              <a:extLst>
                <a:ext uri="{FF2B5EF4-FFF2-40B4-BE49-F238E27FC236}">
                  <a16:creationId xmlns:a16="http://schemas.microsoft.com/office/drawing/2014/main" id="{075F23DA-D25C-4B09-AA1D-706B03FD22B6}"/>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15</a:t>
              </a:r>
            </a:p>
          </p:txBody>
        </p:sp>
      </p:grpSp>
      <p:cxnSp>
        <p:nvCxnSpPr>
          <p:cNvPr id="349" name="Straight Connector 348">
            <a:extLst>
              <a:ext uri="{FF2B5EF4-FFF2-40B4-BE49-F238E27FC236}">
                <a16:creationId xmlns:a16="http://schemas.microsoft.com/office/drawing/2014/main" id="{C2FA870C-F786-4A5C-AC58-CEB641D01FB2}"/>
              </a:ext>
            </a:extLst>
          </p:cNvPr>
          <p:cNvCxnSpPr>
            <a:cxnSpLocks/>
          </p:cNvCxnSpPr>
          <p:nvPr/>
        </p:nvCxnSpPr>
        <p:spPr bwMode="auto">
          <a:xfrm>
            <a:off x="955126" y="4228550"/>
            <a:ext cx="1848002" cy="392062"/>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0" name="Group 99">
            <a:extLst>
              <a:ext uri="{FF2B5EF4-FFF2-40B4-BE49-F238E27FC236}">
                <a16:creationId xmlns:a16="http://schemas.microsoft.com/office/drawing/2014/main" id="{C6AFA6AC-B6C5-4CAF-BF1B-C477A1EA88D7}"/>
              </a:ext>
            </a:extLst>
          </p:cNvPr>
          <p:cNvGrpSpPr/>
          <p:nvPr/>
        </p:nvGrpSpPr>
        <p:grpSpPr>
          <a:xfrm>
            <a:off x="6078919" y="7458853"/>
            <a:ext cx="282575" cy="304800"/>
            <a:chOff x="3803446" y="1631044"/>
            <a:chExt cx="282575" cy="304800"/>
          </a:xfrm>
        </p:grpSpPr>
        <p:cxnSp>
          <p:nvCxnSpPr>
            <p:cNvPr id="101" name="AutoShape 23">
              <a:extLst>
                <a:ext uri="{FF2B5EF4-FFF2-40B4-BE49-F238E27FC236}">
                  <a16:creationId xmlns:a16="http://schemas.microsoft.com/office/drawing/2014/main" id="{0448EA08-BBA3-4D79-B9F4-BDB678601A24}"/>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2" name="AutoShape 24">
              <a:extLst>
                <a:ext uri="{FF2B5EF4-FFF2-40B4-BE49-F238E27FC236}">
                  <a16:creationId xmlns:a16="http://schemas.microsoft.com/office/drawing/2014/main" id="{EB692E8D-D24B-4F16-8C08-3EDA262694BA}"/>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3" name="Rectangle 25">
              <a:extLst>
                <a:ext uri="{FF2B5EF4-FFF2-40B4-BE49-F238E27FC236}">
                  <a16:creationId xmlns:a16="http://schemas.microsoft.com/office/drawing/2014/main" id="{58E8B53C-A217-40BC-A8FC-DD33C4FCAA7C}"/>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6</a:t>
              </a:r>
            </a:p>
          </p:txBody>
        </p:sp>
      </p:grpSp>
      <p:grpSp>
        <p:nvGrpSpPr>
          <p:cNvPr id="104" name="Group 103">
            <a:extLst>
              <a:ext uri="{FF2B5EF4-FFF2-40B4-BE49-F238E27FC236}">
                <a16:creationId xmlns:a16="http://schemas.microsoft.com/office/drawing/2014/main" id="{5521B2C5-68FE-4386-B84C-D02F14D0A99E}"/>
              </a:ext>
            </a:extLst>
          </p:cNvPr>
          <p:cNvGrpSpPr/>
          <p:nvPr/>
        </p:nvGrpSpPr>
        <p:grpSpPr>
          <a:xfrm>
            <a:off x="6087065" y="7970366"/>
            <a:ext cx="282575" cy="307775"/>
            <a:chOff x="3803446" y="1631044"/>
            <a:chExt cx="282575" cy="307775"/>
          </a:xfrm>
        </p:grpSpPr>
        <p:cxnSp>
          <p:nvCxnSpPr>
            <p:cNvPr id="105" name="AutoShape 23">
              <a:extLst>
                <a:ext uri="{FF2B5EF4-FFF2-40B4-BE49-F238E27FC236}">
                  <a16:creationId xmlns:a16="http://schemas.microsoft.com/office/drawing/2014/main" id="{E889F8E5-8269-4A55-8F1E-277E05C5CD23}"/>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6" name="AutoShape 24">
              <a:extLst>
                <a:ext uri="{FF2B5EF4-FFF2-40B4-BE49-F238E27FC236}">
                  <a16:creationId xmlns:a16="http://schemas.microsoft.com/office/drawing/2014/main" id="{8D3F43A6-4F6D-4167-AC2D-9697CA4C2BB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7" name="Rectangle 25">
              <a:extLst>
                <a:ext uri="{FF2B5EF4-FFF2-40B4-BE49-F238E27FC236}">
                  <a16:creationId xmlns:a16="http://schemas.microsoft.com/office/drawing/2014/main" id="{52B93660-1463-4B59-AB11-DD56576A716C}"/>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7</a:t>
              </a:r>
            </a:p>
          </p:txBody>
        </p:sp>
      </p:grpSp>
      <p:pic>
        <p:nvPicPr>
          <p:cNvPr id="3" name="Picture 2">
            <a:extLst>
              <a:ext uri="{FF2B5EF4-FFF2-40B4-BE49-F238E27FC236}">
                <a16:creationId xmlns:a16="http://schemas.microsoft.com/office/drawing/2014/main" id="{B22179FF-3368-4BEB-A174-E2AA93A148CB}"/>
              </a:ext>
            </a:extLst>
          </p:cNvPr>
          <p:cNvPicPr>
            <a:picLocks noChangeAspect="1"/>
          </p:cNvPicPr>
          <p:nvPr/>
        </p:nvPicPr>
        <p:blipFill rotWithShape="1">
          <a:blip r:embed="rId5"/>
          <a:srcRect l="17051" t="24182" r="71020" b="38856"/>
          <a:stretch/>
        </p:blipFill>
        <p:spPr>
          <a:xfrm>
            <a:off x="1682100" y="3874466"/>
            <a:ext cx="3438708" cy="3992716"/>
          </a:xfrm>
          <a:prstGeom prst="rect">
            <a:avLst/>
          </a:prstGeom>
        </p:spPr>
      </p:pic>
      <p:pic>
        <p:nvPicPr>
          <p:cNvPr id="92" name="Graphic 91">
            <a:extLst>
              <a:ext uri="{FF2B5EF4-FFF2-40B4-BE49-F238E27FC236}">
                <a16:creationId xmlns:a16="http://schemas.microsoft.com/office/drawing/2014/main" id="{9E304644-7E6B-4F26-87F4-AC97F01D95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6516" y="7867182"/>
            <a:ext cx="1919938" cy="513001"/>
          </a:xfrm>
          <a:prstGeom prst="rect">
            <a:avLst/>
          </a:prstGeom>
        </p:spPr>
      </p:pic>
    </p:spTree>
    <p:extLst>
      <p:ext uri="{BB962C8B-B14F-4D97-AF65-F5344CB8AC3E}">
        <p14:creationId xmlns:p14="http://schemas.microsoft.com/office/powerpoint/2010/main" val="354588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1637325"/>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13" name="Rectangle 35"/>
          <p:cNvSpPr>
            <a:spLocks noChangeArrowheads="1"/>
          </p:cNvSpPr>
          <p:nvPr/>
        </p:nvSpPr>
        <p:spPr bwMode="auto">
          <a:xfrm>
            <a:off x="304800" y="476250"/>
            <a:ext cx="1275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WARNINGS</a:t>
            </a:r>
          </a:p>
        </p:txBody>
      </p:sp>
      <p:grpSp>
        <p:nvGrpSpPr>
          <p:cNvPr id="14" name="Group 36"/>
          <p:cNvGrpSpPr>
            <a:grpSpLocks/>
          </p:cNvGrpSpPr>
          <p:nvPr/>
        </p:nvGrpSpPr>
        <p:grpSpPr bwMode="auto">
          <a:xfrm>
            <a:off x="336550" y="496888"/>
            <a:ext cx="6140450" cy="304800"/>
            <a:chOff x="480" y="619"/>
            <a:chExt cx="3552" cy="192"/>
          </a:xfrm>
        </p:grpSpPr>
        <p:sp>
          <p:nvSpPr>
            <p:cNvPr id="15"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7" name="TextBox 1"/>
          <p:cNvSpPr txBox="1">
            <a:spLocks noChangeArrowheads="1"/>
          </p:cNvSpPr>
          <p:nvPr/>
        </p:nvSpPr>
        <p:spPr bwMode="auto">
          <a:xfrm>
            <a:off x="342900" y="888025"/>
            <a:ext cx="61087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6075" indent="-284163" eaLnBrk="1" hangingPunct="1">
              <a:spcBef>
                <a:spcPct val="50000"/>
              </a:spcBef>
              <a:buAutoNum type="arabicPeriod"/>
            </a:pPr>
            <a:r>
              <a:rPr lang="en-US" sz="1200" b="1" dirty="0">
                <a:solidFill>
                  <a:srgbClr val="FB6E05"/>
                </a:solidFill>
                <a:latin typeface="News Gothic Std"/>
                <a:cs typeface="News Gothic Std"/>
              </a:rPr>
              <a:t>Read and understand all instructions.</a:t>
            </a:r>
            <a:r>
              <a:rPr lang="en-US" sz="1200" dirty="0">
                <a:latin typeface="News Gothic Std"/>
                <a:cs typeface="News Gothic Std"/>
              </a:rPr>
              <a:t> Failure to follow all instructions may result in injury and/or damage.</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The warnings, cautions, and instructions discussed in this manual cannot cover all possible conditions or situations that may occur.</a:t>
            </a:r>
            <a:r>
              <a:rPr lang="en-US" sz="1200" dirty="0">
                <a:solidFill>
                  <a:srgbClr val="FB6E05"/>
                </a:solidFill>
                <a:latin typeface="News Gothic Std"/>
                <a:cs typeface="News Gothic Std"/>
              </a:rPr>
              <a:t> </a:t>
            </a:r>
            <a:r>
              <a:rPr lang="en-US" sz="1200" dirty="0">
                <a:latin typeface="News Gothic Std"/>
                <a:cs typeface="News Gothic Std"/>
              </a:rPr>
              <a:t>The user must always be aware of their environment and ensure that they use the product in a safe and responsible manner.</a:t>
            </a:r>
          </a:p>
          <a:p>
            <a:pPr marL="346075" indent="-284163" eaLnBrk="1" hangingPunct="1">
              <a:spcBef>
                <a:spcPct val="50000"/>
              </a:spcBef>
              <a:buAutoNum type="arabicPeriod"/>
            </a:pPr>
            <a:r>
              <a:rPr lang="en-US" sz="1200" b="1" dirty="0">
                <a:solidFill>
                  <a:srgbClr val="FB6E05"/>
                </a:solidFill>
                <a:latin typeface="News Gothic Std"/>
                <a:cs typeface="News Gothic Std"/>
              </a:rPr>
              <a:t>Do NOT modify the product in any way.</a:t>
            </a:r>
            <a:r>
              <a:rPr lang="en-US" sz="1200" dirty="0">
                <a:solidFill>
                  <a:srgbClr val="FB6E05"/>
                </a:solidFill>
                <a:latin typeface="News Gothic Std"/>
                <a:cs typeface="News Gothic Std"/>
              </a:rPr>
              <a:t> </a:t>
            </a:r>
            <a:r>
              <a:rPr lang="en-US" sz="1200" dirty="0">
                <a:latin typeface="News Gothic Std"/>
                <a:cs typeface="News Gothic Std"/>
              </a:rPr>
              <a:t>Unauthorized modification may impair the function and/or safety of the product, and may affect the life of the product.</a:t>
            </a:r>
            <a:endParaRPr lang="en-US" sz="500" b="1"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Check for damaged parts.</a:t>
            </a:r>
            <a:r>
              <a:rPr lang="en-US" sz="1200" dirty="0">
                <a:latin typeface="News Gothic Std"/>
                <a:cs typeface="News Gothic Std"/>
              </a:rPr>
              <a:t> Before using this product, carefully check that all parts are in good condition, and that the product will operate properly and perform its intended function. Check for damaged parts and any other conditions that may affect the operation of this product. Replace damaged or worn parts, and never use this product with a damaged part.</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Do NOT overload the product.</a:t>
            </a: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p:txBody>
      </p:sp>
      <p:graphicFrame>
        <p:nvGraphicFramePr>
          <p:cNvPr id="23" name="Table 22"/>
          <p:cNvGraphicFramePr>
            <a:graphicFrameLocks noGrp="1"/>
          </p:cNvGraphicFramePr>
          <p:nvPr>
            <p:extLst>
              <p:ext uri="{D42A27DB-BD31-4B8C-83A1-F6EECF244321}">
                <p14:modId xmlns:p14="http://schemas.microsoft.com/office/powerpoint/2010/main" val="2155337925"/>
              </p:ext>
            </p:extLst>
          </p:nvPr>
        </p:nvGraphicFramePr>
        <p:xfrm>
          <a:off x="771525" y="3827079"/>
          <a:ext cx="5575847" cy="548640"/>
        </p:xfrm>
        <a:graphic>
          <a:graphicData uri="http://schemas.openxmlformats.org/drawingml/2006/table">
            <a:tbl>
              <a:tblPr firstRow="1" bandRow="1">
                <a:tableStyleId>{5940675A-B579-460E-94D1-54222C63F5DA}</a:tableStyleId>
              </a:tblPr>
              <a:tblGrid>
                <a:gridCol w="3788443">
                  <a:extLst>
                    <a:ext uri="{9D8B030D-6E8A-4147-A177-3AD203B41FA5}">
                      <a16:colId xmlns:a16="http://schemas.microsoft.com/office/drawing/2014/main" val="20000"/>
                    </a:ext>
                  </a:extLst>
                </a:gridCol>
                <a:gridCol w="1787404">
                  <a:extLst>
                    <a:ext uri="{9D8B030D-6E8A-4147-A177-3AD203B41FA5}">
                      <a16:colId xmlns:a16="http://schemas.microsoft.com/office/drawing/2014/main" val="20001"/>
                    </a:ext>
                  </a:extLst>
                </a:gridCol>
              </a:tblGrid>
              <a:tr h="0">
                <a:tc>
                  <a:txBody>
                    <a:bodyPr/>
                    <a:lstStyle/>
                    <a:p>
                      <a:r>
                        <a:rPr lang="en-US" sz="1200" dirty="0">
                          <a:latin typeface="News Gothic Std"/>
                          <a:cs typeface="News Gothic Std"/>
                        </a:rPr>
                        <a:t>Weight</a:t>
                      </a:r>
                      <a:r>
                        <a:rPr lang="en-US" sz="1200" baseline="0" dirty="0">
                          <a:latin typeface="News Gothic Std"/>
                          <a:cs typeface="News Gothic Std"/>
                        </a:rPr>
                        <a:t> capacity per shelf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latin typeface="News Gothic Std"/>
                          <a:cs typeface="News Gothic Std"/>
                        </a:rPr>
                        <a:t>150 </a:t>
                      </a:r>
                      <a:r>
                        <a:rPr lang="en-US" sz="1200" dirty="0" err="1">
                          <a:latin typeface="News Gothic Std"/>
                          <a:cs typeface="News Gothic Std"/>
                        </a:rPr>
                        <a:t>lb</a:t>
                      </a:r>
                      <a:endParaRPr lang="en-US" sz="1200" dirty="0">
                        <a:latin typeface="News Gothic Std"/>
                        <a:cs typeface="News Gothic Std"/>
                      </a:endParaRPr>
                    </a:p>
                  </a:txBody>
                  <a:tcPr/>
                </a:tc>
                <a:extLst>
                  <a:ext uri="{0D108BD9-81ED-4DB2-BD59-A6C34878D82A}">
                    <a16:rowId xmlns:a16="http://schemas.microsoft.com/office/drawing/2014/main" val="10002"/>
                  </a:ext>
                </a:extLst>
              </a:tr>
              <a:tr h="0">
                <a:tc>
                  <a:txBody>
                    <a:bodyPr/>
                    <a:lstStyle/>
                    <a:p>
                      <a:r>
                        <a:rPr lang="en-US" sz="1200" dirty="0">
                          <a:latin typeface="News Gothic Std"/>
                          <a:cs typeface="News Gothic Std"/>
                        </a:rPr>
                        <a:t>Total weight capacity of cabinet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solidFill>
                            <a:schemeClr val="tx1"/>
                          </a:solidFill>
                          <a:latin typeface="News Gothic Std"/>
                          <a:cs typeface="News Gothic Std"/>
                        </a:rPr>
                        <a:t>600 </a:t>
                      </a:r>
                      <a:r>
                        <a:rPr lang="en-US" sz="1200" dirty="0" err="1">
                          <a:solidFill>
                            <a:schemeClr val="tx1"/>
                          </a:solidFill>
                          <a:latin typeface="News Gothic Std"/>
                          <a:cs typeface="News Gothic Std"/>
                        </a:rPr>
                        <a:t>lb</a:t>
                      </a:r>
                      <a:endParaRPr lang="en-US" sz="1200" dirty="0">
                        <a:solidFill>
                          <a:schemeClr val="tx1"/>
                        </a:solidFill>
                        <a:latin typeface="News Gothic Std"/>
                        <a:cs typeface="News Gothic Std"/>
                      </a:endParaRPr>
                    </a:p>
                  </a:txBody>
                  <a:tcPr/>
                </a:tc>
                <a:extLst>
                  <a:ext uri="{0D108BD9-81ED-4DB2-BD59-A6C34878D82A}">
                    <a16:rowId xmlns:a16="http://schemas.microsoft.com/office/drawing/2014/main" val="562567117"/>
                  </a:ext>
                </a:extLst>
              </a:tr>
            </a:tbl>
          </a:graphicData>
        </a:graphic>
      </p:graphicFrame>
      <p:grpSp>
        <p:nvGrpSpPr>
          <p:cNvPr id="24" name="Group 39"/>
          <p:cNvGrpSpPr>
            <a:grpSpLocks/>
          </p:cNvGrpSpPr>
          <p:nvPr/>
        </p:nvGrpSpPr>
        <p:grpSpPr bwMode="auto">
          <a:xfrm>
            <a:off x="5998122" y="8426449"/>
            <a:ext cx="698500" cy="534988"/>
            <a:chOff x="1992" y="5399"/>
            <a:chExt cx="440" cy="337"/>
          </a:xfrm>
        </p:grpSpPr>
        <p:pic>
          <p:nvPicPr>
            <p:cNvPr id="30"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3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33" name="Slide Number Placeholder 1"/>
          <p:cNvSpPr>
            <a:spLocks noGrp="1"/>
          </p:cNvSpPr>
          <p:nvPr>
            <p:ph type="sldNum" sz="quarter" idx="12"/>
          </p:nvPr>
        </p:nvSpPr>
        <p:spPr>
          <a:xfrm>
            <a:off x="6220372" y="8542867"/>
            <a:ext cx="1536700" cy="393170"/>
          </a:xfrm>
        </p:spPr>
        <p:txBody>
          <a:bodyPr/>
          <a:lstStyle/>
          <a:p>
            <a:pPr algn="l">
              <a:defRPr/>
            </a:pPr>
            <a:r>
              <a:rPr lang="en-US" dirty="0">
                <a:latin typeface="News Gothic Std"/>
              </a:rPr>
              <a:t>6</a:t>
            </a:r>
          </a:p>
        </p:txBody>
      </p:sp>
      <p:grpSp>
        <p:nvGrpSpPr>
          <p:cNvPr id="18" name="Group 58">
            <a:extLst>
              <a:ext uri="{FF2B5EF4-FFF2-40B4-BE49-F238E27FC236}">
                <a16:creationId xmlns:a16="http://schemas.microsoft.com/office/drawing/2014/main" id="{BB3E0611-B537-4C6C-BCD7-341DC8F13E30}"/>
              </a:ext>
            </a:extLst>
          </p:cNvPr>
          <p:cNvGrpSpPr>
            <a:grpSpLocks/>
          </p:cNvGrpSpPr>
          <p:nvPr/>
        </p:nvGrpSpPr>
        <p:grpSpPr bwMode="auto">
          <a:xfrm>
            <a:off x="368300" y="5192038"/>
            <a:ext cx="6140450" cy="304800"/>
            <a:chOff x="0" y="0"/>
            <a:chExt cx="3552" cy="192"/>
          </a:xfrm>
        </p:grpSpPr>
        <p:sp>
          <p:nvSpPr>
            <p:cNvPr id="19" name="Line 59">
              <a:extLst>
                <a:ext uri="{FF2B5EF4-FFF2-40B4-BE49-F238E27FC236}">
                  <a16:creationId xmlns:a16="http://schemas.microsoft.com/office/drawing/2014/main" id="{0E754A8D-908A-4945-B4DE-3471C5CCB482}"/>
                </a:ext>
              </a:extLst>
            </p:cNvPr>
            <p:cNvSpPr>
              <a:spLocks noChangeShapeType="1"/>
            </p:cNvSpPr>
            <p:nvPr/>
          </p:nvSpPr>
          <p:spPr bwMode="auto">
            <a:xfrm>
              <a:off x="0" y="5"/>
              <a:ext cx="3552" cy="1"/>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sp>
          <p:nvSpPr>
            <p:cNvPr id="20" name="Line 60">
              <a:extLst>
                <a:ext uri="{FF2B5EF4-FFF2-40B4-BE49-F238E27FC236}">
                  <a16:creationId xmlns:a16="http://schemas.microsoft.com/office/drawing/2014/main" id="{63C92D2F-9726-45BB-B3A5-E003297724F4}"/>
                </a:ext>
              </a:extLst>
            </p:cNvPr>
            <p:cNvSpPr>
              <a:spLocks noChangeShapeType="1"/>
            </p:cNvSpPr>
            <p:nvPr/>
          </p:nvSpPr>
          <p:spPr bwMode="auto">
            <a:xfrm>
              <a:off x="0" y="0"/>
              <a:ext cx="1" cy="192"/>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grpSp>
      <p:sp>
        <p:nvSpPr>
          <p:cNvPr id="21" name="Rectangle 35">
            <a:extLst>
              <a:ext uri="{FF2B5EF4-FFF2-40B4-BE49-F238E27FC236}">
                <a16:creationId xmlns:a16="http://schemas.microsoft.com/office/drawing/2014/main" id="{49CF82C3-8D2C-4157-BA8C-FF9965138D1A}"/>
              </a:ext>
            </a:extLst>
          </p:cNvPr>
          <p:cNvSpPr>
            <a:spLocks noChangeArrowheads="1"/>
          </p:cNvSpPr>
          <p:nvPr/>
        </p:nvSpPr>
        <p:spPr bwMode="auto">
          <a:xfrm>
            <a:off x="368300" y="5199976"/>
            <a:ext cx="269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rPr>
              <a:t>CARE AND MAINTENANCE</a:t>
            </a:r>
          </a:p>
        </p:txBody>
      </p:sp>
      <p:sp>
        <p:nvSpPr>
          <p:cNvPr id="22" name="Text Box 11">
            <a:extLst>
              <a:ext uri="{FF2B5EF4-FFF2-40B4-BE49-F238E27FC236}">
                <a16:creationId xmlns:a16="http://schemas.microsoft.com/office/drawing/2014/main" id="{8A167BA8-B2AF-4ACA-BE64-74DBB80AA0AC}"/>
              </a:ext>
            </a:extLst>
          </p:cNvPr>
          <p:cNvSpPr>
            <a:spLocks noChangeArrowheads="1"/>
          </p:cNvSpPr>
          <p:nvPr/>
        </p:nvSpPr>
        <p:spPr bwMode="auto">
          <a:xfrm>
            <a:off x="382588" y="5676225"/>
            <a:ext cx="6111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charset="-128"/>
                <a:sym typeface="MS PGothic" charset="-128"/>
              </a:defRPr>
            </a:lvl1pPr>
            <a:lvl2pPr>
              <a:defRPr sz="2400">
                <a:solidFill>
                  <a:schemeClr val="tx1"/>
                </a:solidFill>
                <a:latin typeface="Arial" panose="020B0604020202020204" pitchFamily="34" charset="0"/>
                <a:ea typeface="MS PGothic" charset="-128"/>
                <a:sym typeface="MS PGothic" charset="-128"/>
              </a:defRPr>
            </a:lvl2pPr>
            <a:lvl3pPr>
              <a:defRPr sz="2400">
                <a:solidFill>
                  <a:schemeClr val="tx1"/>
                </a:solidFill>
                <a:latin typeface="Arial" panose="020B0604020202020204" pitchFamily="34" charset="0"/>
                <a:ea typeface="MS PGothic" charset="-128"/>
                <a:sym typeface="MS PGothic" charset="-128"/>
              </a:defRPr>
            </a:lvl3pPr>
            <a:lvl4pPr>
              <a:defRPr sz="2400">
                <a:solidFill>
                  <a:schemeClr val="tx1"/>
                </a:solidFill>
                <a:latin typeface="Arial" panose="020B0604020202020204" pitchFamily="34" charset="0"/>
                <a:ea typeface="MS PGothic" charset="-128"/>
                <a:sym typeface="MS PGothic" charset="-128"/>
              </a:defRPr>
            </a:lvl4pPr>
            <a:lvl5pPr>
              <a:defRPr sz="2400">
                <a:solidFill>
                  <a:schemeClr val="tx1"/>
                </a:solidFill>
                <a:latin typeface="Arial" panose="020B0604020202020204" pitchFamily="34" charset="0"/>
                <a:ea typeface="MS PGothic" charset="-128"/>
                <a:sym typeface="MS PGothic" charset="-128"/>
              </a:defRPr>
            </a:lvl5pPr>
            <a:lvl6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6pPr>
            <a:lvl7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7pPr>
            <a:lvl8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8pPr>
            <a:lvl9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9pPr>
          </a:lstStyle>
          <a:p>
            <a:pPr indent="-274320">
              <a:lnSpc>
                <a:spcPct val="150000"/>
              </a:lnSpc>
              <a:buFont typeface="Arial" panose="020B0604020202020204" pitchFamily="34" charset="0"/>
              <a:buChar char="•"/>
            </a:pPr>
            <a:r>
              <a:rPr lang="en-US" altLang="en-US" sz="1200" dirty="0">
                <a:solidFill>
                  <a:srgbClr val="000000"/>
                </a:solidFill>
                <a:latin typeface="News Gothic Std" charset="0"/>
                <a:sym typeface="News Gothic Std" charset="0"/>
              </a:rPr>
              <a:t>Avoid harsh, abrasive cleaners, and other corrosive chemicals.</a:t>
            </a:r>
          </a:p>
          <a:p>
            <a:pPr indent="-274320">
              <a:lnSpc>
                <a:spcPct val="150000"/>
              </a:lnSpc>
              <a:buFont typeface="Arial" panose="020B0604020202020204" pitchFamily="34" charset="0"/>
              <a:buChar char="•"/>
            </a:pPr>
            <a:r>
              <a:rPr lang="en-US" sz="1200" dirty="0">
                <a:latin typeface="News Gothic Std"/>
                <a:cs typeface="News Gothic Std"/>
              </a:rPr>
              <a:t>Do not use scouring pad for cleaning.</a:t>
            </a:r>
            <a:endParaRPr lang="en-US" altLang="en-US" sz="1200" dirty="0">
              <a:solidFill>
                <a:srgbClr val="000000"/>
              </a:solidFill>
              <a:latin typeface="News Gothic Std" charset="0"/>
              <a:sym typeface="News Gothic Std" charset="0"/>
            </a:endParaRPr>
          </a:p>
          <a:p>
            <a:pPr indent="-274320">
              <a:lnSpc>
                <a:spcPct val="150000"/>
              </a:lnSpc>
              <a:buFont typeface="Arial" panose="020B0604020202020204" pitchFamily="34" charset="0"/>
              <a:buChar char="•"/>
            </a:pPr>
            <a:r>
              <a:rPr lang="en-US" altLang="en-US" sz="1200" dirty="0">
                <a:latin typeface="News Gothic Std"/>
              </a:rPr>
              <a:t>This item is not certified for outdoor use.</a:t>
            </a:r>
          </a:p>
        </p:txBody>
      </p:sp>
    </p:spTree>
    <p:extLst>
      <p:ext uri="{BB962C8B-B14F-4D97-AF65-F5344CB8AC3E}">
        <p14:creationId xmlns:p14="http://schemas.microsoft.com/office/powerpoint/2010/main" val="222942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2021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2285" y="8552283"/>
            <a:ext cx="1536700" cy="393170"/>
          </a:xfrm>
        </p:spPr>
        <p:txBody>
          <a:bodyPr/>
          <a:lstStyle/>
          <a:p>
            <a:pPr algn="l">
              <a:defRPr/>
            </a:pPr>
            <a:r>
              <a:rPr lang="en-US" dirty="0">
                <a:latin typeface="News Gothic Std"/>
              </a:rPr>
              <a:t>7</a:t>
            </a:r>
          </a:p>
        </p:txBody>
      </p:sp>
    </p:spTree>
    <p:extLst>
      <p:ext uri="{BB962C8B-B14F-4D97-AF65-F5344CB8AC3E}">
        <p14:creationId xmlns:p14="http://schemas.microsoft.com/office/powerpoint/2010/main" val="238064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9"/>
          <p:cNvGrpSpPr>
            <a:grpSpLocks/>
          </p:cNvGrpSpPr>
          <p:nvPr/>
        </p:nvGrpSpPr>
        <p:grpSpPr bwMode="auto">
          <a:xfrm>
            <a:off x="5869961" y="8457634"/>
            <a:ext cx="698500" cy="534988"/>
            <a:chOff x="1992" y="5399"/>
            <a:chExt cx="440" cy="337"/>
          </a:xfrm>
        </p:grpSpPr>
        <p:pic>
          <p:nvPicPr>
            <p:cNvPr id="6"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2021 TRINITY - 800.985.5506</a:t>
            </a:r>
          </a:p>
        </p:txBody>
      </p:sp>
      <p:sp>
        <p:nvSpPr>
          <p:cNvPr id="11" name="Slide Number Placeholder 1"/>
          <p:cNvSpPr>
            <a:spLocks noGrp="1"/>
          </p:cNvSpPr>
          <p:nvPr>
            <p:ph type="sldNum" sz="quarter" idx="12"/>
          </p:nvPr>
        </p:nvSpPr>
        <p:spPr>
          <a:xfrm>
            <a:off x="6092211" y="8573486"/>
            <a:ext cx="1536700" cy="393170"/>
          </a:xfrm>
        </p:spPr>
        <p:txBody>
          <a:bodyPr/>
          <a:lstStyle/>
          <a:p>
            <a:pPr algn="l">
              <a:defRPr/>
            </a:pPr>
            <a:r>
              <a:rPr lang="en-US" dirty="0">
                <a:latin typeface="News Gothic Std"/>
              </a:rPr>
              <a:t>8</a:t>
            </a:r>
          </a:p>
        </p:txBody>
      </p:sp>
      <p:sp>
        <p:nvSpPr>
          <p:cNvPr id="9" name="Text Box 6"/>
          <p:cNvSpPr txBox="1">
            <a:spLocks noChangeArrowheads="1"/>
          </p:cNvSpPr>
          <p:nvPr/>
        </p:nvSpPr>
        <p:spPr bwMode="auto">
          <a:xfrm>
            <a:off x="362254" y="907761"/>
            <a:ext cx="6035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panose="020B0506020203020204"/>
                <a:cs typeface="+mn-cs"/>
              </a:rPr>
              <a:t>Thank you for purchasing a </a:t>
            </a:r>
            <a:r>
              <a:rPr lang="en-US" altLang="en-US" sz="1100" dirty="0">
                <a:latin typeface="News Gothic Std" panose="020B0506020203020204"/>
              </a:rPr>
              <a:t>TRINITY PRO 28”</a:t>
            </a:r>
            <a:r>
              <a:rPr lang="en-US" altLang="zh-CN" sz="1100" dirty="0">
                <a:latin typeface="News Gothic Std" panose="020B0506020203020204"/>
              </a:rPr>
              <a:t> Base Cabinet w/Doors</a:t>
            </a:r>
            <a:r>
              <a:rPr lang="en-US" sz="1100" dirty="0">
                <a:latin typeface="News Gothic Std" panose="020B0506020203020204"/>
                <a:cs typeface="+mn-cs"/>
              </a:rPr>
              <a:t>.  In order to register your product and receive streamlined customer service, please fill out the following Product Registration Form and (1) fax the form to 310.347.4134 (2) complete the Product Registration Form online at </a:t>
            </a:r>
            <a:r>
              <a:rPr lang="en-US" sz="1100" u="sng" dirty="0">
                <a:latin typeface="News Gothic Std" panose="020B0506020203020204"/>
                <a:cs typeface="+mn-cs"/>
              </a:rPr>
              <a:t>www.trinityii.com</a:t>
            </a:r>
            <a:r>
              <a:rPr lang="en-US" sz="1100" dirty="0">
                <a:latin typeface="News Gothic Std" panose="020B0506020203020204"/>
                <a:cs typeface="+mn-cs"/>
              </a:rPr>
              <a:t> or (3) scan and email the form to </a:t>
            </a:r>
            <a:r>
              <a:rPr lang="en-US" sz="1100" u="sng" dirty="0">
                <a:latin typeface="News Gothic Std" panose="020B0506020203020204"/>
                <a:cs typeface="+mn-cs"/>
              </a:rPr>
              <a:t>customerservice@trinityii.com</a:t>
            </a:r>
            <a:r>
              <a:rPr lang="en-US" sz="1100" dirty="0">
                <a:latin typeface="News Gothic Std" panose="020B0506020203020204"/>
                <a:cs typeface="+mn-cs"/>
              </a:rPr>
              <a:t>. Include a copy of your original receipt with your submission.</a:t>
            </a:r>
          </a:p>
        </p:txBody>
      </p:sp>
      <p:sp>
        <p:nvSpPr>
          <p:cNvPr id="10" name="Rectangle 9"/>
          <p:cNvSpPr>
            <a:spLocks noChangeArrowheads="1"/>
          </p:cNvSpPr>
          <p:nvPr/>
        </p:nvSpPr>
        <p:spPr bwMode="auto">
          <a:xfrm>
            <a:off x="609600" y="1524000"/>
            <a:ext cx="5791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mn-cs"/>
            </a:endParaRPr>
          </a:p>
          <a:p>
            <a:pPr>
              <a:defRPr/>
            </a:pPr>
            <a:endParaRPr lang="en-US" sz="1200" dirty="0">
              <a:cs typeface="+mn-cs"/>
            </a:endParaRPr>
          </a:p>
          <a:p>
            <a:pPr>
              <a:defRPr/>
            </a:pPr>
            <a:r>
              <a:rPr lang="en-US" sz="1200" dirty="0">
                <a:cs typeface="Arial" charset="0"/>
              </a:rPr>
              <a:t>First Name:                                   	Last Name:</a:t>
            </a:r>
          </a:p>
          <a:p>
            <a:pPr>
              <a:defRPr/>
            </a:pPr>
            <a:endParaRPr lang="en-US" sz="1200" dirty="0">
              <a:cs typeface="Arial" charset="0"/>
            </a:endParaRPr>
          </a:p>
          <a:p>
            <a:pPr>
              <a:defRPr/>
            </a:pPr>
            <a:r>
              <a:rPr lang="en-US" sz="1200" dirty="0">
                <a:cs typeface="Arial" charset="0"/>
              </a:rPr>
              <a:t>Address: </a:t>
            </a:r>
          </a:p>
          <a:p>
            <a:pPr>
              <a:defRPr/>
            </a:pPr>
            <a:endParaRPr lang="en-US" sz="1200" dirty="0">
              <a:cs typeface="Arial" charset="0"/>
            </a:endParaRPr>
          </a:p>
          <a:p>
            <a:pPr>
              <a:defRPr/>
            </a:pPr>
            <a:r>
              <a:rPr lang="en-US" sz="1200" dirty="0">
                <a:cs typeface="Arial" charset="0"/>
              </a:rPr>
              <a:t>City:                        		State:            Zip Code:</a:t>
            </a:r>
          </a:p>
          <a:p>
            <a:pPr>
              <a:defRPr/>
            </a:pPr>
            <a:endParaRPr lang="en-US" sz="1200" dirty="0">
              <a:cs typeface="Arial" charset="0"/>
            </a:endParaRPr>
          </a:p>
          <a:p>
            <a:pPr>
              <a:defRPr/>
            </a:pPr>
            <a:r>
              <a:rPr lang="en-US" sz="1200" dirty="0">
                <a:cs typeface="Arial" charset="0"/>
              </a:rPr>
              <a:t>Email Address:                                                  Phone:</a:t>
            </a:r>
          </a:p>
          <a:p>
            <a:pPr>
              <a:defRPr/>
            </a:pPr>
            <a:endParaRPr lang="en-US" sz="1200" dirty="0">
              <a:cs typeface="Arial" charset="0"/>
            </a:endParaRPr>
          </a:p>
          <a:p>
            <a:pPr>
              <a:defRPr/>
            </a:pPr>
            <a:r>
              <a:rPr lang="en-US" sz="1200" dirty="0">
                <a:cs typeface="Arial" charset="0"/>
              </a:rPr>
              <a:t>Product Model #:     TSNPBK-0608             Purchase Date:            /          /</a:t>
            </a:r>
          </a:p>
          <a:p>
            <a:pPr>
              <a:defRPr/>
            </a:pPr>
            <a:endParaRPr lang="en-US" sz="1200" dirty="0">
              <a:cs typeface="Arial" charset="0"/>
            </a:endParaRPr>
          </a:p>
          <a:p>
            <a:pPr>
              <a:defRPr/>
            </a:pPr>
            <a:r>
              <a:rPr lang="en-US" sz="1200" dirty="0">
                <a:cs typeface="Arial" charset="0"/>
              </a:rPr>
              <a:t>Location of Purchase: </a:t>
            </a:r>
          </a:p>
          <a:p>
            <a:pPr>
              <a:defRPr/>
            </a:pPr>
            <a:endParaRPr lang="en-US" sz="1200" dirty="0">
              <a:cs typeface="Arial" charset="0"/>
            </a:endParaRPr>
          </a:p>
          <a:p>
            <a:pPr>
              <a:lnSpc>
                <a:spcPct val="125000"/>
              </a:lnSpc>
              <a:defRPr/>
            </a:pPr>
            <a:r>
              <a:rPr lang="en-US" sz="1100" dirty="0">
                <a:cs typeface="Arial" charset="0"/>
              </a:rPr>
              <a:t>Please rate the importance of each feature (1=least important; 10=most important)</a:t>
            </a:r>
          </a:p>
          <a:p>
            <a:pPr>
              <a:lnSpc>
                <a:spcPct val="125000"/>
              </a:lnSpc>
              <a:defRPr/>
            </a:pPr>
            <a:r>
              <a:rPr lang="en-US" sz="1100" dirty="0">
                <a:cs typeface="Arial" charset="0"/>
              </a:rPr>
              <a:t>Quality             Price             Size/Capacity             Appearance             Other</a:t>
            </a:r>
          </a:p>
          <a:p>
            <a:pPr>
              <a:defRPr/>
            </a:pPr>
            <a:endParaRPr lang="en-US" sz="1100" dirty="0">
              <a:cs typeface="Arial" charset="0"/>
            </a:endParaRPr>
          </a:p>
          <a:p>
            <a:pPr>
              <a:lnSpc>
                <a:spcPct val="125000"/>
              </a:lnSpc>
              <a:defRPr/>
            </a:pPr>
            <a:r>
              <a:rPr lang="en-US" sz="1100" dirty="0">
                <a:cs typeface="Arial" charset="0"/>
              </a:rPr>
              <a:t>How did you hear about our product?</a:t>
            </a:r>
          </a:p>
          <a:p>
            <a:pPr>
              <a:lnSpc>
                <a:spcPct val="125000"/>
              </a:lnSpc>
              <a:defRPr/>
            </a:pPr>
            <a:r>
              <a:rPr lang="en-US" sz="1100" dirty="0">
                <a:cs typeface="Arial" charset="0"/>
              </a:rPr>
              <a:t>       Magazine Ad              Catalog              Salesperson              Word of Mouth </a:t>
            </a:r>
          </a:p>
          <a:p>
            <a:pPr>
              <a:lnSpc>
                <a:spcPct val="125000"/>
              </a:lnSpc>
              <a:defRPr/>
            </a:pPr>
            <a:r>
              <a:rPr lang="en-US" sz="1100" dirty="0">
                <a:cs typeface="Arial" charset="0"/>
              </a:rPr>
              <a:t>       Internet              Store Display              Other   </a:t>
            </a:r>
          </a:p>
          <a:p>
            <a:pPr>
              <a:defRPr/>
            </a:pPr>
            <a:endParaRPr lang="en-US" sz="1100" dirty="0">
              <a:cs typeface="Arial" charset="0"/>
            </a:endParaRPr>
          </a:p>
          <a:p>
            <a:pPr>
              <a:lnSpc>
                <a:spcPct val="125000"/>
              </a:lnSpc>
              <a:defRPr/>
            </a:pPr>
            <a:r>
              <a:rPr lang="en-US" sz="1100" dirty="0">
                <a:cs typeface="Arial" charset="0"/>
              </a:rPr>
              <a:t>Marital Status:	      	      Single		Married</a:t>
            </a:r>
          </a:p>
          <a:p>
            <a:pPr>
              <a:lnSpc>
                <a:spcPct val="125000"/>
              </a:lnSpc>
              <a:defRPr/>
            </a:pPr>
            <a:r>
              <a:rPr lang="en-US" sz="1100" dirty="0">
                <a:cs typeface="Arial" charset="0"/>
              </a:rPr>
              <a:t>Household Income:	      Below $50,000       $50,000-$150,000       $150,000+</a:t>
            </a:r>
          </a:p>
          <a:p>
            <a:pPr>
              <a:lnSpc>
                <a:spcPct val="125000"/>
              </a:lnSpc>
              <a:defRPr/>
            </a:pPr>
            <a:r>
              <a:rPr lang="en-US" sz="1100" dirty="0">
                <a:cs typeface="Arial" charset="0"/>
              </a:rPr>
              <a:t>Education:		      High School            College            Graduate School</a:t>
            </a:r>
          </a:p>
          <a:p>
            <a:pPr>
              <a:lnSpc>
                <a:spcPct val="125000"/>
              </a:lnSpc>
              <a:defRPr/>
            </a:pPr>
            <a:r>
              <a:rPr lang="en-US" sz="1100" dirty="0">
                <a:cs typeface="Arial" charset="0"/>
              </a:rPr>
              <a:t>Primary Residence:	      Own		Rent</a:t>
            </a:r>
          </a:p>
          <a:p>
            <a:pPr>
              <a:lnSpc>
                <a:spcPct val="125000"/>
              </a:lnSpc>
              <a:defRPr/>
            </a:pPr>
            <a:r>
              <a:rPr lang="en-US" sz="1100" dirty="0">
                <a:cs typeface="Arial" charset="0"/>
              </a:rPr>
              <a:t>Comments/Suggestions:</a:t>
            </a:r>
          </a:p>
          <a:p>
            <a:pPr>
              <a:defRPr/>
            </a:pPr>
            <a:endParaRPr lang="en-US" sz="1200" dirty="0">
              <a:cs typeface="Arial" charset="0"/>
            </a:endParaRPr>
          </a:p>
          <a:p>
            <a:pPr>
              <a:defRPr/>
            </a:pPr>
            <a:endParaRPr lang="en-US" sz="1200" dirty="0">
              <a:cs typeface="Arial" charset="0"/>
            </a:endParaRPr>
          </a:p>
          <a:p>
            <a:pPr>
              <a:defRPr/>
            </a:pPr>
            <a:endParaRPr lang="en-US" sz="1200" dirty="0">
              <a:cs typeface="Arial" charset="0"/>
            </a:endParaRPr>
          </a:p>
        </p:txBody>
      </p:sp>
      <p:sp>
        <p:nvSpPr>
          <p:cNvPr id="12" name="Rectangle 76"/>
          <p:cNvSpPr>
            <a:spLocks noChangeArrowheads="1"/>
          </p:cNvSpPr>
          <p:nvPr/>
        </p:nvSpPr>
        <p:spPr bwMode="auto">
          <a:xfrm>
            <a:off x="304800" y="476250"/>
            <a:ext cx="2578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PRODUCT REGISTRATION</a:t>
            </a:r>
          </a:p>
        </p:txBody>
      </p:sp>
      <p:grpSp>
        <p:nvGrpSpPr>
          <p:cNvPr id="13" name="Group 77"/>
          <p:cNvGrpSpPr>
            <a:grpSpLocks/>
          </p:cNvGrpSpPr>
          <p:nvPr/>
        </p:nvGrpSpPr>
        <p:grpSpPr bwMode="auto">
          <a:xfrm>
            <a:off x="336550" y="496888"/>
            <a:ext cx="6140450" cy="304800"/>
            <a:chOff x="480" y="619"/>
            <a:chExt cx="3552" cy="192"/>
          </a:xfrm>
        </p:grpSpPr>
        <p:sp>
          <p:nvSpPr>
            <p:cNvPr id="14" name="Line 78"/>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 name="Line 79"/>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6" name="Line 84"/>
          <p:cNvSpPr>
            <a:spLocks noChangeShapeType="1"/>
          </p:cNvSpPr>
          <p:nvPr/>
        </p:nvSpPr>
        <p:spPr bwMode="auto">
          <a:xfrm>
            <a:off x="16002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 name="Line 85"/>
          <p:cNvSpPr>
            <a:spLocks noChangeShapeType="1"/>
          </p:cNvSpPr>
          <p:nvPr/>
        </p:nvSpPr>
        <p:spPr bwMode="auto">
          <a:xfrm>
            <a:off x="43434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8" name="Line 86"/>
          <p:cNvSpPr>
            <a:spLocks noChangeShapeType="1"/>
          </p:cNvSpPr>
          <p:nvPr/>
        </p:nvSpPr>
        <p:spPr bwMode="auto">
          <a:xfrm>
            <a:off x="1447800" y="25400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9" name="Line 87"/>
          <p:cNvSpPr>
            <a:spLocks noChangeShapeType="1"/>
          </p:cNvSpPr>
          <p:nvPr/>
        </p:nvSpPr>
        <p:spPr bwMode="auto">
          <a:xfrm>
            <a:off x="1104900" y="29083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0" name="Line 88"/>
          <p:cNvSpPr>
            <a:spLocks noChangeShapeType="1"/>
          </p:cNvSpPr>
          <p:nvPr/>
        </p:nvSpPr>
        <p:spPr bwMode="auto">
          <a:xfrm>
            <a:off x="3898900" y="29083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1" name="Line 89"/>
          <p:cNvSpPr>
            <a:spLocks noChangeShapeType="1"/>
          </p:cNvSpPr>
          <p:nvPr/>
        </p:nvSpPr>
        <p:spPr bwMode="auto">
          <a:xfrm>
            <a:off x="5105400" y="29083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2" name="Line 90"/>
          <p:cNvSpPr>
            <a:spLocks noChangeShapeType="1"/>
          </p:cNvSpPr>
          <p:nvPr/>
        </p:nvSpPr>
        <p:spPr bwMode="auto">
          <a:xfrm>
            <a:off x="1866900" y="3251200"/>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3" name="Line 91"/>
          <p:cNvSpPr>
            <a:spLocks noChangeShapeType="1"/>
          </p:cNvSpPr>
          <p:nvPr/>
        </p:nvSpPr>
        <p:spPr bwMode="auto">
          <a:xfrm>
            <a:off x="4495800" y="3251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4" name="Line 92"/>
          <p:cNvSpPr>
            <a:spLocks noChangeShapeType="1"/>
          </p:cNvSpPr>
          <p:nvPr/>
        </p:nvSpPr>
        <p:spPr bwMode="auto">
          <a:xfrm>
            <a:off x="1983509" y="3654135"/>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mn-cs"/>
            </a:endParaRPr>
          </a:p>
        </p:txBody>
      </p:sp>
      <p:sp>
        <p:nvSpPr>
          <p:cNvPr id="25" name="Line 93"/>
          <p:cNvSpPr>
            <a:spLocks noChangeShapeType="1"/>
          </p:cNvSpPr>
          <p:nvPr/>
        </p:nvSpPr>
        <p:spPr bwMode="auto">
          <a:xfrm>
            <a:off x="48006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 name="Line 94"/>
          <p:cNvSpPr>
            <a:spLocks noChangeShapeType="1"/>
          </p:cNvSpPr>
          <p:nvPr/>
        </p:nvSpPr>
        <p:spPr bwMode="auto">
          <a:xfrm>
            <a:off x="52578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7" name="Line 95"/>
          <p:cNvSpPr>
            <a:spLocks noChangeShapeType="1"/>
          </p:cNvSpPr>
          <p:nvPr/>
        </p:nvSpPr>
        <p:spPr bwMode="auto">
          <a:xfrm>
            <a:off x="57150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8" name="Line 96"/>
          <p:cNvSpPr>
            <a:spLocks noChangeShapeType="1"/>
          </p:cNvSpPr>
          <p:nvPr/>
        </p:nvSpPr>
        <p:spPr bwMode="auto">
          <a:xfrm>
            <a:off x="2336800" y="4000500"/>
            <a:ext cx="368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9" name="Line 97"/>
          <p:cNvSpPr>
            <a:spLocks noChangeShapeType="1"/>
          </p:cNvSpPr>
          <p:nvPr/>
        </p:nvSpPr>
        <p:spPr bwMode="auto">
          <a:xfrm>
            <a:off x="11557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 name="Line 98"/>
          <p:cNvSpPr>
            <a:spLocks noChangeShapeType="1"/>
          </p:cNvSpPr>
          <p:nvPr/>
        </p:nvSpPr>
        <p:spPr bwMode="auto">
          <a:xfrm>
            <a:off x="19812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1" name="Line 100"/>
          <p:cNvSpPr>
            <a:spLocks noChangeShapeType="1"/>
          </p:cNvSpPr>
          <p:nvPr/>
        </p:nvSpPr>
        <p:spPr bwMode="auto">
          <a:xfrm>
            <a:off x="335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2" name="Line 101"/>
          <p:cNvSpPr>
            <a:spLocks noChangeShapeType="1"/>
          </p:cNvSpPr>
          <p:nvPr/>
        </p:nvSpPr>
        <p:spPr bwMode="auto">
          <a:xfrm>
            <a:off x="462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3" name="Line 102"/>
          <p:cNvSpPr>
            <a:spLocks noChangeShapeType="1"/>
          </p:cNvSpPr>
          <p:nvPr/>
        </p:nvSpPr>
        <p:spPr bwMode="auto">
          <a:xfrm>
            <a:off x="54864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 name="Rectangle 110"/>
          <p:cNvSpPr>
            <a:spLocks noChangeArrowheads="1"/>
          </p:cNvSpPr>
          <p:nvPr/>
        </p:nvSpPr>
        <p:spPr bwMode="auto">
          <a:xfrm>
            <a:off x="736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5" name="Rectangle 111"/>
          <p:cNvSpPr>
            <a:spLocks noChangeArrowheads="1"/>
          </p:cNvSpPr>
          <p:nvPr/>
        </p:nvSpPr>
        <p:spPr bwMode="auto">
          <a:xfrm>
            <a:off x="7366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6" name="Rectangle 112"/>
          <p:cNvSpPr>
            <a:spLocks noChangeArrowheads="1"/>
          </p:cNvSpPr>
          <p:nvPr/>
        </p:nvSpPr>
        <p:spPr bwMode="auto">
          <a:xfrm>
            <a:off x="31242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7" name="Rectangle 113"/>
          <p:cNvSpPr>
            <a:spLocks noChangeArrowheads="1"/>
          </p:cNvSpPr>
          <p:nvPr/>
        </p:nvSpPr>
        <p:spPr bwMode="auto">
          <a:xfrm>
            <a:off x="31242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8" name="Rectangle 114"/>
          <p:cNvSpPr>
            <a:spLocks noChangeArrowheads="1"/>
          </p:cNvSpPr>
          <p:nvPr/>
        </p:nvSpPr>
        <p:spPr bwMode="auto">
          <a:xfrm>
            <a:off x="17780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 name="Rectangle 115"/>
          <p:cNvSpPr>
            <a:spLocks noChangeArrowheads="1"/>
          </p:cNvSpPr>
          <p:nvPr/>
        </p:nvSpPr>
        <p:spPr bwMode="auto">
          <a:xfrm>
            <a:off x="2133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0" name="Rectangle 116"/>
          <p:cNvSpPr>
            <a:spLocks noChangeArrowheads="1"/>
          </p:cNvSpPr>
          <p:nvPr/>
        </p:nvSpPr>
        <p:spPr bwMode="auto">
          <a:xfrm>
            <a:off x="44704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1" name="Rectangle 117"/>
          <p:cNvSpPr>
            <a:spLocks noChangeArrowheads="1"/>
          </p:cNvSpPr>
          <p:nvPr/>
        </p:nvSpPr>
        <p:spPr bwMode="auto">
          <a:xfrm>
            <a:off x="25654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2" name="Rectangle 118"/>
          <p:cNvSpPr>
            <a:spLocks noChangeArrowheads="1"/>
          </p:cNvSpPr>
          <p:nvPr/>
        </p:nvSpPr>
        <p:spPr bwMode="auto">
          <a:xfrm>
            <a:off x="41656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3" name="Rectangle 119"/>
          <p:cNvSpPr>
            <a:spLocks noChangeArrowheads="1"/>
          </p:cNvSpPr>
          <p:nvPr/>
        </p:nvSpPr>
        <p:spPr bwMode="auto">
          <a:xfrm>
            <a:off x="25654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4" name="Rectangle 120"/>
          <p:cNvSpPr>
            <a:spLocks noChangeArrowheads="1"/>
          </p:cNvSpPr>
          <p:nvPr/>
        </p:nvSpPr>
        <p:spPr bwMode="auto">
          <a:xfrm>
            <a:off x="37719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5" name="Rectangle 121"/>
          <p:cNvSpPr>
            <a:spLocks noChangeArrowheads="1"/>
          </p:cNvSpPr>
          <p:nvPr/>
        </p:nvSpPr>
        <p:spPr bwMode="auto">
          <a:xfrm>
            <a:off x="51943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6" name="Rectangle 123"/>
          <p:cNvSpPr>
            <a:spLocks noChangeArrowheads="1"/>
          </p:cNvSpPr>
          <p:nvPr/>
        </p:nvSpPr>
        <p:spPr bwMode="auto">
          <a:xfrm>
            <a:off x="25654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7" name="Rectangle 124"/>
          <p:cNvSpPr>
            <a:spLocks noChangeArrowheads="1"/>
          </p:cNvSpPr>
          <p:nvPr/>
        </p:nvSpPr>
        <p:spPr bwMode="auto">
          <a:xfrm>
            <a:off x="41656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8" name="Rectangle 125"/>
          <p:cNvSpPr>
            <a:spLocks noChangeArrowheads="1"/>
          </p:cNvSpPr>
          <p:nvPr/>
        </p:nvSpPr>
        <p:spPr bwMode="auto">
          <a:xfrm>
            <a:off x="2565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9" name="Rectangle 126"/>
          <p:cNvSpPr>
            <a:spLocks noChangeArrowheads="1"/>
          </p:cNvSpPr>
          <p:nvPr/>
        </p:nvSpPr>
        <p:spPr bwMode="auto">
          <a:xfrm>
            <a:off x="37719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0" name="Rectangle 128"/>
          <p:cNvSpPr>
            <a:spLocks noChangeArrowheads="1"/>
          </p:cNvSpPr>
          <p:nvPr/>
        </p:nvSpPr>
        <p:spPr bwMode="auto">
          <a:xfrm>
            <a:off x="4724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 name="Rectangle 129"/>
          <p:cNvSpPr>
            <a:spLocks noChangeArrowheads="1"/>
          </p:cNvSpPr>
          <p:nvPr/>
        </p:nvSpPr>
        <p:spPr bwMode="auto">
          <a:xfrm>
            <a:off x="676275" y="6959600"/>
            <a:ext cx="5334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2" name="Line 132"/>
          <p:cNvSpPr>
            <a:spLocks noChangeShapeType="1"/>
          </p:cNvSpPr>
          <p:nvPr/>
        </p:nvSpPr>
        <p:spPr bwMode="auto">
          <a:xfrm>
            <a:off x="203200" y="0"/>
            <a:ext cx="0" cy="914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53" name="Picture 134" descr="scis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02475">
            <a:off x="25937" y="6845301"/>
            <a:ext cx="306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37375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40304</TotalTime>
  <Words>6451</Words>
  <Application>Microsoft Office PowerPoint</Application>
  <PresentationFormat>全屏显示(4:3)</PresentationFormat>
  <Paragraphs>766</Paragraphs>
  <Slides>40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40</vt:i4>
      </vt:variant>
    </vt:vector>
  </HeadingPairs>
  <TitlesOfParts>
    <vt:vector size="45" baseType="lpstr">
      <vt:lpstr>News Gothic Std</vt:lpstr>
      <vt:lpstr>Arial</vt:lpstr>
      <vt:lpstr>Calibri</vt:lpstr>
      <vt:lpstr>Times New Roman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Trinity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Template</dc:title>
  <dc:creator>Cze-Chao Tam</dc:creator>
  <cp:lastModifiedBy>Anna Chen</cp:lastModifiedBy>
  <cp:revision>1185</cp:revision>
  <cp:lastPrinted>2015-12-10T20:05:51Z</cp:lastPrinted>
  <dcterms:created xsi:type="dcterms:W3CDTF">2005-04-04T05:25:37Z</dcterms:created>
  <dcterms:modified xsi:type="dcterms:W3CDTF">2023-03-22T00:16:54Z</dcterms:modified>
</cp:coreProperties>
</file>